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8"/>
  </p:notesMasterIdLst>
  <p:handoutMasterIdLst>
    <p:handoutMasterId r:id="rId29"/>
  </p:handoutMasterIdLst>
  <p:sldIdLst>
    <p:sldId id="256" r:id="rId2"/>
    <p:sldId id="258" r:id="rId3"/>
    <p:sldId id="296" r:id="rId4"/>
    <p:sldId id="297" r:id="rId5"/>
    <p:sldId id="298" r:id="rId6"/>
    <p:sldId id="299" r:id="rId7"/>
    <p:sldId id="301" r:id="rId8"/>
    <p:sldId id="300" r:id="rId9"/>
    <p:sldId id="318" r:id="rId10"/>
    <p:sldId id="302" r:id="rId11"/>
    <p:sldId id="303" r:id="rId12"/>
    <p:sldId id="304" r:id="rId13"/>
    <p:sldId id="305" r:id="rId14"/>
    <p:sldId id="306" r:id="rId15"/>
    <p:sldId id="307" r:id="rId16"/>
    <p:sldId id="308" r:id="rId17"/>
    <p:sldId id="309" r:id="rId18"/>
    <p:sldId id="310" r:id="rId19"/>
    <p:sldId id="312" r:id="rId20"/>
    <p:sldId id="311" r:id="rId21"/>
    <p:sldId id="313" r:id="rId22"/>
    <p:sldId id="315" r:id="rId23"/>
    <p:sldId id="316" r:id="rId24"/>
    <p:sldId id="314" r:id="rId25"/>
    <p:sldId id="317" r:id="rId26"/>
    <p:sldId id="26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A2FF"/>
    <a:srgbClr val="1695FF"/>
    <a:srgbClr val="4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6"/>
    <p:restoredTop sz="92792"/>
  </p:normalViewPr>
  <p:slideViewPr>
    <p:cSldViewPr snapToGrid="0" snapToObjects="1">
      <p:cViewPr varScale="1">
        <p:scale>
          <a:sx n="62" d="100"/>
          <a:sy n="62" d="100"/>
        </p:scale>
        <p:origin x="-216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76E02-5782-4EE5-A97D-4F2AC1F68056}"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90C10070-70CD-4E86-A1E5-977C3232299D}">
      <dgm:prSet/>
      <dgm:spPr/>
      <dgm:t>
        <a:bodyPr/>
        <a:lstStyle/>
        <a:p>
          <a:pPr rtl="0"/>
          <a:r>
            <a:rPr lang="en-US" dirty="0"/>
            <a:t>Goal: Increase the use of instructional support services by students enrolled in mathematics courses.  In particular, increase participation and engagement of disproportionately impacted students in STEM (men of color and women)</a:t>
          </a:r>
        </a:p>
      </dgm:t>
    </dgm:pt>
    <dgm:pt modelId="{EEE46A9F-E1C7-43B9-AE14-6213D9EF2EC4}" type="parTrans" cxnId="{0529D4D2-D78E-445A-BE6D-A28B4F961995}">
      <dgm:prSet/>
      <dgm:spPr/>
      <dgm:t>
        <a:bodyPr/>
        <a:lstStyle/>
        <a:p>
          <a:endParaRPr lang="en-US"/>
        </a:p>
      </dgm:t>
    </dgm:pt>
    <dgm:pt modelId="{ABE7A873-8DC2-400B-8E70-DEB2EEE26ACB}" type="sibTrans" cxnId="{0529D4D2-D78E-445A-BE6D-A28B4F961995}">
      <dgm:prSet/>
      <dgm:spPr/>
      <dgm:t>
        <a:bodyPr/>
        <a:lstStyle/>
        <a:p>
          <a:endParaRPr lang="en-US"/>
        </a:p>
      </dgm:t>
    </dgm:pt>
    <dgm:pt modelId="{C34AFA2E-8187-4F6F-B600-7FE8A417C63D}">
      <dgm:prSet/>
      <dgm:spPr/>
      <dgm:t>
        <a:bodyPr/>
        <a:lstStyle/>
        <a:p>
          <a:r>
            <a:rPr lang="en-US"/>
            <a:t>Targeted Services</a:t>
          </a:r>
        </a:p>
      </dgm:t>
    </dgm:pt>
    <dgm:pt modelId="{C763114F-1C30-4D92-BB26-0415778D2185}" type="parTrans" cxnId="{06940268-618E-4DA3-BDCB-FFDD0A5FCE5D}">
      <dgm:prSet/>
      <dgm:spPr/>
      <dgm:t>
        <a:bodyPr/>
        <a:lstStyle/>
        <a:p>
          <a:endParaRPr lang="en-US"/>
        </a:p>
      </dgm:t>
    </dgm:pt>
    <dgm:pt modelId="{6EEDBB8D-F7AE-40F0-8AE7-E182A7E5D460}" type="sibTrans" cxnId="{06940268-618E-4DA3-BDCB-FFDD0A5FCE5D}">
      <dgm:prSet/>
      <dgm:spPr/>
      <dgm:t>
        <a:bodyPr/>
        <a:lstStyle/>
        <a:p>
          <a:endParaRPr lang="en-US"/>
        </a:p>
      </dgm:t>
    </dgm:pt>
    <dgm:pt modelId="{FD6E9AA6-F0B3-4C04-B755-CF31B0FD77B4}">
      <dgm:prSet/>
      <dgm:spPr/>
      <dgm:t>
        <a:bodyPr/>
        <a:lstStyle/>
        <a:p>
          <a:pPr rtl="0"/>
          <a:r>
            <a:rPr lang="en-US" err="1"/>
            <a:t>Mathlab</a:t>
          </a:r>
          <a:r>
            <a:rPr lang="en-US"/>
            <a:t> Visitations</a:t>
          </a:r>
          <a:r>
            <a:rPr lang="en-US">
              <a:latin typeface="Trebuchet MS" panose="020B0603020202020204"/>
            </a:rPr>
            <a:t> </a:t>
          </a:r>
          <a:endParaRPr lang="en-US"/>
        </a:p>
      </dgm:t>
    </dgm:pt>
    <dgm:pt modelId="{F584BD87-B344-4A69-9C75-F38C4FE3210B}" type="parTrans" cxnId="{4BE3558D-0D66-4F34-BC6F-FB0F1D1EDBD5}">
      <dgm:prSet/>
      <dgm:spPr/>
      <dgm:t>
        <a:bodyPr/>
        <a:lstStyle/>
        <a:p>
          <a:endParaRPr lang="en-US"/>
        </a:p>
      </dgm:t>
    </dgm:pt>
    <dgm:pt modelId="{004F3DD0-C914-4500-A13E-EDF89033C420}" type="sibTrans" cxnId="{4BE3558D-0D66-4F34-BC6F-FB0F1D1EDBD5}">
      <dgm:prSet/>
      <dgm:spPr/>
      <dgm:t>
        <a:bodyPr/>
        <a:lstStyle/>
        <a:p>
          <a:endParaRPr lang="en-US"/>
        </a:p>
      </dgm:t>
    </dgm:pt>
    <dgm:pt modelId="{F2A9CA09-C033-45C7-9ACA-A998D37249CA}">
      <dgm:prSet/>
      <dgm:spPr/>
      <dgm:t>
        <a:bodyPr/>
        <a:lstStyle/>
        <a:p>
          <a:r>
            <a:rPr lang="en-US"/>
            <a:t>Embedded Tutoring</a:t>
          </a:r>
        </a:p>
      </dgm:t>
    </dgm:pt>
    <dgm:pt modelId="{2B3A25AA-C062-4584-9428-7C9A71EF9235}" type="parTrans" cxnId="{0ABAEF9E-CB43-41AA-9985-BA46C6E07A5B}">
      <dgm:prSet/>
      <dgm:spPr/>
      <dgm:t>
        <a:bodyPr/>
        <a:lstStyle/>
        <a:p>
          <a:endParaRPr lang="en-US"/>
        </a:p>
      </dgm:t>
    </dgm:pt>
    <dgm:pt modelId="{9946711F-EF08-4BDE-A580-5EFFDA99E3DE}" type="sibTrans" cxnId="{0ABAEF9E-CB43-41AA-9985-BA46C6E07A5B}">
      <dgm:prSet/>
      <dgm:spPr/>
      <dgm:t>
        <a:bodyPr/>
        <a:lstStyle/>
        <a:p>
          <a:endParaRPr lang="en-US"/>
        </a:p>
      </dgm:t>
    </dgm:pt>
    <dgm:pt modelId="{2B5537A2-B43E-47E1-A884-50F3630A3D7E}">
      <dgm:prSet/>
      <dgm:spPr/>
      <dgm:t>
        <a:bodyPr/>
        <a:lstStyle/>
        <a:p>
          <a:r>
            <a:rPr lang="en-US"/>
            <a:t>Embedded Counseling</a:t>
          </a:r>
        </a:p>
      </dgm:t>
    </dgm:pt>
    <dgm:pt modelId="{208242DD-6957-4F7E-90CE-569732E79FFF}" type="parTrans" cxnId="{5D28944B-71A5-4F4A-BED9-5CE93A372968}">
      <dgm:prSet/>
      <dgm:spPr/>
      <dgm:t>
        <a:bodyPr/>
        <a:lstStyle/>
        <a:p>
          <a:endParaRPr lang="en-US"/>
        </a:p>
      </dgm:t>
    </dgm:pt>
    <dgm:pt modelId="{0312C6F9-6494-46F6-9F3E-98B145D9C96D}" type="sibTrans" cxnId="{5D28944B-71A5-4F4A-BED9-5CE93A372968}">
      <dgm:prSet/>
      <dgm:spPr/>
      <dgm:t>
        <a:bodyPr/>
        <a:lstStyle/>
        <a:p>
          <a:endParaRPr lang="en-US"/>
        </a:p>
      </dgm:t>
    </dgm:pt>
    <dgm:pt modelId="{64BBB4D2-E2B5-44CC-ACCF-2FEC591A33E6}" type="pres">
      <dgm:prSet presAssocID="{FAD76E02-5782-4EE5-A97D-4F2AC1F68056}" presName="Name0" presStyleCnt="0">
        <dgm:presLayoutVars>
          <dgm:dir/>
          <dgm:animLvl val="lvl"/>
          <dgm:resizeHandles val="exact"/>
        </dgm:presLayoutVars>
      </dgm:prSet>
      <dgm:spPr/>
      <dgm:t>
        <a:bodyPr/>
        <a:lstStyle/>
        <a:p>
          <a:endParaRPr lang="en-US"/>
        </a:p>
      </dgm:t>
    </dgm:pt>
    <dgm:pt modelId="{86CB558B-5709-4F75-B0D6-402943D8B25B}" type="pres">
      <dgm:prSet presAssocID="{C34AFA2E-8187-4F6F-B600-7FE8A417C63D}" presName="boxAndChildren" presStyleCnt="0"/>
      <dgm:spPr/>
    </dgm:pt>
    <dgm:pt modelId="{9652A11A-F704-4964-8F50-E06642919426}" type="pres">
      <dgm:prSet presAssocID="{C34AFA2E-8187-4F6F-B600-7FE8A417C63D}" presName="parentTextBox" presStyleLbl="node1" presStyleIdx="0" presStyleCnt="2"/>
      <dgm:spPr/>
      <dgm:t>
        <a:bodyPr/>
        <a:lstStyle/>
        <a:p>
          <a:endParaRPr lang="en-US"/>
        </a:p>
      </dgm:t>
    </dgm:pt>
    <dgm:pt modelId="{DA6ED0D0-D092-444D-BE1D-D5BA28580F85}" type="pres">
      <dgm:prSet presAssocID="{C34AFA2E-8187-4F6F-B600-7FE8A417C63D}" presName="entireBox" presStyleLbl="node1" presStyleIdx="0" presStyleCnt="2"/>
      <dgm:spPr/>
      <dgm:t>
        <a:bodyPr/>
        <a:lstStyle/>
        <a:p>
          <a:endParaRPr lang="en-US"/>
        </a:p>
      </dgm:t>
    </dgm:pt>
    <dgm:pt modelId="{80F69099-507F-4F93-A6D6-6E9471334CC7}" type="pres">
      <dgm:prSet presAssocID="{C34AFA2E-8187-4F6F-B600-7FE8A417C63D}" presName="descendantBox" presStyleCnt="0"/>
      <dgm:spPr/>
    </dgm:pt>
    <dgm:pt modelId="{6E7328DC-7B7E-4D88-A2FE-010F74C8474F}" type="pres">
      <dgm:prSet presAssocID="{FD6E9AA6-F0B3-4C04-B755-CF31B0FD77B4}" presName="childTextBox" presStyleLbl="fgAccFollowNode1" presStyleIdx="0" presStyleCnt="3">
        <dgm:presLayoutVars>
          <dgm:bulletEnabled val="1"/>
        </dgm:presLayoutVars>
      </dgm:prSet>
      <dgm:spPr/>
      <dgm:t>
        <a:bodyPr/>
        <a:lstStyle/>
        <a:p>
          <a:endParaRPr lang="en-US"/>
        </a:p>
      </dgm:t>
    </dgm:pt>
    <dgm:pt modelId="{91FAFE33-6D15-4963-9041-74EF80BBD627}" type="pres">
      <dgm:prSet presAssocID="{F2A9CA09-C033-45C7-9ACA-A998D37249CA}" presName="childTextBox" presStyleLbl="fgAccFollowNode1" presStyleIdx="1" presStyleCnt="3">
        <dgm:presLayoutVars>
          <dgm:bulletEnabled val="1"/>
        </dgm:presLayoutVars>
      </dgm:prSet>
      <dgm:spPr/>
      <dgm:t>
        <a:bodyPr/>
        <a:lstStyle/>
        <a:p>
          <a:endParaRPr lang="en-US"/>
        </a:p>
      </dgm:t>
    </dgm:pt>
    <dgm:pt modelId="{76739120-21E6-4E5E-AA1E-C1A9C061FD72}" type="pres">
      <dgm:prSet presAssocID="{2B5537A2-B43E-47E1-A884-50F3630A3D7E}" presName="childTextBox" presStyleLbl="fgAccFollowNode1" presStyleIdx="2" presStyleCnt="3">
        <dgm:presLayoutVars>
          <dgm:bulletEnabled val="1"/>
        </dgm:presLayoutVars>
      </dgm:prSet>
      <dgm:spPr/>
      <dgm:t>
        <a:bodyPr/>
        <a:lstStyle/>
        <a:p>
          <a:endParaRPr lang="en-US"/>
        </a:p>
      </dgm:t>
    </dgm:pt>
    <dgm:pt modelId="{B3FF0BB2-7405-4F8D-9C54-CAD9F5DD6EA7}" type="pres">
      <dgm:prSet presAssocID="{ABE7A873-8DC2-400B-8E70-DEB2EEE26ACB}" presName="sp" presStyleCnt="0"/>
      <dgm:spPr/>
    </dgm:pt>
    <dgm:pt modelId="{FFC4E8EE-191C-4CCC-AE5F-CC90B87952C7}" type="pres">
      <dgm:prSet presAssocID="{90C10070-70CD-4E86-A1E5-977C3232299D}" presName="arrowAndChildren" presStyleCnt="0"/>
      <dgm:spPr/>
    </dgm:pt>
    <dgm:pt modelId="{6C80A020-A616-4721-A6B9-51EB2D05303F}" type="pres">
      <dgm:prSet presAssocID="{90C10070-70CD-4E86-A1E5-977C3232299D}" presName="parentTextArrow" presStyleLbl="node1" presStyleIdx="1" presStyleCnt="2"/>
      <dgm:spPr/>
      <dgm:t>
        <a:bodyPr/>
        <a:lstStyle/>
        <a:p>
          <a:endParaRPr lang="en-US"/>
        </a:p>
      </dgm:t>
    </dgm:pt>
  </dgm:ptLst>
  <dgm:cxnLst>
    <dgm:cxn modelId="{0ABAEF9E-CB43-41AA-9985-BA46C6E07A5B}" srcId="{C34AFA2E-8187-4F6F-B600-7FE8A417C63D}" destId="{F2A9CA09-C033-45C7-9ACA-A998D37249CA}" srcOrd="1" destOrd="0" parTransId="{2B3A25AA-C062-4584-9428-7C9A71EF9235}" sibTransId="{9946711F-EF08-4BDE-A580-5EFFDA99E3DE}"/>
    <dgm:cxn modelId="{53F6EAF2-5946-004B-9903-1E1A9D20CCC9}" type="presOf" srcId="{FD6E9AA6-F0B3-4C04-B755-CF31B0FD77B4}" destId="{6E7328DC-7B7E-4D88-A2FE-010F74C8474F}" srcOrd="0" destOrd="0" presId="urn:microsoft.com/office/officeart/2005/8/layout/process4"/>
    <dgm:cxn modelId="{38CAF75B-716E-6C48-A574-DD6D29A6A7CD}" type="presOf" srcId="{FAD76E02-5782-4EE5-A97D-4F2AC1F68056}" destId="{64BBB4D2-E2B5-44CC-ACCF-2FEC591A33E6}" srcOrd="0" destOrd="0" presId="urn:microsoft.com/office/officeart/2005/8/layout/process4"/>
    <dgm:cxn modelId="{5D28944B-71A5-4F4A-BED9-5CE93A372968}" srcId="{C34AFA2E-8187-4F6F-B600-7FE8A417C63D}" destId="{2B5537A2-B43E-47E1-A884-50F3630A3D7E}" srcOrd="2" destOrd="0" parTransId="{208242DD-6957-4F7E-90CE-569732E79FFF}" sibTransId="{0312C6F9-6494-46F6-9F3E-98B145D9C96D}"/>
    <dgm:cxn modelId="{06940268-618E-4DA3-BDCB-FFDD0A5FCE5D}" srcId="{FAD76E02-5782-4EE5-A97D-4F2AC1F68056}" destId="{C34AFA2E-8187-4F6F-B600-7FE8A417C63D}" srcOrd="1" destOrd="0" parTransId="{C763114F-1C30-4D92-BB26-0415778D2185}" sibTransId="{6EEDBB8D-F7AE-40F0-8AE7-E182A7E5D460}"/>
    <dgm:cxn modelId="{AF7E3B67-C357-E24F-9824-969D152DBE93}" type="presOf" srcId="{F2A9CA09-C033-45C7-9ACA-A998D37249CA}" destId="{91FAFE33-6D15-4963-9041-74EF80BBD627}" srcOrd="0" destOrd="0" presId="urn:microsoft.com/office/officeart/2005/8/layout/process4"/>
    <dgm:cxn modelId="{AA405410-0777-E34E-9770-5F82DF28EFD0}" type="presOf" srcId="{C34AFA2E-8187-4F6F-B600-7FE8A417C63D}" destId="{9652A11A-F704-4964-8F50-E06642919426}" srcOrd="0" destOrd="0" presId="urn:microsoft.com/office/officeart/2005/8/layout/process4"/>
    <dgm:cxn modelId="{4BE3558D-0D66-4F34-BC6F-FB0F1D1EDBD5}" srcId="{C34AFA2E-8187-4F6F-B600-7FE8A417C63D}" destId="{FD6E9AA6-F0B3-4C04-B755-CF31B0FD77B4}" srcOrd="0" destOrd="0" parTransId="{F584BD87-B344-4A69-9C75-F38C4FE3210B}" sibTransId="{004F3DD0-C914-4500-A13E-EDF89033C420}"/>
    <dgm:cxn modelId="{4688A94F-7137-9B45-8DB4-A1FC9F70C929}" type="presOf" srcId="{2B5537A2-B43E-47E1-A884-50F3630A3D7E}" destId="{76739120-21E6-4E5E-AA1E-C1A9C061FD72}" srcOrd="0" destOrd="0" presId="urn:microsoft.com/office/officeart/2005/8/layout/process4"/>
    <dgm:cxn modelId="{766211D3-50A5-6B4B-8E84-AF74A4149E14}" type="presOf" srcId="{C34AFA2E-8187-4F6F-B600-7FE8A417C63D}" destId="{DA6ED0D0-D092-444D-BE1D-D5BA28580F85}" srcOrd="1" destOrd="0" presId="urn:microsoft.com/office/officeart/2005/8/layout/process4"/>
    <dgm:cxn modelId="{0529D4D2-D78E-445A-BE6D-A28B4F961995}" srcId="{FAD76E02-5782-4EE5-A97D-4F2AC1F68056}" destId="{90C10070-70CD-4E86-A1E5-977C3232299D}" srcOrd="0" destOrd="0" parTransId="{EEE46A9F-E1C7-43B9-AE14-6213D9EF2EC4}" sibTransId="{ABE7A873-8DC2-400B-8E70-DEB2EEE26ACB}"/>
    <dgm:cxn modelId="{9D7981B2-0CCC-B043-8EB4-449FEB72897B}" type="presOf" srcId="{90C10070-70CD-4E86-A1E5-977C3232299D}" destId="{6C80A020-A616-4721-A6B9-51EB2D05303F}" srcOrd="0" destOrd="0" presId="urn:microsoft.com/office/officeart/2005/8/layout/process4"/>
    <dgm:cxn modelId="{25E8218C-41EB-B942-98D6-C36218B82905}" type="presParOf" srcId="{64BBB4D2-E2B5-44CC-ACCF-2FEC591A33E6}" destId="{86CB558B-5709-4F75-B0D6-402943D8B25B}" srcOrd="0" destOrd="0" presId="urn:microsoft.com/office/officeart/2005/8/layout/process4"/>
    <dgm:cxn modelId="{4EA4CC07-21A7-AD40-9893-521D01632F61}" type="presParOf" srcId="{86CB558B-5709-4F75-B0D6-402943D8B25B}" destId="{9652A11A-F704-4964-8F50-E06642919426}" srcOrd="0" destOrd="0" presId="urn:microsoft.com/office/officeart/2005/8/layout/process4"/>
    <dgm:cxn modelId="{FC990985-D34B-A245-B7B3-6FA894580E25}" type="presParOf" srcId="{86CB558B-5709-4F75-B0D6-402943D8B25B}" destId="{DA6ED0D0-D092-444D-BE1D-D5BA28580F85}" srcOrd="1" destOrd="0" presId="urn:microsoft.com/office/officeart/2005/8/layout/process4"/>
    <dgm:cxn modelId="{FA7E4300-F71D-5D41-84DD-21510CA7D79A}" type="presParOf" srcId="{86CB558B-5709-4F75-B0D6-402943D8B25B}" destId="{80F69099-507F-4F93-A6D6-6E9471334CC7}" srcOrd="2" destOrd="0" presId="urn:microsoft.com/office/officeart/2005/8/layout/process4"/>
    <dgm:cxn modelId="{89BFAB0B-E2B8-6046-A57B-C47987C26703}" type="presParOf" srcId="{80F69099-507F-4F93-A6D6-6E9471334CC7}" destId="{6E7328DC-7B7E-4D88-A2FE-010F74C8474F}" srcOrd="0" destOrd="0" presId="urn:microsoft.com/office/officeart/2005/8/layout/process4"/>
    <dgm:cxn modelId="{E70487FB-046B-0645-90A9-A232C393D372}" type="presParOf" srcId="{80F69099-507F-4F93-A6D6-6E9471334CC7}" destId="{91FAFE33-6D15-4963-9041-74EF80BBD627}" srcOrd="1" destOrd="0" presId="urn:microsoft.com/office/officeart/2005/8/layout/process4"/>
    <dgm:cxn modelId="{82C1B5F1-4043-3242-9509-7ABC4614BD7B}" type="presParOf" srcId="{80F69099-507F-4F93-A6D6-6E9471334CC7}" destId="{76739120-21E6-4E5E-AA1E-C1A9C061FD72}" srcOrd="2" destOrd="0" presId="urn:microsoft.com/office/officeart/2005/8/layout/process4"/>
    <dgm:cxn modelId="{E49F5256-C977-1249-AE01-9FA5F3CC490A}" type="presParOf" srcId="{64BBB4D2-E2B5-44CC-ACCF-2FEC591A33E6}" destId="{B3FF0BB2-7405-4F8D-9C54-CAD9F5DD6EA7}" srcOrd="1" destOrd="0" presId="urn:microsoft.com/office/officeart/2005/8/layout/process4"/>
    <dgm:cxn modelId="{1881A267-0C92-0A45-A682-9D0DBB12212E}" type="presParOf" srcId="{64BBB4D2-E2B5-44CC-ACCF-2FEC591A33E6}" destId="{FFC4E8EE-191C-4CCC-AE5F-CC90B87952C7}" srcOrd="2" destOrd="0" presId="urn:microsoft.com/office/officeart/2005/8/layout/process4"/>
    <dgm:cxn modelId="{E9445375-9FF2-BD4B-B095-A7FDD83650D9}" type="presParOf" srcId="{FFC4E8EE-191C-4CCC-AE5F-CC90B87952C7}" destId="{6C80A020-A616-4721-A6B9-51EB2D05303F}"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ED0D0-D092-444D-BE1D-D5BA28580F85}">
      <dsp:nvSpPr>
        <dsp:cNvPr id="0" name=""/>
        <dsp:cNvSpPr/>
      </dsp:nvSpPr>
      <dsp:spPr>
        <a:xfrm>
          <a:off x="0" y="2192422"/>
          <a:ext cx="7763134" cy="1438466"/>
        </a:xfrm>
        <a:prstGeom prst="rec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a:t>Targeted Services</a:t>
          </a:r>
        </a:p>
      </dsp:txBody>
      <dsp:txXfrm>
        <a:off x="0" y="2192422"/>
        <a:ext cx="7763134" cy="776771"/>
      </dsp:txXfrm>
    </dsp:sp>
    <dsp:sp modelId="{6E7328DC-7B7E-4D88-A2FE-010F74C8474F}">
      <dsp:nvSpPr>
        <dsp:cNvPr id="0" name=""/>
        <dsp:cNvSpPr/>
      </dsp:nvSpPr>
      <dsp:spPr>
        <a:xfrm>
          <a:off x="3790" y="2940425"/>
          <a:ext cx="2585184" cy="661694"/>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rtl="0">
            <a:lnSpc>
              <a:spcPct val="90000"/>
            </a:lnSpc>
            <a:spcBef>
              <a:spcPct val="0"/>
            </a:spcBef>
            <a:spcAft>
              <a:spcPct val="35000"/>
            </a:spcAft>
          </a:pPr>
          <a:r>
            <a:rPr lang="en-US" sz="2100" kern="1200" err="1"/>
            <a:t>Mathlab</a:t>
          </a:r>
          <a:r>
            <a:rPr lang="en-US" sz="2100" kern="1200"/>
            <a:t> Visitations</a:t>
          </a:r>
          <a:r>
            <a:rPr lang="en-US" sz="2100" kern="1200">
              <a:latin typeface="Trebuchet MS" panose="020B0603020202020204"/>
            </a:rPr>
            <a:t> </a:t>
          </a:r>
          <a:endParaRPr lang="en-US" sz="2100" kern="1200"/>
        </a:p>
      </dsp:txBody>
      <dsp:txXfrm>
        <a:off x="3790" y="2940425"/>
        <a:ext cx="2585184" cy="661694"/>
      </dsp:txXfrm>
    </dsp:sp>
    <dsp:sp modelId="{91FAFE33-6D15-4963-9041-74EF80BBD627}">
      <dsp:nvSpPr>
        <dsp:cNvPr id="0" name=""/>
        <dsp:cNvSpPr/>
      </dsp:nvSpPr>
      <dsp:spPr>
        <a:xfrm>
          <a:off x="2588974" y="2940425"/>
          <a:ext cx="2585184" cy="661694"/>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a:t>Embedded Tutoring</a:t>
          </a:r>
        </a:p>
      </dsp:txBody>
      <dsp:txXfrm>
        <a:off x="2588974" y="2940425"/>
        <a:ext cx="2585184" cy="661694"/>
      </dsp:txXfrm>
    </dsp:sp>
    <dsp:sp modelId="{76739120-21E6-4E5E-AA1E-C1A9C061FD72}">
      <dsp:nvSpPr>
        <dsp:cNvPr id="0" name=""/>
        <dsp:cNvSpPr/>
      </dsp:nvSpPr>
      <dsp:spPr>
        <a:xfrm>
          <a:off x="5174159" y="2940425"/>
          <a:ext cx="2585184" cy="661694"/>
        </a:xfrm>
        <a:prstGeom prst="rect">
          <a:avLst/>
        </a:prstGeom>
        <a:solidFill>
          <a:schemeClr val="accent1">
            <a:alpha val="90000"/>
            <a:tint val="40000"/>
            <a:hueOff val="0"/>
            <a:satOff val="0"/>
            <a:lumOff val="0"/>
            <a:alphaOff val="0"/>
          </a:schemeClr>
        </a:solidFill>
        <a:ln w="2642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26670" rIns="149352" bIns="26670" numCol="1" spcCol="1270" anchor="ctr" anchorCtr="0">
          <a:noAutofit/>
        </a:bodyPr>
        <a:lstStyle/>
        <a:p>
          <a:pPr lvl="0" algn="ctr" defTabSz="933450">
            <a:lnSpc>
              <a:spcPct val="90000"/>
            </a:lnSpc>
            <a:spcBef>
              <a:spcPct val="0"/>
            </a:spcBef>
            <a:spcAft>
              <a:spcPct val="35000"/>
            </a:spcAft>
          </a:pPr>
          <a:r>
            <a:rPr lang="en-US" sz="2100" kern="1200"/>
            <a:t>Embedded Counseling</a:t>
          </a:r>
        </a:p>
      </dsp:txBody>
      <dsp:txXfrm>
        <a:off x="5174159" y="2940425"/>
        <a:ext cx="2585184" cy="661694"/>
      </dsp:txXfrm>
    </dsp:sp>
    <dsp:sp modelId="{6C80A020-A616-4721-A6B9-51EB2D05303F}">
      <dsp:nvSpPr>
        <dsp:cNvPr id="0" name=""/>
        <dsp:cNvSpPr/>
      </dsp:nvSpPr>
      <dsp:spPr>
        <a:xfrm rot="10800000">
          <a:off x="0" y="1638"/>
          <a:ext cx="7763134" cy="2212361"/>
        </a:xfrm>
        <a:prstGeom prst="upArrowCallout">
          <a:avLst/>
        </a:prstGeom>
        <a:solidFill>
          <a:schemeClr val="accent1">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n-US" sz="2000" kern="1200" dirty="0"/>
            <a:t>Goal: Increase the use of instructional support services by students enrolled in mathematics courses.  In particular, increase participation and engagement of disproportionately impacted students in STEM (men of color and women)</a:t>
          </a:r>
        </a:p>
      </dsp:txBody>
      <dsp:txXfrm rot="10800000">
        <a:off x="0" y="1638"/>
        <a:ext cx="7763134" cy="143752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7/10/19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7/10/19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10</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12</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13</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14</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15</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16</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17</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18</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19</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20</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21</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22</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23</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24</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25</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26</a:t>
            </a:fld>
            <a:endParaRPr lang="en-US"/>
          </a:p>
        </p:txBody>
      </p:sp>
    </p:spTree>
    <p:extLst>
      <p:ext uri="{BB962C8B-B14F-4D97-AF65-F5344CB8AC3E}">
        <p14:creationId xmlns:p14="http://schemas.microsoft.com/office/powerpoint/2010/main" val="159654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7</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2283936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July 10,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July 10,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July 10,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July 10,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July 10, 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July 10,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July 10, 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July 10, 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July 10, 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July 10,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July 10, 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July 10, 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s://ctl.yale.edu/sites/default/files/basic-page-supplementary-materials-files/effect_of_syllabus_tone_student_perceptions_of_instructor_and_course_spe_2011_0.pdf" TargetMode="External"/><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hyperlink" Target="https://ctl.yale.edu/sites/default/files/basic-page-supplementary-materials-files/effect_of_syllabus_tone_student_perceptions_of_instructor_and_course_spe_2011_0.pdf" TargetMode="External"/><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hyperlink" Target="https://ctl.yale.edu/sites/default/files/basic-page-supplementary-materials-files/effect_of_syllabus_tone_student_perceptions_of_instructor_and_course_spe_2011_0.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000" y="1574352"/>
            <a:ext cx="8871226" cy="3188148"/>
          </a:xfrm>
          <a:solidFill>
            <a:schemeClr val="accent3">
              <a:lumMod val="20000"/>
              <a:lumOff val="80000"/>
            </a:schemeClr>
          </a:solidFill>
        </p:spPr>
        <p:txBody>
          <a:bodyPr anchor="t"/>
          <a:lstStyle/>
          <a:p>
            <a:pPr algn="ctr"/>
            <a:r>
              <a:rPr lang="en" sz="4000" b="1" dirty="0">
                <a:latin typeface="Calibri"/>
                <a:ea typeface="Calibri"/>
                <a:cs typeface="Calibri"/>
                <a:sym typeface="Calibri"/>
              </a:rPr>
              <a:t>Designing Curriculum</a:t>
            </a:r>
            <a:r>
              <a:rPr lang="en-US" sz="4000" b="1" dirty="0">
                <a:latin typeface="Calibri"/>
                <a:ea typeface="Calibri"/>
                <a:cs typeface="Calibri"/>
                <a:sym typeface="Calibri"/>
              </a:rPr>
              <a:t/>
            </a:r>
            <a:br>
              <a:rPr lang="en-US" sz="4000" b="1" dirty="0">
                <a:latin typeface="Calibri"/>
                <a:ea typeface="Calibri"/>
                <a:cs typeface="Calibri"/>
                <a:sym typeface="Calibri"/>
              </a:rPr>
            </a:br>
            <a:r>
              <a:rPr lang="en" sz="4000" b="1" dirty="0">
                <a:latin typeface="Calibri"/>
                <a:ea typeface="Calibri"/>
                <a:cs typeface="Calibri"/>
                <a:sym typeface="Calibri"/>
              </a:rPr>
              <a:t>to Increase Participation</a:t>
            </a:r>
            <a:r>
              <a:rPr lang="en-US" sz="4000" b="1" dirty="0">
                <a:latin typeface="Calibri"/>
                <a:ea typeface="Calibri"/>
                <a:cs typeface="Calibri"/>
                <a:sym typeface="Calibri"/>
              </a:rPr>
              <a:t/>
            </a:r>
            <a:br>
              <a:rPr lang="en-US" sz="4000" b="1" dirty="0">
                <a:latin typeface="Calibri"/>
                <a:ea typeface="Calibri"/>
                <a:cs typeface="Calibri"/>
                <a:sym typeface="Calibri"/>
              </a:rPr>
            </a:br>
            <a:r>
              <a:rPr lang="en" sz="4000" b="1" dirty="0">
                <a:latin typeface="Calibri"/>
                <a:ea typeface="Calibri"/>
                <a:cs typeface="Calibri"/>
                <a:sym typeface="Calibri"/>
              </a:rPr>
              <a:t>and Engagement of Disproportionately Impacted Students in STEM</a:t>
            </a:r>
            <a:endParaRPr lang="en-US" sz="4000" i="1" cap="none" dirty="0">
              <a:latin typeface="Arial Regular" charset="0"/>
              <a:cs typeface="Arial Regular" charset="0"/>
            </a:endParaRPr>
          </a:p>
        </p:txBody>
      </p:sp>
      <p:sp>
        <p:nvSpPr>
          <p:cNvPr id="3" name="Subtitle 2"/>
          <p:cNvSpPr>
            <a:spLocks noGrp="1"/>
          </p:cNvSpPr>
          <p:nvPr>
            <p:ph type="subTitle" idx="1"/>
          </p:nvPr>
        </p:nvSpPr>
        <p:spPr>
          <a:xfrm>
            <a:off x="685800" y="4305300"/>
            <a:ext cx="8312426" cy="2095500"/>
          </a:xfrm>
        </p:spPr>
        <p:txBody>
          <a:bodyPr>
            <a:normAutofit fontScale="77500" lnSpcReduction="20000"/>
          </a:bodyPr>
          <a:lstStyle/>
          <a:p>
            <a:pPr algn="ctr"/>
            <a:endParaRPr lang="en-US" sz="2000" dirty="0">
              <a:latin typeface="Arial Regular" charset="0"/>
              <a:cs typeface="Arial Regular" charset="0"/>
            </a:endParaRPr>
          </a:p>
          <a:p>
            <a:pPr algn="ctr"/>
            <a:endParaRPr lang="en-US" sz="2000" dirty="0">
              <a:latin typeface="Arial Regular" charset="0"/>
              <a:cs typeface="Arial Regular" charset="0"/>
            </a:endParaRPr>
          </a:p>
          <a:p>
            <a:pPr algn="ctr"/>
            <a:r>
              <a:rPr lang="en-US" sz="2800" dirty="0">
                <a:solidFill>
                  <a:schemeClr val="tx1"/>
                </a:solidFill>
                <a:latin typeface="Arial Regular" charset="0"/>
                <a:cs typeface="Arial Regular" charset="0"/>
              </a:rPr>
              <a:t>Lara Baxley, Cuesta College</a:t>
            </a:r>
          </a:p>
          <a:p>
            <a:pPr algn="ctr"/>
            <a:r>
              <a:rPr lang="en-US" sz="2800" dirty="0" err="1">
                <a:solidFill>
                  <a:schemeClr val="tx1"/>
                </a:solidFill>
                <a:latin typeface="Arial Regular" charset="0"/>
                <a:cs typeface="Arial Regular" charset="0"/>
              </a:rPr>
              <a:t>Jamar</a:t>
            </a:r>
            <a:r>
              <a:rPr lang="en-US" sz="2800" dirty="0">
                <a:solidFill>
                  <a:schemeClr val="tx1"/>
                </a:solidFill>
                <a:latin typeface="Arial Regular" charset="0"/>
                <a:cs typeface="Arial Regular" charset="0"/>
              </a:rPr>
              <a:t> London, Santa Monica College</a:t>
            </a:r>
          </a:p>
          <a:p>
            <a:pPr algn="ctr"/>
            <a:r>
              <a:rPr lang="en-US" sz="2800" dirty="0">
                <a:solidFill>
                  <a:schemeClr val="tx1"/>
                </a:solidFill>
                <a:latin typeface="Arial Regular" charset="0"/>
                <a:cs typeface="Arial Regular" charset="0"/>
              </a:rPr>
              <a:t>Eric Wada, Folsom Lake College</a:t>
            </a:r>
          </a:p>
          <a:p>
            <a:pPr algn="ctr"/>
            <a:endParaRPr lang="en-US" sz="2000" dirty="0">
              <a:solidFill>
                <a:schemeClr val="tx1"/>
              </a:solidFill>
              <a:latin typeface="Arial Regular" charset="0"/>
              <a:cs typeface="Arial Regular" charset="0"/>
            </a:endParaRPr>
          </a:p>
          <a:p>
            <a:pPr algn="ctr"/>
            <a:r>
              <a:rPr lang="en-US" sz="1900" dirty="0">
                <a:solidFill>
                  <a:srgbClr val="FF0000"/>
                </a:solidFill>
                <a:latin typeface="Arial Regular" charset="0"/>
                <a:cs typeface="Arial Regular" charset="0"/>
              </a:rPr>
              <a:t>2019 Curriculum Institute</a:t>
            </a:r>
          </a:p>
        </p:txBody>
      </p:sp>
      <p:pic>
        <p:nvPicPr>
          <p:cNvPr id="6" name="Picture 2" descr="https://docs.google.com/uc?export=download&amp;id=1cH6h5Bv05hPRMPZp8gMvBgDl0RTVg9ml&amp;revid=0BytmZpyqw5B5cHZUUUVQM2ZLdXZYelkrOU1ia2JJbTZoSkpJPQ">
            <a:extLst>
              <a:ext uri="{FF2B5EF4-FFF2-40B4-BE49-F238E27FC236}">
                <a16:creationId xmlns="" xmlns:a16="http://schemas.microsoft.com/office/drawing/2014/main" id="{9EDAEF77-FC9E-0B49-9F6E-2089C94DB0B6}"/>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36392" y="493129"/>
            <a:ext cx="4191001" cy="918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3850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fontScale="90000"/>
          </a:bodyPr>
          <a:lstStyle/>
          <a:p>
            <a:pPr algn="ctr"/>
            <a:r>
              <a:rPr lang="en" dirty="0"/>
              <a:t>Building Equity Through Your Syllabus</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1727201"/>
            <a:ext cx="6748123" cy="4713356"/>
          </a:xfrm>
        </p:spPr>
        <p:txBody>
          <a:bodyPr>
            <a:normAutofit/>
          </a:bodyPr>
          <a:lstStyle/>
          <a:p>
            <a:pPr marL="177800" lvl="0" indent="-171450">
              <a:lnSpc>
                <a:spcPct val="90000"/>
              </a:lnSpc>
              <a:spcBef>
                <a:spcPts val="0"/>
              </a:spcBef>
              <a:buClr>
                <a:schemeClr val="dk1"/>
              </a:buClr>
              <a:buSzPts val="2100"/>
            </a:pPr>
            <a:r>
              <a:rPr lang="en" dirty="0"/>
              <a:t>Some students, particularly members of groups underrepresented in STEM fields, cite an unwelcoming atmosphere from faculty as a reason for their departure .”</a:t>
            </a:r>
            <a:br>
              <a:rPr lang="en" dirty="0"/>
            </a:br>
            <a:r>
              <a:rPr lang="en" sz="1600" dirty="0"/>
              <a:t>(President’s Council of Advisors on Science and Technology (PCAST) 2012).</a:t>
            </a:r>
            <a:endParaRPr lang="en" dirty="0"/>
          </a:p>
          <a:p>
            <a:pPr marL="177800" lvl="0" indent="-171450">
              <a:lnSpc>
                <a:spcPct val="90000"/>
              </a:lnSpc>
              <a:spcBef>
                <a:spcPts val="2700"/>
              </a:spcBef>
              <a:buClr>
                <a:schemeClr val="dk1"/>
              </a:buClr>
              <a:buSzPts val="2100"/>
            </a:pPr>
            <a:r>
              <a:rPr lang="en" dirty="0"/>
              <a:t>We can use language and practices that reduce confusion and make them feel welcome and to promote their success in our classes.</a:t>
            </a:r>
          </a:p>
          <a:p>
            <a:pPr marL="177800" lvl="0" indent="-171450">
              <a:lnSpc>
                <a:spcPct val="90000"/>
              </a:lnSpc>
              <a:spcBef>
                <a:spcPts val="2100"/>
              </a:spcBef>
              <a:buClr>
                <a:schemeClr val="dk1"/>
              </a:buClr>
              <a:buSzPts val="2100"/>
            </a:pPr>
            <a:r>
              <a:rPr lang="en" dirty="0"/>
              <a:t>The syllabus provides students with a first impression of you as a teacher and how welcoming, or unwelcoming, you are.</a:t>
            </a:r>
          </a:p>
        </p:txBody>
      </p:sp>
      <p:pic>
        <p:nvPicPr>
          <p:cNvPr id="4" name="Google Shape;187;p34"/>
          <p:cNvPicPr preferRelativeResize="0"/>
          <p:nvPr/>
        </p:nvPicPr>
        <p:blipFill rotWithShape="1">
          <a:blip r:embed="rId3">
            <a:alphaModFix/>
          </a:blip>
          <a:srcRect/>
          <a:stretch/>
        </p:blipFill>
        <p:spPr>
          <a:xfrm>
            <a:off x="7430610" y="1945351"/>
            <a:ext cx="850868" cy="1354671"/>
          </a:xfrm>
          <a:prstGeom prst="rect">
            <a:avLst/>
          </a:prstGeom>
          <a:noFill/>
          <a:ln>
            <a:noFill/>
          </a:ln>
        </p:spPr>
      </p:pic>
      <p:pic>
        <p:nvPicPr>
          <p:cNvPr id="5" name="Google Shape;188;p34"/>
          <p:cNvPicPr preferRelativeResize="0"/>
          <p:nvPr/>
        </p:nvPicPr>
        <p:blipFill rotWithShape="1">
          <a:blip r:embed="rId4">
            <a:alphaModFix/>
          </a:blip>
          <a:srcRect/>
          <a:stretch/>
        </p:blipFill>
        <p:spPr>
          <a:xfrm>
            <a:off x="7610665" y="4067266"/>
            <a:ext cx="490757" cy="1609680"/>
          </a:xfrm>
          <a:prstGeom prst="rect">
            <a:avLst/>
          </a:prstGeom>
          <a:noFill/>
          <a:ln>
            <a:noFill/>
          </a:ln>
        </p:spPr>
      </p:pic>
    </p:spTree>
    <p:extLst>
      <p:ext uri="{BB962C8B-B14F-4D97-AF65-F5344CB8AC3E}">
        <p14:creationId xmlns:p14="http://schemas.microsoft.com/office/powerpoint/2010/main" val="29822769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696843"/>
            <a:ext cx="7801113" cy="990600"/>
          </a:xfrm>
          <a:solidFill>
            <a:schemeClr val="accent3">
              <a:lumMod val="20000"/>
              <a:lumOff val="80000"/>
            </a:schemeClr>
          </a:solidFill>
        </p:spPr>
        <p:txBody>
          <a:bodyPr>
            <a:normAutofit/>
          </a:bodyPr>
          <a:lstStyle/>
          <a:p>
            <a:pPr algn="ctr"/>
            <a:r>
              <a:rPr lang="en" dirty="0"/>
              <a:t>Direct vs Warm Syllabus</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108201"/>
            <a:ext cx="7801113" cy="4713356"/>
          </a:xfrm>
        </p:spPr>
        <p:txBody>
          <a:bodyPr>
            <a:normAutofit/>
          </a:bodyPr>
          <a:lstStyle/>
          <a:p>
            <a:pPr marL="177800" lvl="0" indent="-171450">
              <a:lnSpc>
                <a:spcPct val="90000"/>
              </a:lnSpc>
              <a:spcBef>
                <a:spcPts val="0"/>
              </a:spcBef>
              <a:buClr>
                <a:schemeClr val="dk1"/>
              </a:buClr>
              <a:buSzPts val="2100"/>
            </a:pPr>
            <a:r>
              <a:rPr lang="en" dirty="0"/>
              <a:t>A study by Harnish and Bridges determined that “a syllabus written in a friendly, rather than unfriendly, tone evoked perceptions of the instructor being more warm, more approachable, and more motivated to teach the course.”</a:t>
            </a:r>
          </a:p>
          <a:p>
            <a:pPr marL="177800" lvl="0" indent="-171450">
              <a:lnSpc>
                <a:spcPct val="90000"/>
              </a:lnSpc>
              <a:spcBef>
                <a:spcPts val="3000"/>
              </a:spcBef>
              <a:buClr>
                <a:schemeClr val="dk1"/>
              </a:buClr>
              <a:buSzPts val="2100"/>
            </a:pPr>
            <a:r>
              <a:rPr lang="en" dirty="0"/>
              <a:t>Developing a warm syllabus is NOT</a:t>
            </a:r>
          </a:p>
          <a:p>
            <a:pPr marL="520700" lvl="1" indent="-177800">
              <a:lnSpc>
                <a:spcPct val="90000"/>
              </a:lnSpc>
              <a:spcBef>
                <a:spcPts val="400"/>
              </a:spcBef>
              <a:buClr>
                <a:schemeClr val="dk1"/>
              </a:buClr>
              <a:buSzPts val="1800"/>
            </a:pPr>
            <a:r>
              <a:rPr lang="en" dirty="0"/>
              <a:t>copying from the ‘good’ syllabus</a:t>
            </a:r>
          </a:p>
          <a:p>
            <a:pPr marL="520700" lvl="1" indent="-177800">
              <a:lnSpc>
                <a:spcPct val="90000"/>
              </a:lnSpc>
              <a:spcBef>
                <a:spcPts val="400"/>
              </a:spcBef>
              <a:buClr>
                <a:schemeClr val="dk1"/>
              </a:buClr>
              <a:buSzPts val="1800"/>
            </a:pPr>
            <a:r>
              <a:rPr lang="en" dirty="0"/>
              <a:t>removing rules or making the class easier</a:t>
            </a:r>
          </a:p>
        </p:txBody>
      </p:sp>
      <p:sp>
        <p:nvSpPr>
          <p:cNvPr id="4" name="TextBox 3"/>
          <p:cNvSpPr txBox="1"/>
          <p:nvPr/>
        </p:nvSpPr>
        <p:spPr>
          <a:xfrm>
            <a:off x="3619500" y="203200"/>
            <a:ext cx="184666" cy="369332"/>
          </a:xfrm>
          <a:prstGeom prst="rect">
            <a:avLst/>
          </a:prstGeom>
          <a:noFill/>
        </p:spPr>
        <p:txBody>
          <a:bodyPr wrap="none" rtlCol="0">
            <a:spAutoFit/>
          </a:bodyPr>
          <a:lstStyle/>
          <a:p>
            <a:endParaRPr lang="en-US" dirty="0"/>
          </a:p>
        </p:txBody>
      </p:sp>
      <p:pic>
        <p:nvPicPr>
          <p:cNvPr id="5" name="Google Shape;195;p35" descr="A close up of a sign&#10;&#10;Description generated with very high confidence"/>
          <p:cNvPicPr preferRelativeResize="0"/>
          <p:nvPr/>
        </p:nvPicPr>
        <p:blipFill rotWithShape="1">
          <a:blip r:embed="rId3">
            <a:alphaModFix/>
          </a:blip>
          <a:srcRect/>
          <a:stretch/>
        </p:blipFill>
        <p:spPr>
          <a:xfrm>
            <a:off x="6543707" y="3858241"/>
            <a:ext cx="1348667" cy="1573444"/>
          </a:xfrm>
          <a:prstGeom prst="rect">
            <a:avLst/>
          </a:prstGeom>
          <a:noFill/>
          <a:ln>
            <a:noFill/>
          </a:ln>
        </p:spPr>
      </p:pic>
      <p:sp>
        <p:nvSpPr>
          <p:cNvPr id="6" name="Google Shape;196;p35"/>
          <p:cNvSpPr txBox="1"/>
          <p:nvPr/>
        </p:nvSpPr>
        <p:spPr>
          <a:xfrm>
            <a:off x="810805" y="6404184"/>
            <a:ext cx="4976700" cy="3462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900" b="0" i="0" u="sng" strike="noStrike" cap="none" dirty="0">
                <a:solidFill>
                  <a:schemeClr val="dk1"/>
                </a:solidFill>
                <a:latin typeface="Calibri"/>
                <a:ea typeface="Calibri"/>
                <a:cs typeface="Calibri"/>
                <a:sym typeface="Calibri"/>
                <a:hlinkClick r:id="rId4"/>
              </a:rPr>
              <a:t>https://ctl.yale.edu/sites/default/files/basic-page-supplementary-materials-files/effect_of_syllabus_tone_student_perceptions_of_instructor_and_course_spe_2011_0.pdf</a:t>
            </a:r>
            <a:r>
              <a:rPr lang="en" sz="900" b="0" i="0" u="none" strike="noStrike" cap="none" dirty="0">
                <a:solidFill>
                  <a:schemeClr val="dk1"/>
                </a:solidFill>
                <a:latin typeface="Calibri"/>
                <a:ea typeface="Calibri"/>
                <a:cs typeface="Calibri"/>
                <a:sym typeface="Calibri"/>
              </a:rPr>
              <a:t> </a:t>
            </a:r>
            <a:endParaRPr sz="1100" dirty="0"/>
          </a:p>
        </p:txBody>
      </p:sp>
    </p:spTree>
    <p:extLst>
      <p:ext uri="{BB962C8B-B14F-4D97-AF65-F5344CB8AC3E}">
        <p14:creationId xmlns:p14="http://schemas.microsoft.com/office/powerpoint/2010/main" val="3730921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677792"/>
            <a:ext cx="7801113" cy="1195457"/>
          </a:xfrm>
          <a:solidFill>
            <a:schemeClr val="accent3">
              <a:lumMod val="20000"/>
              <a:lumOff val="80000"/>
            </a:schemeClr>
          </a:solidFill>
        </p:spPr>
        <p:txBody>
          <a:bodyPr>
            <a:normAutofit fontScale="90000"/>
          </a:bodyPr>
          <a:lstStyle/>
          <a:p>
            <a:pPr algn="ctr"/>
            <a:r>
              <a:rPr lang="en" dirty="0"/>
              <a:t>Examples of Direct vs Warm Syllabus Language</a:t>
            </a:r>
            <a:endParaRPr lang="en-US" sz="4000" cap="none" dirty="0">
              <a:latin typeface="Arial Regular" charset="0"/>
              <a:cs typeface="Arial Regular" charset="0"/>
            </a:endParaRPr>
          </a:p>
        </p:txBody>
      </p:sp>
      <p:graphicFrame>
        <p:nvGraphicFramePr>
          <p:cNvPr id="6" name="Google Shape;203;p36"/>
          <p:cNvGraphicFramePr/>
          <p:nvPr>
            <p:extLst>
              <p:ext uri="{D42A27DB-BD31-4B8C-83A1-F6EECF244321}">
                <p14:modId xmlns:p14="http://schemas.microsoft.com/office/powerpoint/2010/main" val="2842527129"/>
              </p:ext>
            </p:extLst>
          </p:nvPr>
        </p:nvGraphicFramePr>
        <p:xfrm>
          <a:off x="1332475" y="2278946"/>
          <a:ext cx="6301250" cy="2194559"/>
        </p:xfrm>
        <a:graphic>
          <a:graphicData uri="http://schemas.openxmlformats.org/drawingml/2006/table">
            <a:tbl>
              <a:tblPr firstRow="1" firstCol="1" bandRow="1">
                <a:noFill/>
              </a:tblPr>
              <a:tblGrid>
                <a:gridCol w="1305225">
                  <a:extLst>
                    <a:ext uri="{9D8B030D-6E8A-4147-A177-3AD203B41FA5}">
                      <a16:colId xmlns="" xmlns:a16="http://schemas.microsoft.com/office/drawing/2014/main" val="20000"/>
                    </a:ext>
                  </a:extLst>
                </a:gridCol>
                <a:gridCol w="2333925">
                  <a:extLst>
                    <a:ext uri="{9D8B030D-6E8A-4147-A177-3AD203B41FA5}">
                      <a16:colId xmlns="" xmlns:a16="http://schemas.microsoft.com/office/drawing/2014/main" val="20001"/>
                    </a:ext>
                  </a:extLst>
                </a:gridCol>
                <a:gridCol w="2662100">
                  <a:extLst>
                    <a:ext uri="{9D8B030D-6E8A-4147-A177-3AD203B41FA5}">
                      <a16:colId xmlns="" xmlns:a16="http://schemas.microsoft.com/office/drawing/2014/main" val="20002"/>
                    </a:ext>
                  </a:extLst>
                </a:gridCol>
              </a:tblGrid>
              <a:tr h="57800">
                <a:tc>
                  <a:txBody>
                    <a:bodyPr/>
                    <a:lstStyle/>
                    <a:p>
                      <a:pPr marL="0" marR="0" lvl="0" indent="0" algn="l" rtl="0">
                        <a:spcBef>
                          <a:spcPts val="0"/>
                        </a:spcBef>
                        <a:spcAft>
                          <a:spcPts val="0"/>
                        </a:spcAft>
                        <a:buNone/>
                      </a:pPr>
                      <a:r>
                        <a:rPr lang="en" sz="1800" u="none" strike="noStrike" cap="none" dirty="0"/>
                        <a:t> </a:t>
                      </a:r>
                      <a:endParaRPr sz="1800" u="none" strike="noStrike" cap="none" dirty="0">
                        <a:latin typeface="Times New Roman"/>
                        <a:ea typeface="Times New Roman"/>
                        <a:cs typeface="Times New Roman"/>
                        <a:sym typeface="Times New Roman"/>
                      </a:endParaRPr>
                    </a:p>
                  </a:txBody>
                  <a:tcPr marL="51425" marR="51425" marT="0" marB="0">
                    <a:solidFill>
                      <a:srgbClr val="74A2FF"/>
                    </a:solidFill>
                  </a:tcPr>
                </a:tc>
                <a:tc>
                  <a:txBody>
                    <a:bodyPr/>
                    <a:lstStyle/>
                    <a:p>
                      <a:pPr marL="0" marR="0" lvl="0" indent="0" algn="l" rtl="0">
                        <a:spcBef>
                          <a:spcPts val="0"/>
                        </a:spcBef>
                        <a:spcAft>
                          <a:spcPts val="0"/>
                        </a:spcAft>
                        <a:buNone/>
                      </a:pPr>
                      <a:r>
                        <a:rPr lang="en" sz="1800" u="none" strike="noStrike" cap="none" dirty="0"/>
                        <a:t>Direct</a:t>
                      </a:r>
                      <a:endParaRPr sz="1800" u="none" strike="noStrike" cap="none" dirty="0">
                        <a:latin typeface="Times New Roman"/>
                        <a:ea typeface="Times New Roman"/>
                        <a:cs typeface="Times New Roman"/>
                        <a:sym typeface="Times New Roman"/>
                      </a:endParaRPr>
                    </a:p>
                  </a:txBody>
                  <a:tcPr marL="51425" marR="51425" marT="0" marB="0">
                    <a:solidFill>
                      <a:srgbClr val="74A2FF"/>
                    </a:solidFill>
                  </a:tcPr>
                </a:tc>
                <a:tc>
                  <a:txBody>
                    <a:bodyPr/>
                    <a:lstStyle/>
                    <a:p>
                      <a:pPr marL="0" marR="0" lvl="0" indent="0" algn="l" rtl="0">
                        <a:spcBef>
                          <a:spcPts val="0"/>
                        </a:spcBef>
                        <a:spcAft>
                          <a:spcPts val="0"/>
                        </a:spcAft>
                        <a:buNone/>
                      </a:pPr>
                      <a:r>
                        <a:rPr lang="en" sz="1800" u="none" strike="noStrike" cap="none" dirty="0"/>
                        <a:t>Warm</a:t>
                      </a:r>
                      <a:endParaRPr sz="1800" u="none" strike="noStrike" cap="none" dirty="0">
                        <a:latin typeface="Times New Roman"/>
                        <a:ea typeface="Times New Roman"/>
                        <a:cs typeface="Times New Roman"/>
                        <a:sym typeface="Times New Roman"/>
                      </a:endParaRPr>
                    </a:p>
                  </a:txBody>
                  <a:tcPr marL="51425" marR="51425" marT="0" marB="0">
                    <a:solidFill>
                      <a:srgbClr val="74A2FF"/>
                    </a:solidFill>
                  </a:tcPr>
                </a:tc>
                <a:extLst>
                  <a:ext uri="{0D108BD9-81ED-4DB2-BD59-A6C34878D82A}">
                    <a16:rowId xmlns="" xmlns:a16="http://schemas.microsoft.com/office/drawing/2014/main" val="10000"/>
                  </a:ext>
                </a:extLst>
              </a:tr>
              <a:tr h="1516000">
                <a:tc>
                  <a:txBody>
                    <a:bodyPr/>
                    <a:lstStyle/>
                    <a:p>
                      <a:pPr marL="0" marR="0" lvl="0" indent="0" algn="l" rtl="0">
                        <a:spcBef>
                          <a:spcPts val="0"/>
                        </a:spcBef>
                        <a:spcAft>
                          <a:spcPts val="0"/>
                        </a:spcAft>
                        <a:buNone/>
                      </a:pPr>
                      <a:r>
                        <a:rPr lang="en" sz="1800" u="none" strike="noStrike" cap="none" dirty="0"/>
                        <a:t>Office Hours</a:t>
                      </a:r>
                      <a:endParaRPr sz="1800" u="none" strike="noStrike" cap="none" dirty="0">
                        <a:latin typeface="Times New Roman"/>
                        <a:ea typeface="Times New Roman"/>
                        <a:cs typeface="Times New Roman"/>
                        <a:sym typeface="Times New Roman"/>
                      </a:endParaRPr>
                    </a:p>
                  </a:txBody>
                  <a:tcPr marL="51425" marR="51425" marT="0" marB="0">
                    <a:solidFill>
                      <a:srgbClr val="74A2FF"/>
                    </a:solidFill>
                  </a:tcPr>
                </a:tc>
                <a:tc>
                  <a:txBody>
                    <a:bodyPr/>
                    <a:lstStyle/>
                    <a:p>
                      <a:pPr marL="0" marR="0" lvl="0" indent="0" algn="l" rtl="0">
                        <a:spcBef>
                          <a:spcPts val="0"/>
                        </a:spcBef>
                        <a:spcAft>
                          <a:spcPts val="0"/>
                        </a:spcAft>
                        <a:buNone/>
                      </a:pPr>
                      <a:r>
                        <a:rPr lang="en" sz="1800" u="none" strike="noStrike" cap="none" dirty="0"/>
                        <a:t>If you need to contact me outside of office hours, send email, call my office, or contact the department and leave a message.</a:t>
                      </a:r>
                      <a:endParaRPr sz="1800" u="none" strike="noStrike" cap="none" dirty="0">
                        <a:latin typeface="Times New Roman"/>
                        <a:ea typeface="Times New Roman"/>
                        <a:cs typeface="Times New Roman"/>
                        <a:sym typeface="Times New Roman"/>
                      </a:endParaRPr>
                    </a:p>
                  </a:txBody>
                  <a:tcPr marL="51425" marR="51425" marT="0" marB="0">
                    <a:solidFill>
                      <a:schemeClr val="bg2"/>
                    </a:solidFill>
                  </a:tcPr>
                </a:tc>
                <a:tc>
                  <a:txBody>
                    <a:bodyPr/>
                    <a:lstStyle/>
                    <a:p>
                      <a:pPr marL="0" marR="0" lvl="0" indent="0" algn="l" rtl="0">
                        <a:spcBef>
                          <a:spcPts val="0"/>
                        </a:spcBef>
                        <a:spcAft>
                          <a:spcPts val="0"/>
                        </a:spcAft>
                        <a:buNone/>
                      </a:pPr>
                      <a:r>
                        <a:rPr lang="en" sz="1800" u="none" strike="noStrike" cap="none" dirty="0"/>
                        <a:t>I welcome you to contact me through Canvas, email, calling my office, or you can contact the department and leave a message.</a:t>
                      </a:r>
                      <a:endParaRPr sz="1800" u="none" strike="noStrike" cap="none" dirty="0">
                        <a:latin typeface="Times New Roman"/>
                        <a:ea typeface="Times New Roman"/>
                        <a:cs typeface="Times New Roman"/>
                        <a:sym typeface="Times New Roman"/>
                      </a:endParaRPr>
                    </a:p>
                  </a:txBody>
                  <a:tcPr marL="51425" marR="51425" marT="0" marB="0">
                    <a:solidFill>
                      <a:schemeClr val="bg2"/>
                    </a:solidFill>
                  </a:tcPr>
                </a:tc>
                <a:extLst>
                  <a:ext uri="{0D108BD9-81ED-4DB2-BD59-A6C34878D82A}">
                    <a16:rowId xmlns="" xmlns:a16="http://schemas.microsoft.com/office/drawing/2014/main" val="10001"/>
                  </a:ext>
                </a:extLst>
              </a:tr>
            </a:tbl>
          </a:graphicData>
        </a:graphic>
      </p:graphicFrame>
      <p:sp>
        <p:nvSpPr>
          <p:cNvPr id="9" name="Google Shape;204;p36"/>
          <p:cNvSpPr txBox="1"/>
          <p:nvPr/>
        </p:nvSpPr>
        <p:spPr>
          <a:xfrm>
            <a:off x="1198485" y="4871713"/>
            <a:ext cx="6878100" cy="6234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2000" dirty="0">
                <a:solidFill>
                  <a:schemeClr val="dk1"/>
                </a:solidFill>
                <a:latin typeface="Calibri"/>
                <a:ea typeface="Calibri"/>
                <a:cs typeface="Calibri"/>
                <a:sym typeface="Calibri"/>
              </a:rPr>
              <a:t>*</a:t>
            </a:r>
            <a:r>
              <a:rPr lang="en" sz="2000" b="1" dirty="0">
                <a:solidFill>
                  <a:schemeClr val="dk1"/>
                </a:solidFill>
                <a:latin typeface="Calibri"/>
                <a:ea typeface="Calibri"/>
                <a:cs typeface="Calibri"/>
                <a:sym typeface="Calibri"/>
              </a:rPr>
              <a:t>Equity Tip</a:t>
            </a:r>
            <a:r>
              <a:rPr lang="en" sz="2000" dirty="0">
                <a:solidFill>
                  <a:schemeClr val="dk1"/>
                </a:solidFill>
                <a:latin typeface="Calibri"/>
                <a:ea typeface="Calibri"/>
                <a:cs typeface="Calibri"/>
                <a:sym typeface="Calibri"/>
              </a:rPr>
              <a:t>: Consider renaming your office hours “</a:t>
            </a:r>
            <a:r>
              <a:rPr lang="en" sz="2000" b="1" dirty="0">
                <a:solidFill>
                  <a:schemeClr val="dk1"/>
                </a:solidFill>
                <a:latin typeface="Calibri"/>
                <a:ea typeface="Calibri"/>
                <a:cs typeface="Calibri"/>
                <a:sym typeface="Calibri"/>
              </a:rPr>
              <a:t>Student Help Hours</a:t>
            </a:r>
            <a:r>
              <a:rPr lang="en" sz="2000" dirty="0">
                <a:solidFill>
                  <a:schemeClr val="dk1"/>
                </a:solidFill>
                <a:latin typeface="Calibri"/>
                <a:ea typeface="Calibri"/>
                <a:cs typeface="Calibri"/>
                <a:sym typeface="Calibri"/>
              </a:rPr>
              <a:t>” to be more clear to students about their purpose.</a:t>
            </a:r>
            <a:endParaRPr sz="2000" dirty="0"/>
          </a:p>
        </p:txBody>
      </p:sp>
      <p:pic>
        <p:nvPicPr>
          <p:cNvPr id="11" name="Google Shape;205;p36" descr="https://www.singpost.com/sites/default/files/tip.jpg"/>
          <p:cNvPicPr preferRelativeResize="0"/>
          <p:nvPr/>
        </p:nvPicPr>
        <p:blipFill rotWithShape="1">
          <a:blip r:embed="rId3">
            <a:alphaModFix/>
          </a:blip>
          <a:srcRect/>
          <a:stretch/>
        </p:blipFill>
        <p:spPr>
          <a:xfrm>
            <a:off x="334162" y="4781489"/>
            <a:ext cx="807868" cy="745724"/>
          </a:xfrm>
          <a:prstGeom prst="rect">
            <a:avLst/>
          </a:prstGeom>
          <a:noFill/>
          <a:ln>
            <a:noFill/>
          </a:ln>
        </p:spPr>
      </p:pic>
      <p:sp>
        <p:nvSpPr>
          <p:cNvPr id="7" name="Google Shape;196;p35">
            <a:extLst>
              <a:ext uri="{FF2B5EF4-FFF2-40B4-BE49-F238E27FC236}">
                <a16:creationId xmlns="" xmlns:a16="http://schemas.microsoft.com/office/drawing/2014/main" id="{AF154A3C-DF56-4494-BCE1-C851610E43F4}"/>
              </a:ext>
            </a:extLst>
          </p:cNvPr>
          <p:cNvSpPr txBox="1"/>
          <p:nvPr/>
        </p:nvSpPr>
        <p:spPr>
          <a:xfrm>
            <a:off x="810805" y="6404184"/>
            <a:ext cx="4976700" cy="3462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900" b="0" i="0" u="sng" strike="noStrike" cap="none" dirty="0">
                <a:solidFill>
                  <a:schemeClr val="dk1"/>
                </a:solidFill>
                <a:latin typeface="Calibri"/>
                <a:ea typeface="Calibri"/>
                <a:cs typeface="Calibri"/>
                <a:sym typeface="Calibri"/>
                <a:hlinkClick r:id="rId4"/>
              </a:rPr>
              <a:t>https://ctl.yale.edu/sites/default/files/basic-page-supplementary-materials-files/effect_of_syllabus_tone_student_perceptions_of_instructor_and_course_spe_2011_0.pdf</a:t>
            </a:r>
            <a:r>
              <a:rPr lang="en" sz="900" b="0" i="0" u="none" strike="noStrike" cap="none" dirty="0">
                <a:solidFill>
                  <a:schemeClr val="dk1"/>
                </a:solidFill>
                <a:latin typeface="Calibri"/>
                <a:ea typeface="Calibri"/>
                <a:cs typeface="Calibri"/>
                <a:sym typeface="Calibri"/>
              </a:rPr>
              <a:t> </a:t>
            </a:r>
            <a:endParaRPr sz="1100" dirty="0"/>
          </a:p>
        </p:txBody>
      </p:sp>
    </p:spTree>
    <p:extLst>
      <p:ext uri="{BB962C8B-B14F-4D97-AF65-F5344CB8AC3E}">
        <p14:creationId xmlns:p14="http://schemas.microsoft.com/office/powerpoint/2010/main" val="39268768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649217"/>
            <a:ext cx="7801113" cy="1157357"/>
          </a:xfrm>
          <a:solidFill>
            <a:schemeClr val="accent3">
              <a:lumMod val="20000"/>
              <a:lumOff val="80000"/>
            </a:schemeClr>
          </a:solidFill>
        </p:spPr>
        <p:txBody>
          <a:bodyPr>
            <a:normAutofit fontScale="90000"/>
          </a:bodyPr>
          <a:lstStyle/>
          <a:p>
            <a:pPr algn="ctr"/>
            <a:r>
              <a:rPr lang="en" dirty="0"/>
              <a:t>Examples of Direct vs Warm Syllabus Language</a:t>
            </a:r>
            <a:endParaRPr lang="en-US" sz="4000" cap="none" dirty="0">
              <a:latin typeface="Arial Regular" charset="0"/>
              <a:cs typeface="Arial Regular" charset="0"/>
            </a:endParaRPr>
          </a:p>
        </p:txBody>
      </p:sp>
      <p:graphicFrame>
        <p:nvGraphicFramePr>
          <p:cNvPr id="7" name="Google Shape;211;p37"/>
          <p:cNvGraphicFramePr/>
          <p:nvPr>
            <p:extLst>
              <p:ext uri="{D42A27DB-BD31-4B8C-83A1-F6EECF244321}">
                <p14:modId xmlns:p14="http://schemas.microsoft.com/office/powerpoint/2010/main" val="589431991"/>
              </p:ext>
            </p:extLst>
          </p:nvPr>
        </p:nvGraphicFramePr>
        <p:xfrm>
          <a:off x="1330395" y="2702587"/>
          <a:ext cx="6301250" cy="2259289"/>
        </p:xfrm>
        <a:graphic>
          <a:graphicData uri="http://schemas.openxmlformats.org/drawingml/2006/table">
            <a:tbl>
              <a:tblPr firstRow="1" firstCol="1" bandRow="1">
                <a:noFill/>
              </a:tblPr>
              <a:tblGrid>
                <a:gridCol w="1305225">
                  <a:extLst>
                    <a:ext uri="{9D8B030D-6E8A-4147-A177-3AD203B41FA5}">
                      <a16:colId xmlns="" xmlns:a16="http://schemas.microsoft.com/office/drawing/2014/main" val="20000"/>
                    </a:ext>
                  </a:extLst>
                </a:gridCol>
                <a:gridCol w="2378175">
                  <a:extLst>
                    <a:ext uri="{9D8B030D-6E8A-4147-A177-3AD203B41FA5}">
                      <a16:colId xmlns="" xmlns:a16="http://schemas.microsoft.com/office/drawing/2014/main" val="20001"/>
                    </a:ext>
                  </a:extLst>
                </a:gridCol>
                <a:gridCol w="2617850">
                  <a:extLst>
                    <a:ext uri="{9D8B030D-6E8A-4147-A177-3AD203B41FA5}">
                      <a16:colId xmlns="" xmlns:a16="http://schemas.microsoft.com/office/drawing/2014/main" val="20002"/>
                    </a:ext>
                  </a:extLst>
                </a:gridCol>
              </a:tblGrid>
              <a:tr h="339050">
                <a:tc>
                  <a:txBody>
                    <a:bodyPr/>
                    <a:lstStyle/>
                    <a:p>
                      <a:pPr marL="0" marR="0" lvl="0" indent="0" algn="l" rtl="0">
                        <a:spcBef>
                          <a:spcPts val="0"/>
                        </a:spcBef>
                        <a:spcAft>
                          <a:spcPts val="0"/>
                        </a:spcAft>
                        <a:buNone/>
                      </a:pPr>
                      <a:r>
                        <a:rPr lang="en" sz="1800" u="none" strike="noStrike" cap="none" dirty="0"/>
                        <a:t> </a:t>
                      </a:r>
                      <a:endParaRPr sz="1800" u="none" strike="noStrike" cap="none" dirty="0">
                        <a:latin typeface="Times New Roman"/>
                        <a:ea typeface="Times New Roman"/>
                        <a:cs typeface="Times New Roman"/>
                        <a:sym typeface="Times New Roman"/>
                      </a:endParaRPr>
                    </a:p>
                  </a:txBody>
                  <a:tcPr marL="51425" marR="51425" marT="0" marB="0">
                    <a:solidFill>
                      <a:srgbClr val="74A2FF"/>
                    </a:solidFill>
                  </a:tcPr>
                </a:tc>
                <a:tc>
                  <a:txBody>
                    <a:bodyPr/>
                    <a:lstStyle/>
                    <a:p>
                      <a:pPr marL="0" marR="0" lvl="0" indent="0" algn="l" rtl="0">
                        <a:spcBef>
                          <a:spcPts val="0"/>
                        </a:spcBef>
                        <a:spcAft>
                          <a:spcPts val="0"/>
                        </a:spcAft>
                        <a:buNone/>
                      </a:pPr>
                      <a:r>
                        <a:rPr lang="en" sz="1800" u="none" strike="noStrike" cap="none" dirty="0"/>
                        <a:t>Direct</a:t>
                      </a:r>
                      <a:endParaRPr sz="1800" u="none" strike="noStrike" cap="none" dirty="0">
                        <a:latin typeface="Times New Roman"/>
                        <a:ea typeface="Times New Roman"/>
                        <a:cs typeface="Times New Roman"/>
                        <a:sym typeface="Times New Roman"/>
                      </a:endParaRPr>
                    </a:p>
                  </a:txBody>
                  <a:tcPr marL="51425" marR="51425" marT="0" marB="0">
                    <a:solidFill>
                      <a:srgbClr val="74A2FF"/>
                    </a:solidFill>
                  </a:tcPr>
                </a:tc>
                <a:tc>
                  <a:txBody>
                    <a:bodyPr/>
                    <a:lstStyle/>
                    <a:p>
                      <a:pPr marL="0" marR="0" lvl="0" indent="0" algn="l" rtl="0">
                        <a:spcBef>
                          <a:spcPts val="0"/>
                        </a:spcBef>
                        <a:spcAft>
                          <a:spcPts val="0"/>
                        </a:spcAft>
                        <a:buNone/>
                      </a:pPr>
                      <a:r>
                        <a:rPr lang="en" sz="1800" u="none" strike="noStrike" cap="none" dirty="0"/>
                        <a:t>Warm</a:t>
                      </a:r>
                      <a:endParaRPr sz="1800" u="none" strike="noStrike" cap="none" dirty="0">
                        <a:latin typeface="Times New Roman"/>
                        <a:ea typeface="Times New Roman"/>
                        <a:cs typeface="Times New Roman"/>
                        <a:sym typeface="Times New Roman"/>
                      </a:endParaRPr>
                    </a:p>
                  </a:txBody>
                  <a:tcPr marL="51425" marR="51425" marT="0" marB="0">
                    <a:solidFill>
                      <a:srgbClr val="74A2FF"/>
                    </a:solidFill>
                  </a:tcPr>
                </a:tc>
                <a:extLst>
                  <a:ext uri="{0D108BD9-81ED-4DB2-BD59-A6C34878D82A}">
                    <a16:rowId xmlns="" xmlns:a16="http://schemas.microsoft.com/office/drawing/2014/main" val="10000"/>
                  </a:ext>
                </a:extLst>
              </a:tr>
              <a:tr h="1516000">
                <a:tc>
                  <a:txBody>
                    <a:bodyPr/>
                    <a:lstStyle/>
                    <a:p>
                      <a:pPr marL="0" marR="0" lvl="0" indent="0" algn="l" rtl="0">
                        <a:spcBef>
                          <a:spcPts val="0"/>
                        </a:spcBef>
                        <a:spcAft>
                          <a:spcPts val="0"/>
                        </a:spcAft>
                        <a:buNone/>
                      </a:pPr>
                      <a:r>
                        <a:rPr lang="en" sz="1800" u="none" strike="noStrike" cap="none" dirty="0"/>
                        <a:t>Course objectives</a:t>
                      </a:r>
                      <a:endParaRPr sz="1800" u="none" strike="noStrike" cap="none" dirty="0">
                        <a:latin typeface="Times New Roman"/>
                        <a:ea typeface="Times New Roman"/>
                        <a:cs typeface="Times New Roman"/>
                        <a:sym typeface="Times New Roman"/>
                      </a:endParaRPr>
                    </a:p>
                  </a:txBody>
                  <a:tcPr marL="51425" marR="51425" marT="0" marB="0">
                    <a:solidFill>
                      <a:srgbClr val="74A2FF"/>
                    </a:solidFill>
                  </a:tcPr>
                </a:tc>
                <a:tc>
                  <a:txBody>
                    <a:bodyPr/>
                    <a:lstStyle/>
                    <a:p>
                      <a:pPr marL="0" marR="0" lvl="0" indent="0" algn="l" rtl="0">
                        <a:spcBef>
                          <a:spcPts val="0"/>
                        </a:spcBef>
                        <a:spcAft>
                          <a:spcPts val="0"/>
                        </a:spcAft>
                        <a:buNone/>
                      </a:pPr>
                      <a:r>
                        <a:rPr lang="en" sz="1800" u="none" strike="noStrike" cap="none" dirty="0">
                          <a:solidFill>
                            <a:schemeClr val="dk1"/>
                          </a:solidFill>
                          <a:latin typeface="Calibri"/>
                          <a:ea typeface="Calibri"/>
                          <a:cs typeface="Calibri"/>
                          <a:sym typeface="Calibri"/>
                        </a:rPr>
                        <a:t>Because you are not yet a critical consumer of information about mental processes and behavior, it is important to complete all of the course activities.</a:t>
                      </a:r>
                      <a:endParaRPr sz="1100" dirty="0"/>
                    </a:p>
                  </a:txBody>
                  <a:tcPr marL="51425" marR="51425" marT="0" marB="0">
                    <a:solidFill>
                      <a:schemeClr val="bg2"/>
                    </a:solidFill>
                  </a:tcPr>
                </a:tc>
                <a:tc>
                  <a:txBody>
                    <a:bodyPr/>
                    <a:lstStyle/>
                    <a:p>
                      <a:pPr marL="0" marR="0" lvl="0" indent="0" algn="l" rtl="0">
                        <a:spcBef>
                          <a:spcPts val="0"/>
                        </a:spcBef>
                        <a:spcAft>
                          <a:spcPts val="0"/>
                        </a:spcAft>
                        <a:buNone/>
                      </a:pPr>
                      <a:r>
                        <a:rPr lang="en" sz="1800" u="none" strike="noStrike" cap="none" dirty="0">
                          <a:solidFill>
                            <a:schemeClr val="dk1"/>
                          </a:solidFill>
                          <a:latin typeface="Calibri"/>
                          <a:ea typeface="Calibri"/>
                          <a:cs typeface="Calibri"/>
                          <a:sym typeface="Calibri"/>
                        </a:rPr>
                        <a:t>Completing the course activities is important in helping you become a critical consumer of information about mental processes and behavior.</a:t>
                      </a:r>
                      <a:endParaRPr sz="1100" dirty="0"/>
                    </a:p>
                  </a:txBody>
                  <a:tcPr marL="51425" marR="51425" marT="0" marB="0">
                    <a:solidFill>
                      <a:schemeClr val="bg2"/>
                    </a:solidFill>
                  </a:tcPr>
                </a:tc>
                <a:extLst>
                  <a:ext uri="{0D108BD9-81ED-4DB2-BD59-A6C34878D82A}">
                    <a16:rowId xmlns="" xmlns:a16="http://schemas.microsoft.com/office/drawing/2014/main" val="10001"/>
                  </a:ext>
                </a:extLst>
              </a:tr>
            </a:tbl>
          </a:graphicData>
        </a:graphic>
      </p:graphicFrame>
      <p:sp>
        <p:nvSpPr>
          <p:cNvPr id="6" name="Google Shape;196;p35">
            <a:extLst>
              <a:ext uri="{FF2B5EF4-FFF2-40B4-BE49-F238E27FC236}">
                <a16:creationId xmlns="" xmlns:a16="http://schemas.microsoft.com/office/drawing/2014/main" id="{DE5A8608-425E-46B1-9673-856C408D13B5}"/>
              </a:ext>
            </a:extLst>
          </p:cNvPr>
          <p:cNvSpPr txBox="1"/>
          <p:nvPr/>
        </p:nvSpPr>
        <p:spPr>
          <a:xfrm>
            <a:off x="810805" y="6404184"/>
            <a:ext cx="4976700" cy="3462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900" b="0" i="0" u="sng" strike="noStrike" cap="none" dirty="0">
                <a:solidFill>
                  <a:schemeClr val="dk1"/>
                </a:solidFill>
                <a:latin typeface="Calibri"/>
                <a:ea typeface="Calibri"/>
                <a:cs typeface="Calibri"/>
                <a:sym typeface="Calibri"/>
                <a:hlinkClick r:id="rId3"/>
              </a:rPr>
              <a:t>https://ctl.yale.edu/sites/default/files/basic-page-supplementary-materials-files/effect_of_syllabus_tone_student_perceptions_of_instructor_and_course_spe_2011_0.pdf</a:t>
            </a:r>
            <a:r>
              <a:rPr lang="en" sz="900" b="0" i="0" u="none" strike="noStrike" cap="none" dirty="0">
                <a:solidFill>
                  <a:schemeClr val="dk1"/>
                </a:solidFill>
                <a:latin typeface="Calibri"/>
                <a:ea typeface="Calibri"/>
                <a:cs typeface="Calibri"/>
                <a:sym typeface="Calibri"/>
              </a:rPr>
              <a:t> </a:t>
            </a:r>
            <a:endParaRPr sz="1100" dirty="0"/>
          </a:p>
        </p:txBody>
      </p:sp>
    </p:spTree>
    <p:extLst>
      <p:ext uri="{BB962C8B-B14F-4D97-AF65-F5344CB8AC3E}">
        <p14:creationId xmlns:p14="http://schemas.microsoft.com/office/powerpoint/2010/main" val="1692410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17;p38"/>
          <p:cNvSpPr txBox="1"/>
          <p:nvPr/>
        </p:nvSpPr>
        <p:spPr>
          <a:xfrm>
            <a:off x="466078" y="647700"/>
            <a:ext cx="8142900" cy="404605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3200" b="1" dirty="0">
                <a:solidFill>
                  <a:schemeClr val="dk1"/>
                </a:solidFill>
                <a:latin typeface="Calibri"/>
                <a:ea typeface="Calibri"/>
                <a:cs typeface="Calibri"/>
                <a:sym typeface="Calibri"/>
              </a:rPr>
              <a:t>Review Statement #1</a:t>
            </a:r>
            <a:endParaRPr sz="3200" dirty="0"/>
          </a:p>
          <a:p>
            <a:pPr marL="0" marR="0" lvl="0" indent="0" algn="l" rtl="0">
              <a:spcBef>
                <a:spcPts val="0"/>
              </a:spcBef>
              <a:spcAft>
                <a:spcPts val="0"/>
              </a:spcAft>
              <a:buNone/>
            </a:pPr>
            <a:endParaRPr sz="2100" dirty="0">
              <a:solidFill>
                <a:schemeClr val="dk1"/>
              </a:solidFill>
              <a:latin typeface="Calibri"/>
              <a:ea typeface="Calibri"/>
              <a:cs typeface="Calibri"/>
              <a:sym typeface="Calibri"/>
            </a:endParaRPr>
          </a:p>
          <a:p>
            <a:pPr marL="342900" marR="0" lvl="0" indent="-336550" algn="l" rtl="0">
              <a:spcBef>
                <a:spcPts val="0"/>
              </a:spcBef>
              <a:spcAft>
                <a:spcPts val="0"/>
              </a:spcAft>
              <a:buClr>
                <a:schemeClr val="dk1"/>
              </a:buClr>
              <a:buSzPts val="2100"/>
              <a:buFont typeface="Arial"/>
              <a:buChar char="•"/>
            </a:pPr>
            <a:r>
              <a:rPr lang="en" sz="2800" dirty="0">
                <a:solidFill>
                  <a:schemeClr val="dk1"/>
                </a:solidFill>
                <a:latin typeface="Calibri"/>
                <a:ea typeface="Calibri"/>
                <a:cs typeface="Calibri"/>
                <a:sym typeface="Calibri"/>
              </a:rPr>
              <a:t>What is your reaction to this portion of a syllabus: </a:t>
            </a:r>
            <a:r>
              <a:rPr lang="en" sz="2100" dirty="0">
                <a:solidFill>
                  <a:schemeClr val="dk1"/>
                </a:solidFill>
                <a:latin typeface="Calibri"/>
                <a:ea typeface="Calibri"/>
                <a:cs typeface="Calibri"/>
                <a:sym typeface="Calibri"/>
              </a:rPr>
              <a:t/>
            </a:r>
            <a:br>
              <a:rPr lang="en" sz="2100" dirty="0">
                <a:solidFill>
                  <a:schemeClr val="dk1"/>
                </a:solidFill>
                <a:latin typeface="Calibri"/>
                <a:ea typeface="Calibri"/>
                <a:cs typeface="Calibri"/>
                <a:sym typeface="Calibri"/>
              </a:rPr>
            </a:br>
            <a:endParaRPr sz="21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lang="en-US"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lang="en-US"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342900" marR="0" lvl="0" indent="-336550" algn="l" rtl="0">
              <a:spcBef>
                <a:spcPts val="0"/>
              </a:spcBef>
              <a:spcAft>
                <a:spcPts val="0"/>
              </a:spcAft>
              <a:buClr>
                <a:schemeClr val="dk1"/>
              </a:buClr>
              <a:buSzPts val="2100"/>
              <a:buFont typeface="Arial"/>
              <a:buChar char="•"/>
            </a:pPr>
            <a:r>
              <a:rPr lang="en" sz="2800" dirty="0">
                <a:solidFill>
                  <a:schemeClr val="dk1"/>
                </a:solidFill>
                <a:latin typeface="Calibri"/>
                <a:ea typeface="Calibri"/>
                <a:cs typeface="Calibri"/>
                <a:sym typeface="Calibri"/>
              </a:rPr>
              <a:t>Can this statement be made to be more student focused while retaining the same rules?</a:t>
            </a:r>
            <a:endParaRPr sz="2800" dirty="0"/>
          </a:p>
          <a:p>
            <a:pPr marL="342900" marR="0" lvl="0" indent="-336550" algn="l" rtl="0">
              <a:spcBef>
                <a:spcPts val="0"/>
              </a:spcBef>
              <a:spcAft>
                <a:spcPts val="0"/>
              </a:spcAft>
              <a:buClr>
                <a:schemeClr val="dk1"/>
              </a:buClr>
              <a:buSzPts val="2100"/>
              <a:buFont typeface="Arial"/>
              <a:buChar char="•"/>
            </a:pPr>
            <a:r>
              <a:rPr lang="en" sz="2800" dirty="0">
                <a:solidFill>
                  <a:schemeClr val="dk1"/>
                </a:solidFill>
                <a:latin typeface="Calibri"/>
                <a:ea typeface="Calibri"/>
                <a:cs typeface="Calibri"/>
                <a:sym typeface="Calibri"/>
              </a:rPr>
              <a:t>How might a student who worries whether or not they belong in the class react to this statement?</a:t>
            </a:r>
            <a:endParaRPr sz="2800" dirty="0"/>
          </a:p>
        </p:txBody>
      </p:sp>
      <p:sp>
        <p:nvSpPr>
          <p:cNvPr id="8" name="Google Shape;218;p38"/>
          <p:cNvSpPr txBox="1"/>
          <p:nvPr/>
        </p:nvSpPr>
        <p:spPr>
          <a:xfrm>
            <a:off x="868601" y="2238134"/>
            <a:ext cx="7062549" cy="1881298"/>
          </a:xfrm>
          <a:prstGeom prst="rect">
            <a:avLst/>
          </a:prstGeom>
          <a:solidFill>
            <a:srgbClr val="D8E2F3"/>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2000" b="1" dirty="0">
                <a:solidFill>
                  <a:schemeClr val="dk1"/>
                </a:solidFill>
                <a:latin typeface="Calibri"/>
                <a:ea typeface="Calibri"/>
                <a:cs typeface="Calibri"/>
                <a:sym typeface="Calibri"/>
              </a:rPr>
              <a:t>Electronic Devices: </a:t>
            </a:r>
            <a:endParaRPr sz="2000" dirty="0"/>
          </a:p>
          <a:p>
            <a:pPr marL="0" marR="0" lvl="0" indent="0" algn="l" rtl="0">
              <a:spcBef>
                <a:spcPts val="0"/>
              </a:spcBef>
              <a:spcAft>
                <a:spcPts val="0"/>
              </a:spcAft>
              <a:buNone/>
            </a:pPr>
            <a:r>
              <a:rPr lang="en" sz="2000" b="1" dirty="0">
                <a:solidFill>
                  <a:srgbClr val="FF0000"/>
                </a:solidFill>
                <a:latin typeface="Calibri"/>
                <a:ea typeface="Calibri"/>
                <a:cs typeface="Calibri"/>
                <a:sym typeface="Calibri"/>
              </a:rPr>
              <a:t>Electronic devices including cell phones, computers, tape recorders, iPods, etc. must be turned off and out of sight.</a:t>
            </a:r>
            <a:r>
              <a:rPr lang="en" sz="2000" dirty="0">
                <a:solidFill>
                  <a:schemeClr val="dk1"/>
                </a:solidFill>
                <a:latin typeface="Calibri"/>
                <a:ea typeface="Calibri"/>
                <a:cs typeface="Calibri"/>
                <a:sym typeface="Calibri"/>
              </a:rPr>
              <a:t> They are not to be used in the classroom for any reason, without the permission of the instructor. Deliberate violation of this policy could result in removal from the course. </a:t>
            </a:r>
            <a:endParaRPr sz="2000" dirty="0"/>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06257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Google Shape;223;p39"/>
          <p:cNvSpPr txBox="1"/>
          <p:nvPr/>
        </p:nvSpPr>
        <p:spPr>
          <a:xfrm>
            <a:off x="466078" y="634225"/>
            <a:ext cx="8142900" cy="40398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3200" b="1" dirty="0">
                <a:solidFill>
                  <a:schemeClr val="dk1"/>
                </a:solidFill>
                <a:latin typeface="Calibri"/>
                <a:ea typeface="Calibri"/>
                <a:cs typeface="Calibri"/>
                <a:sym typeface="Calibri"/>
              </a:rPr>
              <a:t>Review Statement #2</a:t>
            </a:r>
            <a:endParaRPr sz="3200" dirty="0"/>
          </a:p>
          <a:p>
            <a:pPr marL="0" marR="0" lvl="0" indent="0" algn="l" rtl="0">
              <a:spcBef>
                <a:spcPts val="0"/>
              </a:spcBef>
              <a:spcAft>
                <a:spcPts val="0"/>
              </a:spcAft>
              <a:buNone/>
            </a:pPr>
            <a:endParaRPr sz="2100" dirty="0">
              <a:solidFill>
                <a:schemeClr val="dk1"/>
              </a:solidFill>
              <a:latin typeface="Calibri"/>
              <a:ea typeface="Calibri"/>
              <a:cs typeface="Calibri"/>
              <a:sym typeface="Calibri"/>
            </a:endParaRPr>
          </a:p>
          <a:p>
            <a:pPr marL="342900" marR="0" lvl="0" indent="-336550" algn="l" rtl="0">
              <a:spcBef>
                <a:spcPts val="0"/>
              </a:spcBef>
              <a:spcAft>
                <a:spcPts val="0"/>
              </a:spcAft>
              <a:buClr>
                <a:schemeClr val="dk1"/>
              </a:buClr>
              <a:buSzPts val="2100"/>
              <a:buFont typeface="Arial"/>
              <a:buChar char="•"/>
            </a:pPr>
            <a:r>
              <a:rPr lang="en" sz="2800" dirty="0">
                <a:solidFill>
                  <a:schemeClr val="dk1"/>
                </a:solidFill>
                <a:latin typeface="Calibri"/>
                <a:ea typeface="Calibri"/>
                <a:cs typeface="Calibri"/>
                <a:sym typeface="Calibri"/>
              </a:rPr>
              <a:t>What is your reaction to this portion of a syllabus: </a:t>
            </a:r>
            <a:r>
              <a:rPr lang="en" sz="2100" dirty="0">
                <a:solidFill>
                  <a:schemeClr val="dk1"/>
                </a:solidFill>
                <a:latin typeface="Calibri"/>
                <a:ea typeface="Calibri"/>
                <a:cs typeface="Calibri"/>
                <a:sym typeface="Calibri"/>
              </a:rPr>
              <a:t/>
            </a:r>
            <a:br>
              <a:rPr lang="en" sz="2100" dirty="0">
                <a:solidFill>
                  <a:schemeClr val="dk1"/>
                </a:solidFill>
                <a:latin typeface="Calibri"/>
                <a:ea typeface="Calibri"/>
                <a:cs typeface="Calibri"/>
                <a:sym typeface="Calibri"/>
              </a:rPr>
            </a:br>
            <a:endParaRPr sz="2100" dirty="0">
              <a:solidFill>
                <a:schemeClr val="dk1"/>
              </a:solidFill>
              <a:latin typeface="Calibri"/>
              <a:ea typeface="Calibri"/>
              <a:cs typeface="Calibri"/>
              <a:sym typeface="Calibri"/>
            </a:endParaRPr>
          </a:p>
          <a:p>
            <a:pPr marL="0" marR="0" lvl="0" indent="0" algn="l" rtl="0">
              <a:spcBef>
                <a:spcPts val="0"/>
              </a:spcBef>
              <a:spcAft>
                <a:spcPts val="0"/>
              </a:spcAft>
              <a:buNone/>
            </a:pPr>
            <a:endParaRPr lang="en-US"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lang="en-US"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lang="en-US" dirty="0">
              <a:solidFill>
                <a:schemeClr val="dk1"/>
              </a:solidFill>
              <a:latin typeface="Calibri"/>
              <a:ea typeface="Calibri"/>
              <a:cs typeface="Calibri"/>
              <a:sym typeface="Calibri"/>
            </a:endParaRPr>
          </a:p>
          <a:p>
            <a:pPr marL="0" marR="0" lvl="0" indent="0" algn="l" rtl="0">
              <a:spcBef>
                <a:spcPts val="0"/>
              </a:spcBef>
              <a:spcAft>
                <a:spcPts val="0"/>
              </a:spcAft>
              <a:buNone/>
            </a:pPr>
            <a:endParaRPr lang="en-US"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342900" marR="0" lvl="0" indent="-336550" algn="l" rtl="0">
              <a:spcBef>
                <a:spcPts val="0"/>
              </a:spcBef>
              <a:spcAft>
                <a:spcPts val="0"/>
              </a:spcAft>
              <a:buClr>
                <a:schemeClr val="dk1"/>
              </a:buClr>
              <a:buSzPts val="2100"/>
              <a:buFont typeface="Arial"/>
              <a:buChar char="•"/>
            </a:pPr>
            <a:r>
              <a:rPr lang="en" sz="2800" dirty="0">
                <a:solidFill>
                  <a:schemeClr val="dk1"/>
                </a:solidFill>
                <a:latin typeface="Calibri"/>
                <a:ea typeface="Calibri"/>
                <a:cs typeface="Calibri"/>
                <a:sym typeface="Calibri"/>
              </a:rPr>
              <a:t>How might a student who worries whether or not they belong in the class react to this statement?</a:t>
            </a:r>
            <a:endParaRPr sz="2800" dirty="0"/>
          </a:p>
        </p:txBody>
      </p:sp>
      <p:sp>
        <p:nvSpPr>
          <p:cNvPr id="11" name="Google Shape;224;p39"/>
          <p:cNvSpPr txBox="1"/>
          <p:nvPr/>
        </p:nvSpPr>
        <p:spPr>
          <a:xfrm>
            <a:off x="929851" y="2180329"/>
            <a:ext cx="6699674" cy="1601096"/>
          </a:xfrm>
          <a:prstGeom prst="rect">
            <a:avLst/>
          </a:prstGeom>
          <a:solidFill>
            <a:srgbClr val="D8E2F3"/>
          </a:solid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2000" b="1" dirty="0">
                <a:solidFill>
                  <a:schemeClr val="dk1"/>
                </a:solidFill>
                <a:latin typeface="Calibri"/>
                <a:ea typeface="Calibri"/>
                <a:cs typeface="Calibri"/>
                <a:sym typeface="Calibri"/>
              </a:rPr>
              <a:t>Homework</a:t>
            </a:r>
            <a:r>
              <a:rPr lang="en" sz="2000" dirty="0">
                <a:solidFill>
                  <a:schemeClr val="dk1"/>
                </a:solidFill>
                <a:latin typeface="Calibri"/>
                <a:ea typeface="Calibri"/>
                <a:cs typeface="Calibri"/>
                <a:sym typeface="Calibri"/>
              </a:rPr>
              <a:t> </a:t>
            </a:r>
            <a:endParaRPr sz="2000" dirty="0"/>
          </a:p>
          <a:p>
            <a:pPr marL="0" marR="0" lvl="0" indent="0" algn="l" rtl="0">
              <a:spcBef>
                <a:spcPts val="0"/>
              </a:spcBef>
              <a:spcAft>
                <a:spcPts val="0"/>
              </a:spcAft>
              <a:buNone/>
            </a:pPr>
            <a:r>
              <a:rPr lang="en" sz="2000" dirty="0">
                <a:solidFill>
                  <a:schemeClr val="dk1"/>
                </a:solidFill>
                <a:latin typeface="Calibri"/>
                <a:ea typeface="Calibri"/>
                <a:cs typeface="Calibri"/>
                <a:sym typeface="Calibri"/>
              </a:rPr>
              <a:t>Research shows that working out physics problems, especially in small groups of three or four people, helps you learn the material better than any other activity we can do. Therefore, I’ll assign homework almost daily. </a:t>
            </a:r>
            <a:endParaRPr sz="2000" dirty="0"/>
          </a:p>
          <a:p>
            <a:pPr marL="0" marR="0" lvl="0" indent="0" algn="l" rtl="0">
              <a:spcBef>
                <a:spcPts val="0"/>
              </a:spcBef>
              <a:spcAft>
                <a:spcPts val="0"/>
              </a:spcAft>
              <a:buNone/>
            </a:pPr>
            <a:endParaRPr sz="1500" dirty="0">
              <a:solidFill>
                <a:schemeClr val="dk1"/>
              </a:solidFill>
              <a:latin typeface="Calibri"/>
              <a:ea typeface="Calibri"/>
              <a:cs typeface="Calibri"/>
              <a:sym typeface="Calibri"/>
            </a:endParaRPr>
          </a:p>
        </p:txBody>
      </p:sp>
      <p:sp>
        <p:nvSpPr>
          <p:cNvPr id="12" name="Google Shape;225;p39"/>
          <p:cNvSpPr txBox="1"/>
          <p:nvPr/>
        </p:nvSpPr>
        <p:spPr>
          <a:xfrm>
            <a:off x="1098478" y="5641463"/>
            <a:ext cx="6878100" cy="6234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2000" dirty="0">
                <a:solidFill>
                  <a:schemeClr val="dk1"/>
                </a:solidFill>
                <a:latin typeface="Calibri"/>
                <a:ea typeface="Calibri"/>
                <a:cs typeface="Calibri"/>
                <a:sym typeface="Calibri"/>
              </a:rPr>
              <a:t>*</a:t>
            </a:r>
            <a:r>
              <a:rPr lang="en" sz="2000" b="1" dirty="0">
                <a:solidFill>
                  <a:schemeClr val="dk1"/>
                </a:solidFill>
                <a:latin typeface="Calibri"/>
                <a:ea typeface="Calibri"/>
                <a:cs typeface="Calibri"/>
                <a:sym typeface="Calibri"/>
              </a:rPr>
              <a:t>Equity Tip</a:t>
            </a:r>
            <a:r>
              <a:rPr lang="en" sz="2000" dirty="0">
                <a:solidFill>
                  <a:schemeClr val="dk1"/>
                </a:solidFill>
                <a:latin typeface="Calibri"/>
                <a:ea typeface="Calibri"/>
                <a:cs typeface="Calibri"/>
                <a:sym typeface="Calibri"/>
              </a:rPr>
              <a:t>: Inform your students that the purpose for having certain policies is to help them to succeed!</a:t>
            </a:r>
            <a:endParaRPr sz="2000" dirty="0"/>
          </a:p>
        </p:txBody>
      </p:sp>
      <p:pic>
        <p:nvPicPr>
          <p:cNvPr id="13" name="Google Shape;226;p39" descr="https://www.singpost.com/sites/default/files/tip.jpg"/>
          <p:cNvPicPr preferRelativeResize="0"/>
          <p:nvPr/>
        </p:nvPicPr>
        <p:blipFill rotWithShape="1">
          <a:blip r:embed="rId3">
            <a:alphaModFix/>
          </a:blip>
          <a:srcRect/>
          <a:stretch/>
        </p:blipFill>
        <p:spPr>
          <a:xfrm>
            <a:off x="215423" y="5580301"/>
            <a:ext cx="807868" cy="745724"/>
          </a:xfrm>
          <a:prstGeom prst="rect">
            <a:avLst/>
          </a:prstGeom>
          <a:noFill/>
          <a:ln>
            <a:noFill/>
          </a:ln>
        </p:spPr>
      </p:pic>
    </p:spTree>
    <p:extLst>
      <p:ext uri="{BB962C8B-B14F-4D97-AF65-F5344CB8AC3E}">
        <p14:creationId xmlns:p14="http://schemas.microsoft.com/office/powerpoint/2010/main" val="868972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31;p40"/>
          <p:cNvSpPr txBox="1">
            <a:spLocks/>
          </p:cNvSpPr>
          <p:nvPr/>
        </p:nvSpPr>
        <p:spPr>
          <a:xfrm>
            <a:off x="719090" y="787282"/>
            <a:ext cx="8005809" cy="2641718"/>
          </a:xfrm>
          <a:prstGeom prst="rect">
            <a:avLst/>
          </a:prstGeom>
          <a:noFill/>
          <a:ln>
            <a:noFill/>
          </a:ln>
        </p:spPr>
        <p:txBody>
          <a:bodyPr spcFirstLastPara="1" wrap="square" lIns="68575" tIns="34275" rIns="68575" bIns="34275" anchor="t" anchorCtr="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90000"/>
              </a:lnSpc>
              <a:spcBef>
                <a:spcPts val="0"/>
              </a:spcBef>
              <a:spcAft>
                <a:spcPts val="1200"/>
              </a:spcAft>
              <a:buClr>
                <a:schemeClr val="dk1"/>
              </a:buClr>
              <a:buSzPts val="2400"/>
              <a:buFont typeface="Arial" pitchFamily="34" charset="0"/>
              <a:buNone/>
            </a:pPr>
            <a:r>
              <a:rPr lang="en" sz="3200" b="1" dirty="0"/>
              <a:t>Syllabus Review: </a:t>
            </a:r>
          </a:p>
          <a:p>
            <a:pPr marL="0" indent="0">
              <a:lnSpc>
                <a:spcPct val="90000"/>
              </a:lnSpc>
              <a:spcBef>
                <a:spcPts val="800"/>
              </a:spcBef>
              <a:buClr>
                <a:schemeClr val="dk1"/>
              </a:buClr>
              <a:buSzPts val="2100"/>
              <a:buFont typeface="Arial" pitchFamily="34" charset="0"/>
              <a:buNone/>
            </a:pPr>
            <a:r>
              <a:rPr lang="en" sz="2800" dirty="0"/>
              <a:t>Review your syllabus for each of these 4 </a:t>
            </a:r>
            <a:r>
              <a:rPr lang="en-US" sz="2800" dirty="0"/>
              <a:t>equity-minded </a:t>
            </a:r>
            <a:r>
              <a:rPr lang="en" sz="2800" dirty="0"/>
              <a:t>practices:</a:t>
            </a:r>
          </a:p>
          <a:p>
            <a:pPr marL="0" indent="0">
              <a:lnSpc>
                <a:spcPct val="90000"/>
              </a:lnSpc>
              <a:spcBef>
                <a:spcPts val="800"/>
              </a:spcBef>
              <a:buClr>
                <a:schemeClr val="dk1"/>
              </a:buClr>
              <a:buSzPts val="2400"/>
              <a:buFont typeface="Arial" pitchFamily="34" charset="0"/>
              <a:buNone/>
            </a:pPr>
            <a:endParaRPr lang="en" dirty="0"/>
          </a:p>
        </p:txBody>
      </p:sp>
      <p:sp>
        <p:nvSpPr>
          <p:cNvPr id="7" name="Google Shape;232;p40"/>
          <p:cNvSpPr txBox="1"/>
          <p:nvPr/>
        </p:nvSpPr>
        <p:spPr>
          <a:xfrm>
            <a:off x="719091" y="2613143"/>
            <a:ext cx="8005808" cy="3797182"/>
          </a:xfrm>
          <a:prstGeom prst="rect">
            <a:avLst/>
          </a:prstGeom>
          <a:noFill/>
          <a:ln>
            <a:noFill/>
          </a:ln>
        </p:spPr>
        <p:txBody>
          <a:bodyPr spcFirstLastPara="1" wrap="square" lIns="68575" tIns="34275" rIns="68575" bIns="34275" anchor="t" anchorCtr="0">
            <a:noAutofit/>
          </a:bodyPr>
          <a:lstStyle/>
          <a:p>
            <a:pPr marL="381000" marR="0" lvl="0" indent="-381000" algn="l" rtl="0">
              <a:spcBef>
                <a:spcPts val="0"/>
              </a:spcBef>
              <a:spcAft>
                <a:spcPts val="0"/>
              </a:spcAft>
              <a:buClr>
                <a:schemeClr val="dk1"/>
              </a:buClr>
              <a:buSzPts val="2400"/>
              <a:buFont typeface="Calibri"/>
              <a:buAutoNum type="arabicPeriod"/>
            </a:pPr>
            <a:r>
              <a:rPr lang="en" sz="2400" dirty="0">
                <a:solidFill>
                  <a:schemeClr val="dk1"/>
                </a:solidFill>
                <a:latin typeface="Calibri"/>
                <a:ea typeface="Calibri"/>
                <a:cs typeface="Calibri"/>
                <a:sym typeface="Calibri"/>
              </a:rPr>
              <a:t> </a:t>
            </a:r>
            <a:r>
              <a:rPr lang="en" sz="2400" b="1" u="sng" dirty="0">
                <a:solidFill>
                  <a:srgbClr val="FF0000"/>
                </a:solidFill>
                <a:latin typeface="Calibri"/>
                <a:ea typeface="Calibri"/>
                <a:cs typeface="Calibri"/>
                <a:sym typeface="Calibri"/>
              </a:rPr>
              <a:t>Demystifying</a:t>
            </a:r>
            <a:r>
              <a:rPr lang="en" sz="2400" dirty="0">
                <a:solidFill>
                  <a:schemeClr val="dk1"/>
                </a:solidFill>
                <a:latin typeface="Calibri"/>
                <a:ea typeface="Calibri"/>
                <a:cs typeface="Calibri"/>
                <a:sym typeface="Calibri"/>
              </a:rPr>
              <a:t> college policies and practices: </a:t>
            </a:r>
            <a:br>
              <a:rPr lang="en" sz="2400" dirty="0">
                <a:solidFill>
                  <a:schemeClr val="dk1"/>
                </a:solidFill>
                <a:latin typeface="Calibri"/>
                <a:ea typeface="Calibri"/>
                <a:cs typeface="Calibri"/>
                <a:sym typeface="Calibri"/>
              </a:rPr>
            </a:br>
            <a:r>
              <a:rPr lang="en" sz="2400" dirty="0">
                <a:solidFill>
                  <a:schemeClr val="dk1"/>
                </a:solidFill>
                <a:latin typeface="Calibri"/>
                <a:ea typeface="Calibri"/>
                <a:cs typeface="Calibri"/>
                <a:sym typeface="Calibri"/>
              </a:rPr>
              <a:t>helping first-year students make sense of college </a:t>
            </a:r>
            <a:endParaRPr sz="2400" dirty="0"/>
          </a:p>
          <a:p>
            <a:pPr marL="381000" marR="0" lvl="0" indent="-381000" algn="l" rtl="0">
              <a:spcBef>
                <a:spcPts val="900"/>
              </a:spcBef>
              <a:spcAft>
                <a:spcPts val="0"/>
              </a:spcAft>
              <a:buClr>
                <a:schemeClr val="dk1"/>
              </a:buClr>
              <a:buSzPts val="2400"/>
              <a:buFont typeface="Calibri"/>
              <a:buAutoNum type="arabicPeriod"/>
            </a:pPr>
            <a:r>
              <a:rPr lang="en" sz="2400" dirty="0">
                <a:solidFill>
                  <a:schemeClr val="dk1"/>
                </a:solidFill>
                <a:latin typeface="Calibri"/>
                <a:ea typeface="Calibri"/>
                <a:cs typeface="Calibri"/>
                <a:sym typeface="Calibri"/>
              </a:rPr>
              <a:t> </a:t>
            </a:r>
            <a:r>
              <a:rPr lang="en" sz="2400" b="1" u="sng" dirty="0">
                <a:solidFill>
                  <a:srgbClr val="FF0000"/>
                </a:solidFill>
                <a:latin typeface="Calibri"/>
                <a:ea typeface="Calibri"/>
                <a:cs typeface="Calibri"/>
                <a:sym typeface="Calibri"/>
              </a:rPr>
              <a:t>Welcoming</a:t>
            </a:r>
            <a:r>
              <a:rPr lang="en" sz="2400" dirty="0">
                <a:solidFill>
                  <a:schemeClr val="dk1"/>
                </a:solidFill>
                <a:latin typeface="Calibri"/>
                <a:ea typeface="Calibri"/>
                <a:cs typeface="Calibri"/>
                <a:sym typeface="Calibri"/>
              </a:rPr>
              <a:t> students and creating a positive learning environment where students know you care</a:t>
            </a:r>
            <a:endParaRPr sz="2400" dirty="0"/>
          </a:p>
          <a:p>
            <a:pPr marL="381000" marR="0" lvl="0" indent="-374650" algn="l" rtl="0">
              <a:spcBef>
                <a:spcPts val="900"/>
              </a:spcBef>
              <a:spcAft>
                <a:spcPts val="0"/>
              </a:spcAft>
              <a:buClr>
                <a:schemeClr val="dk1"/>
              </a:buClr>
              <a:buSzPts val="2100"/>
              <a:buFont typeface="Calibri"/>
              <a:buAutoNum type="arabicPeriod"/>
            </a:pPr>
            <a:r>
              <a:rPr lang="en" sz="2400" dirty="0">
                <a:solidFill>
                  <a:schemeClr val="dk1"/>
                </a:solidFill>
                <a:latin typeface="Calibri"/>
                <a:ea typeface="Calibri"/>
                <a:cs typeface="Calibri"/>
                <a:sym typeface="Calibri"/>
              </a:rPr>
              <a:t> </a:t>
            </a:r>
            <a:r>
              <a:rPr lang="en" sz="2400" b="1" u="sng" dirty="0">
                <a:solidFill>
                  <a:srgbClr val="FF0000"/>
                </a:solidFill>
                <a:latin typeface="Calibri"/>
                <a:ea typeface="Calibri"/>
                <a:cs typeface="Calibri"/>
                <a:sym typeface="Calibri"/>
              </a:rPr>
              <a:t>Validating</a:t>
            </a:r>
            <a:r>
              <a:rPr lang="en" sz="2400" dirty="0">
                <a:solidFill>
                  <a:schemeClr val="dk1"/>
                </a:solidFill>
                <a:latin typeface="Calibri"/>
                <a:ea typeface="Calibri"/>
                <a:cs typeface="Calibri"/>
                <a:sym typeface="Calibri"/>
              </a:rPr>
              <a:t> students’ ability to be successful</a:t>
            </a:r>
            <a:endParaRPr sz="2400" dirty="0"/>
          </a:p>
          <a:p>
            <a:pPr marL="381000" marR="0" lvl="0" indent="-374650" algn="l" rtl="0">
              <a:spcBef>
                <a:spcPts val="900"/>
              </a:spcBef>
              <a:spcAft>
                <a:spcPts val="0"/>
              </a:spcAft>
              <a:buClr>
                <a:schemeClr val="dk1"/>
              </a:buClr>
              <a:buSzPts val="2100"/>
              <a:buFont typeface="Calibri"/>
              <a:buAutoNum type="arabicPeriod"/>
            </a:pPr>
            <a:r>
              <a:rPr lang="en" sz="2400" dirty="0">
                <a:solidFill>
                  <a:schemeClr val="dk1"/>
                </a:solidFill>
                <a:latin typeface="Calibri"/>
                <a:ea typeface="Calibri"/>
                <a:cs typeface="Calibri"/>
                <a:sym typeface="Calibri"/>
              </a:rPr>
              <a:t> </a:t>
            </a:r>
            <a:r>
              <a:rPr lang="en" sz="2400" b="1" u="sng" dirty="0">
                <a:solidFill>
                  <a:srgbClr val="FF0000"/>
                </a:solidFill>
                <a:latin typeface="Calibri"/>
                <a:ea typeface="Calibri"/>
                <a:cs typeface="Calibri"/>
                <a:sym typeface="Calibri"/>
              </a:rPr>
              <a:t>Representing</a:t>
            </a:r>
            <a:r>
              <a:rPr lang="en" sz="2400" b="1" dirty="0">
                <a:solidFill>
                  <a:srgbClr val="FF0000"/>
                </a:solidFill>
                <a:latin typeface="Calibri"/>
                <a:ea typeface="Calibri"/>
                <a:cs typeface="Calibri"/>
                <a:sym typeface="Calibri"/>
              </a:rPr>
              <a:t> </a:t>
            </a:r>
            <a:r>
              <a:rPr lang="en" sz="2400" dirty="0">
                <a:solidFill>
                  <a:schemeClr val="dk1"/>
                </a:solidFill>
                <a:latin typeface="Calibri"/>
                <a:ea typeface="Calibri"/>
                <a:cs typeface="Calibri"/>
                <a:sym typeface="Calibri"/>
              </a:rPr>
              <a:t>a range of racial/ethnic experiences and backgrounds in assignments and readings</a:t>
            </a:r>
            <a:endParaRPr sz="2400" dirty="0"/>
          </a:p>
          <a:p>
            <a:pPr marL="0" marR="0" lvl="0" indent="0" algn="l" rtl="0">
              <a:spcBef>
                <a:spcPts val="900"/>
              </a:spcBef>
              <a:spcAft>
                <a:spcPts val="0"/>
              </a:spcAft>
              <a:buNone/>
            </a:pPr>
            <a:endParaRPr sz="2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70494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68243"/>
            <a:ext cx="8547100" cy="990600"/>
          </a:xfrm>
          <a:noFill/>
        </p:spPr>
        <p:txBody>
          <a:bodyPr>
            <a:normAutofit/>
          </a:bodyPr>
          <a:lstStyle/>
          <a:p>
            <a:pPr algn="ctr"/>
            <a:r>
              <a:rPr lang="en" sz="3200" b="1" dirty="0"/>
              <a:t>Considerations When Reviewing a Syllabus</a:t>
            </a:r>
            <a:endParaRPr lang="en-US" sz="3200" b="1" cap="none" dirty="0">
              <a:latin typeface="Arial Regular" charset="0"/>
              <a:cs typeface="Arial Regular" charset="0"/>
            </a:endParaRPr>
          </a:p>
        </p:txBody>
      </p:sp>
      <p:sp>
        <p:nvSpPr>
          <p:cNvPr id="4" name="Google Shape;238;p41"/>
          <p:cNvSpPr txBox="1">
            <a:spLocks/>
          </p:cNvSpPr>
          <p:nvPr/>
        </p:nvSpPr>
        <p:spPr>
          <a:xfrm>
            <a:off x="628650" y="1762919"/>
            <a:ext cx="7886700" cy="3263400"/>
          </a:xfrm>
          <a:prstGeom prst="rect">
            <a:avLst/>
          </a:prstGeom>
          <a:noFill/>
          <a:ln>
            <a:noFill/>
          </a:ln>
        </p:spPr>
        <p:txBody>
          <a:bodyPr spcFirstLastPara="1" wrap="square" lIns="68575" tIns="34275" rIns="68575" bIns="34275" anchor="t" anchorCtr="0">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177800" indent="-171450">
              <a:lnSpc>
                <a:spcPct val="90000"/>
              </a:lnSpc>
              <a:spcBef>
                <a:spcPts val="0"/>
              </a:spcBef>
              <a:buClr>
                <a:schemeClr val="dk1"/>
              </a:buClr>
              <a:buSzPts val="2100"/>
            </a:pPr>
            <a:r>
              <a:rPr lang="en" dirty="0"/>
              <a:t>Count the number of sections in your syllabus that are: </a:t>
            </a:r>
            <a:br>
              <a:rPr lang="en" dirty="0"/>
            </a:br>
            <a:r>
              <a:rPr lang="en" b="1" dirty="0">
                <a:solidFill>
                  <a:srgbClr val="FF0000"/>
                </a:solidFill>
              </a:rPr>
              <a:t>Demystifying,</a:t>
            </a:r>
            <a:r>
              <a:rPr lang="en" dirty="0"/>
              <a:t> </a:t>
            </a:r>
            <a:r>
              <a:rPr lang="en" b="1" dirty="0">
                <a:solidFill>
                  <a:srgbClr val="FF0000"/>
                </a:solidFill>
              </a:rPr>
              <a:t>Welcoming, Validating, </a:t>
            </a:r>
            <a:r>
              <a:rPr lang="en" b="1" dirty="0"/>
              <a:t>and</a:t>
            </a:r>
            <a:r>
              <a:rPr lang="en" b="1" dirty="0">
                <a:solidFill>
                  <a:srgbClr val="FF0000"/>
                </a:solidFill>
              </a:rPr>
              <a:t> Representing </a:t>
            </a:r>
            <a:endParaRPr lang="en" dirty="0"/>
          </a:p>
          <a:p>
            <a:pPr marL="177800" indent="-171450">
              <a:lnSpc>
                <a:spcPct val="90000"/>
              </a:lnSpc>
              <a:spcBef>
                <a:spcPts val="800"/>
              </a:spcBef>
              <a:buClr>
                <a:schemeClr val="dk1"/>
              </a:buClr>
              <a:buSzPts val="2100"/>
            </a:pPr>
            <a:r>
              <a:rPr lang="en" dirty="0"/>
              <a:t>Can you improve the language of your syllabus to be more welcoming and supportive to reduce equity gaps? </a:t>
            </a:r>
          </a:p>
          <a:p>
            <a:pPr marL="177800" indent="-171450">
              <a:lnSpc>
                <a:spcPct val="90000"/>
              </a:lnSpc>
              <a:spcBef>
                <a:spcPts val="800"/>
              </a:spcBef>
              <a:buClr>
                <a:schemeClr val="dk1"/>
              </a:buClr>
              <a:buSzPts val="2100"/>
            </a:pPr>
            <a:r>
              <a:rPr lang="en" dirty="0"/>
              <a:t>Review the Course Description from the COR.  Does it use jargon that might alienate beginning students who don’t understand the words?  Consider editing the COR.</a:t>
            </a:r>
          </a:p>
          <a:p>
            <a:pPr marL="0" indent="0">
              <a:lnSpc>
                <a:spcPct val="90000"/>
              </a:lnSpc>
              <a:spcBef>
                <a:spcPts val="800"/>
              </a:spcBef>
              <a:buClr>
                <a:schemeClr val="dk1"/>
              </a:buClr>
              <a:buSzPts val="2100"/>
              <a:buFont typeface="Arial" pitchFamily="34" charset="0"/>
              <a:buNone/>
            </a:pPr>
            <a:endParaRPr lang="en" dirty="0"/>
          </a:p>
          <a:p>
            <a:pPr marL="177800" indent="-38100">
              <a:lnSpc>
                <a:spcPct val="90000"/>
              </a:lnSpc>
              <a:spcBef>
                <a:spcPts val="800"/>
              </a:spcBef>
              <a:buClr>
                <a:schemeClr val="dk1"/>
              </a:buClr>
              <a:buSzPts val="2100"/>
              <a:buFont typeface="Arial" pitchFamily="34" charset="0"/>
              <a:buNone/>
            </a:pPr>
            <a:endParaRPr lang="en" dirty="0"/>
          </a:p>
          <a:p>
            <a:pPr marL="177800" indent="-38100">
              <a:lnSpc>
                <a:spcPct val="90000"/>
              </a:lnSpc>
              <a:spcBef>
                <a:spcPts val="800"/>
              </a:spcBef>
              <a:buClr>
                <a:schemeClr val="dk1"/>
              </a:buClr>
              <a:buSzPts val="2100"/>
              <a:buFont typeface="Arial" pitchFamily="34" charset="0"/>
              <a:buNone/>
            </a:pPr>
            <a:endParaRPr lang="en" dirty="0"/>
          </a:p>
        </p:txBody>
      </p:sp>
      <p:sp>
        <p:nvSpPr>
          <p:cNvPr id="5" name="Google Shape;239;p41"/>
          <p:cNvSpPr txBox="1"/>
          <p:nvPr/>
        </p:nvSpPr>
        <p:spPr>
          <a:xfrm>
            <a:off x="1133012" y="5589342"/>
            <a:ext cx="7153738" cy="900300"/>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2000" dirty="0">
                <a:solidFill>
                  <a:schemeClr val="dk1"/>
                </a:solidFill>
                <a:latin typeface="Calibri"/>
                <a:ea typeface="Calibri"/>
                <a:cs typeface="Calibri"/>
                <a:sym typeface="Calibri"/>
              </a:rPr>
              <a:t>*</a:t>
            </a:r>
            <a:r>
              <a:rPr lang="en" sz="2000" b="1" dirty="0">
                <a:solidFill>
                  <a:schemeClr val="dk1"/>
                </a:solidFill>
                <a:latin typeface="Calibri"/>
                <a:ea typeface="Calibri"/>
                <a:cs typeface="Calibri"/>
                <a:sym typeface="Calibri"/>
              </a:rPr>
              <a:t>Equity Tip</a:t>
            </a:r>
            <a:r>
              <a:rPr lang="en" sz="2000" dirty="0">
                <a:solidFill>
                  <a:schemeClr val="dk1"/>
                </a:solidFill>
                <a:latin typeface="Calibri"/>
                <a:ea typeface="Calibri"/>
                <a:cs typeface="Calibri"/>
                <a:sym typeface="Calibri"/>
              </a:rPr>
              <a:t>: Start the syllabus with a Welcome statement introducing yourself and expressing your excitement for the course.</a:t>
            </a:r>
            <a:endParaRPr sz="2000" dirty="0"/>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p:txBody>
      </p:sp>
      <p:pic>
        <p:nvPicPr>
          <p:cNvPr id="6" name="Google Shape;240;p41" descr="https://www.singpost.com/sites/default/files/tip.jpg"/>
          <p:cNvPicPr preferRelativeResize="0"/>
          <p:nvPr/>
        </p:nvPicPr>
        <p:blipFill rotWithShape="1">
          <a:blip r:embed="rId3">
            <a:alphaModFix/>
          </a:blip>
          <a:srcRect/>
          <a:stretch/>
        </p:blipFill>
        <p:spPr>
          <a:xfrm>
            <a:off x="224716" y="5598421"/>
            <a:ext cx="807868" cy="745724"/>
          </a:xfrm>
          <a:prstGeom prst="rect">
            <a:avLst/>
          </a:prstGeom>
          <a:noFill/>
          <a:ln>
            <a:noFill/>
          </a:ln>
        </p:spPr>
      </p:pic>
    </p:spTree>
    <p:extLst>
      <p:ext uri="{BB962C8B-B14F-4D97-AF65-F5344CB8AC3E}">
        <p14:creationId xmlns:p14="http://schemas.microsoft.com/office/powerpoint/2010/main" val="460349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a:bodyPr>
          <a:lstStyle/>
          <a:p>
            <a:pPr algn="ctr"/>
            <a:r>
              <a:rPr lang="en-US" dirty="0"/>
              <a:t>Student Instructional Support</a:t>
            </a:r>
            <a:endParaRPr lang="en-US" sz="4000" cap="none" dirty="0">
              <a:latin typeface="Arial Regular" charset="0"/>
              <a:cs typeface="Arial Regular" charset="0"/>
            </a:endParaRPr>
          </a:p>
        </p:txBody>
      </p:sp>
      <p:graphicFrame>
        <p:nvGraphicFramePr>
          <p:cNvPr id="4" name="Diagram 7">
            <a:extLst>
              <a:ext uri="{FF2B5EF4-FFF2-40B4-BE49-F238E27FC236}">
                <a16:creationId xmlns="" xmlns:a16="http://schemas.microsoft.com/office/drawing/2014/main" id="{0974666E-7BD1-4E7B-B903-8E05EC05D4AA}"/>
              </a:ext>
            </a:extLst>
          </p:cNvPr>
          <p:cNvGraphicFramePr/>
          <p:nvPr>
            <p:extLst>
              <p:ext uri="{D42A27DB-BD31-4B8C-83A1-F6EECF244321}">
                <p14:modId xmlns:p14="http://schemas.microsoft.com/office/powerpoint/2010/main" val="1457482990"/>
              </p:ext>
            </p:extLst>
          </p:nvPr>
        </p:nvGraphicFramePr>
        <p:xfrm>
          <a:off x="720466" y="1599873"/>
          <a:ext cx="7763134" cy="36325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0504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a:bodyPr>
          <a:lstStyle/>
          <a:p>
            <a:pPr algn="ctr"/>
            <a:r>
              <a:rPr lang="en-US" dirty="0"/>
              <a:t>Math Lab Visitations</a:t>
            </a:r>
            <a:endParaRPr lang="en-US" sz="4000" cap="none" dirty="0">
              <a:latin typeface="Arial Regular" charset="0"/>
              <a:cs typeface="Arial Regular" charset="0"/>
            </a:endParaRPr>
          </a:p>
        </p:txBody>
      </p:sp>
      <p:sp>
        <p:nvSpPr>
          <p:cNvPr id="4" name="Content Placeholder 2"/>
          <p:cNvSpPr txBox="1">
            <a:spLocks/>
          </p:cNvSpPr>
          <p:nvPr/>
        </p:nvSpPr>
        <p:spPr>
          <a:xfrm>
            <a:off x="677334" y="1677989"/>
            <a:ext cx="7806266" cy="4506911"/>
          </a:xfrm>
          <a:prstGeom prst="rect">
            <a:avLst/>
          </a:prstGeom>
        </p:spPr>
        <p:txBody>
          <a:bodyPr vert="horz" lIns="91440" tIns="45720" rIns="91440" bIns="45720" rtlCol="0" anchor="t">
            <a:normAutofit fontScale="925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a:t>Overview</a:t>
            </a:r>
          </a:p>
          <a:p>
            <a:pPr lvl="1">
              <a:buFont typeface="Wingdings" panose="05000000000000000000" pitchFamily="2" charset="2"/>
              <a:buChar char="Ø"/>
            </a:pPr>
            <a:r>
              <a:rPr lang="en-US" sz="2400"/>
              <a:t>Throughout a given semester SMC Mathematics professors have the opportunity to take their entire class to the Math Lab for 30 – 45 minutes during a regularly scheduled class meeting.  	</a:t>
            </a:r>
          </a:p>
          <a:p>
            <a:pPr lvl="1">
              <a:buFont typeface="Wingdings" panose="05000000000000000000" pitchFamily="2" charset="2"/>
              <a:buChar char="Ø"/>
            </a:pPr>
            <a:r>
              <a:rPr lang="en-US" sz="2400"/>
              <a:t>During these </a:t>
            </a:r>
            <a:r>
              <a:rPr lang="en-US" sz="2400" b="1"/>
              <a:t>Math Lab visitations</a:t>
            </a:r>
            <a:r>
              <a:rPr lang="en-US" sz="2400"/>
              <a:t>, students will both become acquainted with and access services provided by the Math Lab.  </a:t>
            </a:r>
          </a:p>
          <a:p>
            <a:pPr lvl="1">
              <a:buFont typeface="Wingdings" panose="05000000000000000000" pitchFamily="2" charset="2"/>
              <a:buChar char="Ø"/>
            </a:pPr>
            <a:r>
              <a:rPr lang="en-US" sz="2400"/>
              <a:t>Through direct (mandatory) engagement with the Math 	Lab, students will master course content and gain valuable college success skills necessary to successfully complete transfer level mathematics college courses</a:t>
            </a:r>
            <a:r>
              <a:rPr lang="en-US" sz="2800"/>
              <a:t>.</a:t>
            </a:r>
          </a:p>
          <a:p>
            <a:endParaRPr lang="en-US" dirty="0"/>
          </a:p>
        </p:txBody>
      </p:sp>
    </p:spTree>
    <p:extLst>
      <p:ext uri="{BB962C8B-B14F-4D97-AF65-F5344CB8AC3E}">
        <p14:creationId xmlns:p14="http://schemas.microsoft.com/office/powerpoint/2010/main" val="399927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lstStyle/>
          <a:p>
            <a:pPr algn="ctr"/>
            <a:r>
              <a:rPr lang="en-US" sz="4000" cap="none" dirty="0">
                <a:latin typeface="Arial Regular" charset="0"/>
                <a:cs typeface="Arial Regular" charset="0"/>
              </a:rPr>
              <a:t>Session Description</a:t>
            </a:r>
          </a:p>
        </p:txBody>
      </p:sp>
      <p:sp>
        <p:nvSpPr>
          <p:cNvPr id="3" name="Subtitle 2"/>
          <p:cNvSpPr>
            <a:spLocks noGrp="1"/>
          </p:cNvSpPr>
          <p:nvPr>
            <p:ph type="subTitle" idx="4294967295"/>
          </p:nvPr>
        </p:nvSpPr>
        <p:spPr>
          <a:xfrm>
            <a:off x="682487" y="1727201"/>
            <a:ext cx="7801113" cy="4713356"/>
          </a:xfrm>
        </p:spPr>
        <p:txBody>
          <a:bodyPr>
            <a:normAutofit/>
          </a:bodyPr>
          <a:lstStyle/>
          <a:p>
            <a:pPr marL="0" lvl="0" indent="0">
              <a:spcBef>
                <a:spcPts val="0"/>
              </a:spcBef>
              <a:spcAft>
                <a:spcPts val="1600"/>
              </a:spcAft>
              <a:buNone/>
            </a:pPr>
            <a:r>
              <a:rPr lang="en" dirty="0">
                <a:solidFill>
                  <a:schemeClr val="dk1"/>
                </a:solidFill>
                <a:highlight>
                  <a:srgbClr val="FFFFFF"/>
                </a:highlight>
                <a:latin typeface="Calibri"/>
                <a:ea typeface="Calibri"/>
                <a:cs typeface="Calibri"/>
                <a:sym typeface="Calibri"/>
              </a:rPr>
              <a:t>This session explores some of the barriers African American, Latinx, Native American, and Pacific Islander students face when pursuing STEM degrees or certificates.  Given these barriers, how can STEM curriculum be structured with an equity focus?  What types of curriculum-based support structures are possible to improve persistence and retention of disproportionately impacted student populations? Please come and discuss the social, economic and cultural implications of increased participation and engagement for students of color in the STEM disciplines.</a:t>
            </a:r>
            <a:endParaRPr lang="en" dirty="0"/>
          </a:p>
        </p:txBody>
      </p:sp>
    </p:spTree>
    <p:extLst>
      <p:ext uri="{BB962C8B-B14F-4D97-AF65-F5344CB8AC3E}">
        <p14:creationId xmlns:p14="http://schemas.microsoft.com/office/powerpoint/2010/main" val="14355961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fontScale="90000"/>
          </a:bodyPr>
          <a:lstStyle/>
          <a:p>
            <a:pPr algn="ctr"/>
            <a:r>
              <a:rPr lang="en-US" dirty="0"/>
              <a:t>Potential Outcomes of Math Lab Visitations</a:t>
            </a:r>
            <a:endParaRPr lang="en-US" sz="4000" cap="none" dirty="0">
              <a:latin typeface="Arial Regular" charset="0"/>
              <a:cs typeface="Arial Regular" charset="0"/>
            </a:endParaRPr>
          </a:p>
        </p:txBody>
      </p:sp>
      <p:sp>
        <p:nvSpPr>
          <p:cNvPr id="4" name="Content Placeholder 2"/>
          <p:cNvSpPr txBox="1">
            <a:spLocks/>
          </p:cNvSpPr>
          <p:nvPr/>
        </p:nvSpPr>
        <p:spPr>
          <a:xfrm>
            <a:off x="826265" y="1930400"/>
            <a:ext cx="7657335" cy="4343940"/>
          </a:xfrm>
          <a:prstGeom prst="rect">
            <a:avLst/>
          </a:prstGeom>
        </p:spPr>
        <p:txBody>
          <a:bodyPr vert="horz" lIns="91440" tIns="45720" rIns="91440" bIns="45720" rtlCol="0" anchor="t">
            <a:normAutofit fontScale="700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600"/>
              <a:t>Students </a:t>
            </a:r>
          </a:p>
          <a:p>
            <a:pPr lvl="1">
              <a:buFont typeface="Wingdings" panose="05000000000000000000" pitchFamily="2" charset="2"/>
              <a:buChar char="Ø"/>
            </a:pPr>
            <a:r>
              <a:rPr lang="en-US" sz="2600"/>
              <a:t>Learn course content and gain valuable college success skills necessary to successfully complete both mathematics and other college courses</a:t>
            </a:r>
          </a:p>
          <a:p>
            <a:pPr lvl="1">
              <a:buFont typeface="Wingdings" panose="05000000000000000000" pitchFamily="2" charset="2"/>
              <a:buChar char="Ø"/>
            </a:pPr>
            <a:r>
              <a:rPr lang="en-US" sz="2600"/>
              <a:t>Increased motivation to seek out other student instructional support services.</a:t>
            </a:r>
          </a:p>
          <a:p>
            <a:pPr marL="0" indent="0">
              <a:buFont typeface="Arial" pitchFamily="34" charset="0"/>
              <a:buNone/>
            </a:pPr>
            <a:endParaRPr lang="en-US" sz="2600"/>
          </a:p>
          <a:p>
            <a:pPr marL="0" indent="0">
              <a:buFont typeface="Arial" pitchFamily="34" charset="0"/>
              <a:buNone/>
            </a:pPr>
            <a:r>
              <a:rPr lang="en-US" sz="2600"/>
              <a:t>Math Faculty</a:t>
            </a:r>
          </a:p>
          <a:p>
            <a:pPr lvl="1">
              <a:buFont typeface="Wingdings" panose="05000000000000000000" pitchFamily="2" charset="2"/>
              <a:buChar char="Ø"/>
            </a:pPr>
            <a:r>
              <a:rPr lang="en-US" sz="2600"/>
              <a:t>Gain an increased familiarity with services provided by the Math Lab</a:t>
            </a:r>
          </a:p>
          <a:p>
            <a:pPr lvl="1">
              <a:buFont typeface="Wingdings" panose="05000000000000000000" pitchFamily="2" charset="2"/>
              <a:buChar char="Ø"/>
            </a:pPr>
            <a:r>
              <a:rPr lang="en-US" sz="2600"/>
              <a:t>Increases dialogue with Math Lab staff</a:t>
            </a:r>
          </a:p>
          <a:p>
            <a:pPr marL="0" indent="0">
              <a:buFont typeface="Arial" pitchFamily="34" charset="0"/>
              <a:buNone/>
            </a:pPr>
            <a:endParaRPr lang="en-US" sz="2600"/>
          </a:p>
          <a:p>
            <a:pPr marL="0" indent="0">
              <a:buFont typeface="Arial" pitchFamily="34" charset="0"/>
              <a:buNone/>
            </a:pPr>
            <a:r>
              <a:rPr lang="en-US" sz="2600"/>
              <a:t>The Math Lab</a:t>
            </a:r>
          </a:p>
          <a:p>
            <a:pPr lvl="1">
              <a:buFont typeface="Wingdings" panose="05000000000000000000" pitchFamily="2" charset="2"/>
              <a:buChar char="Ø"/>
            </a:pPr>
            <a:r>
              <a:rPr lang="en-US" sz="2600"/>
              <a:t>Increased familiarity with course content</a:t>
            </a:r>
          </a:p>
          <a:p>
            <a:pPr lvl="1">
              <a:buFont typeface="Wingdings" panose="05000000000000000000" pitchFamily="2" charset="2"/>
              <a:buChar char="Ø"/>
            </a:pPr>
            <a:r>
              <a:rPr lang="en-US" sz="2600"/>
              <a:t>increases dialogue with Math faculty</a:t>
            </a:r>
          </a:p>
          <a:p>
            <a:pPr lvl="1">
              <a:buFont typeface="Wingdings" panose="05000000000000000000" pitchFamily="2" charset="2"/>
              <a:buChar char="Ø"/>
            </a:pPr>
            <a:endParaRPr lang="en-US" sz="2600"/>
          </a:p>
          <a:p>
            <a:pPr lvl="1">
              <a:buFont typeface="Wingdings" panose="05000000000000000000" pitchFamily="2" charset="2"/>
              <a:buChar char="Ø"/>
            </a:pPr>
            <a:endParaRPr lang="en-US"/>
          </a:p>
          <a:p>
            <a:pPr>
              <a:buFont typeface="Wingdings" panose="05000000000000000000" pitchFamily="2" charset="2"/>
              <a:buChar char="Ø"/>
            </a:pPr>
            <a:endParaRPr lang="en-US"/>
          </a:p>
          <a:p>
            <a:endParaRPr lang="en-US" dirty="0"/>
          </a:p>
        </p:txBody>
      </p:sp>
    </p:spTree>
    <p:extLst>
      <p:ext uri="{BB962C8B-B14F-4D97-AF65-F5344CB8AC3E}">
        <p14:creationId xmlns:p14="http://schemas.microsoft.com/office/powerpoint/2010/main" val="3625212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a:bodyPr>
          <a:lstStyle/>
          <a:p>
            <a:pPr algn="ctr"/>
            <a:r>
              <a:rPr lang="en-US" dirty="0"/>
              <a:t>Embedded Tutoring</a:t>
            </a:r>
            <a:endParaRPr lang="en-US" sz="4000" cap="none" dirty="0">
              <a:latin typeface="Arial Regular" charset="0"/>
              <a:cs typeface="Arial Regular" charset="0"/>
            </a:endParaRPr>
          </a:p>
        </p:txBody>
      </p:sp>
      <p:sp>
        <p:nvSpPr>
          <p:cNvPr id="4" name="TextBox 3"/>
          <p:cNvSpPr txBox="1"/>
          <p:nvPr/>
        </p:nvSpPr>
        <p:spPr>
          <a:xfrm>
            <a:off x="4864100" y="25400"/>
            <a:ext cx="184666" cy="369332"/>
          </a:xfrm>
          <a:prstGeom prst="rect">
            <a:avLst/>
          </a:prstGeom>
          <a:noFill/>
        </p:spPr>
        <p:txBody>
          <a:bodyPr wrap="none" rtlCol="0">
            <a:spAutoFit/>
          </a:bodyPr>
          <a:lstStyle/>
          <a:p>
            <a:endParaRPr lang="en-US" dirty="0"/>
          </a:p>
        </p:txBody>
      </p:sp>
      <p:sp>
        <p:nvSpPr>
          <p:cNvPr id="5" name="Content Placeholder 2"/>
          <p:cNvSpPr txBox="1">
            <a:spLocks/>
          </p:cNvSpPr>
          <p:nvPr/>
        </p:nvSpPr>
        <p:spPr>
          <a:xfrm>
            <a:off x="682487" y="1458843"/>
            <a:ext cx="7801113" cy="4990289"/>
          </a:xfrm>
          <a:prstGeom prst="rect">
            <a:avLst/>
          </a:prstGeom>
        </p:spPr>
        <p:txBody>
          <a:bodyPr vert="horz" lIns="91440" tIns="45720" rIns="91440" bIns="45720" rtlCol="0" anchor="t">
            <a:normAutofit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a:t>An </a:t>
            </a:r>
            <a:r>
              <a:rPr lang="en-US" b="1"/>
              <a:t>embedded tutor </a:t>
            </a:r>
            <a:r>
              <a:rPr lang="en-US"/>
              <a:t>is a SMC student selected by the Math Department who</a:t>
            </a:r>
          </a:p>
          <a:p>
            <a:pPr lvl="1">
              <a:buFont typeface="Wingdings" panose="05000000000000000000" pitchFamily="2" charset="2"/>
              <a:buChar char="Ø"/>
            </a:pPr>
            <a:r>
              <a:rPr lang="en-US"/>
              <a:t> has previously completed the course successfully.</a:t>
            </a:r>
          </a:p>
          <a:p>
            <a:pPr lvl="1">
              <a:buFont typeface="Wingdings" panose="05000000000000000000" pitchFamily="2" charset="2"/>
              <a:buChar char="Ø"/>
            </a:pPr>
            <a:r>
              <a:rPr lang="en-US"/>
              <a:t> is embedded in one section of a particular course.</a:t>
            </a:r>
          </a:p>
          <a:p>
            <a:pPr lvl="1">
              <a:buFont typeface="Wingdings" panose="05000000000000000000" pitchFamily="2" charset="2"/>
              <a:buChar char="Ø"/>
            </a:pPr>
            <a:r>
              <a:rPr lang="en-US"/>
              <a:t> provides in class assistance to students enrolled in the section either individually or within a group.</a:t>
            </a:r>
          </a:p>
          <a:p>
            <a:pPr lvl="1">
              <a:buFont typeface="Wingdings" panose="05000000000000000000" pitchFamily="2" charset="2"/>
              <a:buChar char="Ø"/>
            </a:pPr>
            <a:r>
              <a:rPr lang="en-US"/>
              <a:t> attends class regularly.</a:t>
            </a:r>
          </a:p>
          <a:p>
            <a:pPr lvl="1">
              <a:buFont typeface="Wingdings" panose="05000000000000000000" pitchFamily="2" charset="2"/>
              <a:buChar char="Ø"/>
            </a:pPr>
            <a:r>
              <a:rPr lang="en-US"/>
              <a:t> holds regular tutoring hours in the Math Lab and gives priority to students enrolled in the tutor’s assigned section.</a:t>
            </a:r>
          </a:p>
          <a:p>
            <a:pPr lvl="1">
              <a:buFont typeface="Wingdings" panose="05000000000000000000" pitchFamily="2" charset="2"/>
              <a:buChar char="Ø"/>
            </a:pPr>
            <a:r>
              <a:rPr lang="en-US"/>
              <a:t> promotes tutoring services and encourages their use. </a:t>
            </a:r>
          </a:p>
          <a:p>
            <a:pPr marL="0" indent="0">
              <a:buFont typeface="Arial" pitchFamily="34" charset="0"/>
              <a:buNone/>
            </a:pPr>
            <a:endParaRPr lang="en-US" sz="1700"/>
          </a:p>
          <a:p>
            <a:r>
              <a:rPr lang="en-US"/>
              <a:t>Embedded tutoring and corequisite courses</a:t>
            </a:r>
          </a:p>
          <a:p>
            <a:pPr lvl="1">
              <a:buFont typeface="Wingdings" panose="05000000000000000000" pitchFamily="2" charset="2"/>
              <a:buChar char="Ø"/>
            </a:pPr>
            <a:r>
              <a:rPr lang="en-US"/>
              <a:t> 	An embedded tutor will be assigned to each corequisite course.</a:t>
            </a:r>
          </a:p>
          <a:p>
            <a:pPr marL="0" indent="0">
              <a:buFont typeface="Arial" pitchFamily="34" charset="0"/>
              <a:buNone/>
            </a:pPr>
            <a:endParaRPr lang="en-US" dirty="0"/>
          </a:p>
        </p:txBody>
      </p:sp>
    </p:spTree>
    <p:extLst>
      <p:ext uri="{BB962C8B-B14F-4D97-AF65-F5344CB8AC3E}">
        <p14:creationId xmlns:p14="http://schemas.microsoft.com/office/powerpoint/2010/main" val="611311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a:bodyPr>
          <a:lstStyle/>
          <a:p>
            <a:pPr algn="ctr"/>
            <a:r>
              <a:rPr lang="en-US" dirty="0"/>
              <a:t>Embedded Counseling</a:t>
            </a:r>
            <a:endParaRPr lang="en-US" sz="4000" cap="none" dirty="0">
              <a:latin typeface="Arial Regular" charset="0"/>
              <a:cs typeface="Arial Regular" charset="0"/>
            </a:endParaRPr>
          </a:p>
        </p:txBody>
      </p:sp>
      <p:sp>
        <p:nvSpPr>
          <p:cNvPr id="4" name="TextBox 3"/>
          <p:cNvSpPr txBox="1"/>
          <p:nvPr/>
        </p:nvSpPr>
        <p:spPr>
          <a:xfrm>
            <a:off x="4864100" y="25400"/>
            <a:ext cx="184666" cy="369332"/>
          </a:xfrm>
          <a:prstGeom prst="rect">
            <a:avLst/>
          </a:prstGeom>
          <a:noFill/>
        </p:spPr>
        <p:txBody>
          <a:bodyPr wrap="none" rtlCol="0">
            <a:spAutoFit/>
          </a:bodyPr>
          <a:lstStyle/>
          <a:p>
            <a:endParaRPr lang="en-US" dirty="0"/>
          </a:p>
        </p:txBody>
      </p:sp>
      <p:sp>
        <p:nvSpPr>
          <p:cNvPr id="6" name="Content Placeholder 2"/>
          <p:cNvSpPr txBox="1">
            <a:spLocks/>
          </p:cNvSpPr>
          <p:nvPr/>
        </p:nvSpPr>
        <p:spPr>
          <a:xfrm>
            <a:off x="677335" y="1412966"/>
            <a:ext cx="7806265" cy="5165633"/>
          </a:xfrm>
          <a:prstGeom prst="rect">
            <a:avLst/>
          </a:prstGeom>
        </p:spPr>
        <p:txBody>
          <a:bodyPr vert="horz" lIns="91440" tIns="45720" rIns="91440" bIns="45720" rtlCol="0" anchor="t">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sz="2000"/>
              <a:t>Each instructional faculty member teaching a corequisite course will be paired with a counseling faculty member (</a:t>
            </a:r>
            <a:r>
              <a:rPr lang="en-US" sz="2000" b="1"/>
              <a:t>embedded counselor</a:t>
            </a:r>
            <a:r>
              <a:rPr lang="en-US" sz="2000"/>
              <a:t>) to help meet the needs of students enrolled in the course.</a:t>
            </a:r>
          </a:p>
          <a:p>
            <a:r>
              <a:rPr lang="en-US" sz="2000"/>
              <a:t>The paired faculty members will work together to determine appropriate periods during the semester for embedded counselor to visit the classroom to assist students in such areas as:</a:t>
            </a:r>
          </a:p>
          <a:p>
            <a:pPr lvl="1">
              <a:buFont typeface="Wingdings" pitchFamily="2" charset="2"/>
              <a:buChar char="Ø"/>
            </a:pPr>
            <a:r>
              <a:rPr lang="en-US"/>
              <a:t> 	accessing services offered by the College</a:t>
            </a:r>
          </a:p>
          <a:p>
            <a:pPr lvl="1">
              <a:buFont typeface="Wingdings" pitchFamily="2" charset="2"/>
              <a:buChar char="Ø"/>
            </a:pPr>
            <a:r>
              <a:rPr lang="en-US"/>
              <a:t> 	ensuring correct course placement</a:t>
            </a:r>
          </a:p>
          <a:p>
            <a:r>
              <a:rPr lang="en-US" sz="2000"/>
              <a:t>In the classroom, embedded counselors also </a:t>
            </a:r>
          </a:p>
          <a:p>
            <a:pPr lvl="1">
              <a:buFont typeface="Wingdings" pitchFamily="2" charset="2"/>
              <a:buChar char="Ø"/>
            </a:pPr>
            <a:r>
              <a:rPr lang="en-US"/>
              <a:t> 	assist with the implementation of Affective Domain Activities</a:t>
            </a:r>
          </a:p>
          <a:p>
            <a:pPr lvl="1">
              <a:buFont typeface="Wingdings" pitchFamily="2" charset="2"/>
              <a:buChar char="Ø"/>
            </a:pPr>
            <a:r>
              <a:rPr lang="en-US"/>
              <a:t> 	bridge minor communication gaps between faculty and student</a:t>
            </a:r>
          </a:p>
          <a:p>
            <a:pPr lvl="1">
              <a:buFont typeface="Wingdings" pitchFamily="2" charset="2"/>
              <a:buChar char="Ø"/>
            </a:pPr>
            <a:r>
              <a:rPr lang="en-US"/>
              <a:t> 	provide elements of intrusive counseling when appropriate </a:t>
            </a:r>
            <a:endParaRPr lang="en-US" dirty="0"/>
          </a:p>
        </p:txBody>
      </p:sp>
    </p:spTree>
    <p:extLst>
      <p:ext uri="{BB962C8B-B14F-4D97-AF65-F5344CB8AC3E}">
        <p14:creationId xmlns:p14="http://schemas.microsoft.com/office/powerpoint/2010/main" val="2784557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2"/>
            <a:ext cx="7801113" cy="1208157"/>
          </a:xfrm>
          <a:solidFill>
            <a:schemeClr val="accent3">
              <a:lumMod val="20000"/>
              <a:lumOff val="80000"/>
            </a:schemeClr>
          </a:solidFill>
        </p:spPr>
        <p:txBody>
          <a:bodyPr>
            <a:normAutofit fontScale="90000"/>
          </a:bodyPr>
          <a:lstStyle/>
          <a:p>
            <a:pPr algn="ctr"/>
            <a:r>
              <a:rPr lang="en-US" dirty="0"/>
              <a:t>College Success Skills</a:t>
            </a:r>
            <a:br>
              <a:rPr lang="en-US" dirty="0"/>
            </a:br>
            <a:r>
              <a:rPr lang="en-US" dirty="0"/>
              <a:t>and Non-cognitive Skills</a:t>
            </a:r>
            <a:endParaRPr lang="en-US" sz="4000" cap="none" dirty="0">
              <a:latin typeface="Arial Regular" charset="0"/>
              <a:cs typeface="Arial Regular" charset="0"/>
            </a:endParaRPr>
          </a:p>
        </p:txBody>
      </p:sp>
      <p:sp>
        <p:nvSpPr>
          <p:cNvPr id="4" name="Content Placeholder 2"/>
          <p:cNvSpPr txBox="1">
            <a:spLocks/>
          </p:cNvSpPr>
          <p:nvPr/>
        </p:nvSpPr>
        <p:spPr>
          <a:xfrm>
            <a:off x="677334" y="2160589"/>
            <a:ext cx="7806266" cy="3490911"/>
          </a:xfrm>
          <a:prstGeom prst="rect">
            <a:avLst/>
          </a:prstGeom>
        </p:spPr>
        <p:txBody>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dirty="0"/>
              <a:t>Begin to address the misconception STEM majors arrive at a community college possessing all the necessary college success skills (study skills) and non-cognitive skills needed to succeed in STEM courses </a:t>
            </a:r>
          </a:p>
          <a:p>
            <a:r>
              <a:rPr lang="en-US" dirty="0"/>
              <a:t>Write these skills into the COR of concurrent support courses for STEM majors</a:t>
            </a:r>
          </a:p>
          <a:p>
            <a:pPr marL="0" indent="0">
              <a:buFont typeface="Arial" pitchFamily="34" charset="0"/>
              <a:buNone/>
            </a:pPr>
            <a:endParaRPr lang="en-US" dirty="0"/>
          </a:p>
        </p:txBody>
      </p:sp>
    </p:spTree>
    <p:extLst>
      <p:ext uri="{BB962C8B-B14F-4D97-AF65-F5344CB8AC3E}">
        <p14:creationId xmlns:p14="http://schemas.microsoft.com/office/powerpoint/2010/main" val="683096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a:bodyPr>
          <a:lstStyle/>
          <a:p>
            <a:pPr algn="ctr"/>
            <a:r>
              <a:rPr lang="en-US" dirty="0"/>
              <a:t>Professional Development</a:t>
            </a:r>
            <a:endParaRPr lang="en-US" sz="4000" cap="none" dirty="0">
              <a:latin typeface="Arial Regular" charset="0"/>
              <a:cs typeface="Arial Regular" charset="0"/>
            </a:endParaRPr>
          </a:p>
        </p:txBody>
      </p:sp>
      <p:sp>
        <p:nvSpPr>
          <p:cNvPr id="5" name="Content Placeholder 2"/>
          <p:cNvSpPr txBox="1">
            <a:spLocks/>
          </p:cNvSpPr>
          <p:nvPr/>
        </p:nvSpPr>
        <p:spPr>
          <a:xfrm>
            <a:off x="677334" y="1729268"/>
            <a:ext cx="7806266" cy="5014432"/>
          </a:xfrm>
          <a:prstGeom prst="rect">
            <a:avLst/>
          </a:prstGeom>
        </p:spPr>
        <p:txBody>
          <a:bodyPr vert="horz" lIns="91440" tIns="45720" rIns="91440" bIns="45720" rtlCol="0" anchor="t">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dirty="0"/>
              <a:t>To assist in enabling both effective and innovative curriculum design faculty will be encouraged to take part in professional development:</a:t>
            </a:r>
          </a:p>
          <a:p>
            <a:pPr marL="0" indent="0">
              <a:buFont typeface="Arial" pitchFamily="34" charset="0"/>
              <a:buNone/>
            </a:pPr>
            <a:endParaRPr lang="en-US" sz="2000" dirty="0"/>
          </a:p>
          <a:p>
            <a:r>
              <a:rPr lang="en-US" sz="2000" dirty="0"/>
              <a:t>Professional Learning Communities</a:t>
            </a:r>
          </a:p>
          <a:p>
            <a:pPr lvl="1">
              <a:buFont typeface="Wingdings" panose="05000000000000000000" pitchFamily="2" charset="2"/>
              <a:buChar char="Ø"/>
            </a:pPr>
            <a:r>
              <a:rPr lang="en-US" dirty="0"/>
              <a:t>Promote Collaborative/active learning</a:t>
            </a:r>
          </a:p>
          <a:p>
            <a:pPr lvl="1">
              <a:buFont typeface="Wingdings" panose="05000000000000000000" pitchFamily="2" charset="2"/>
              <a:buChar char="Ø"/>
            </a:pPr>
            <a:r>
              <a:rPr lang="en-US" dirty="0"/>
              <a:t>Promote innovative teaching techniques and use of technology</a:t>
            </a:r>
          </a:p>
          <a:p>
            <a:pPr lvl="1">
              <a:buFont typeface="Wingdings" panose="05000000000000000000" pitchFamily="2" charset="2"/>
              <a:buChar char="Ø"/>
            </a:pPr>
            <a:r>
              <a:rPr lang="en-US" dirty="0"/>
              <a:t>Develop a team approach to teaching  “It takes a village” </a:t>
            </a:r>
          </a:p>
          <a:p>
            <a:pPr lvl="1">
              <a:buFont typeface="Wingdings" panose="05000000000000000000" pitchFamily="2" charset="2"/>
              <a:buChar char="Ø"/>
            </a:pPr>
            <a:r>
              <a:rPr lang="en-US" dirty="0"/>
              <a:t>Providing safe spaces for faculty to discuss student equity issues without having any fear of being negativity labeled</a:t>
            </a:r>
          </a:p>
        </p:txBody>
      </p:sp>
    </p:spTree>
    <p:extLst>
      <p:ext uri="{BB962C8B-B14F-4D97-AF65-F5344CB8AC3E}">
        <p14:creationId xmlns:p14="http://schemas.microsoft.com/office/powerpoint/2010/main" val="1853590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a:bodyPr>
          <a:lstStyle/>
          <a:p>
            <a:pPr algn="ctr"/>
            <a:r>
              <a:rPr lang="en-US" dirty="0"/>
              <a:t>Science </a:t>
            </a:r>
            <a:r>
              <a:rPr lang="en" dirty="0"/>
              <a:t>Support Services</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1727201"/>
            <a:ext cx="7801113" cy="4713356"/>
          </a:xfrm>
        </p:spPr>
        <p:txBody>
          <a:bodyPr>
            <a:normAutofit/>
          </a:bodyPr>
          <a:lstStyle/>
          <a:p>
            <a:pPr>
              <a:lnSpc>
                <a:spcPct val="150000"/>
              </a:lnSpc>
              <a:spcBef>
                <a:spcPts val="0"/>
              </a:spcBef>
            </a:pPr>
            <a:r>
              <a:rPr lang="en" dirty="0"/>
              <a:t>Science Center</a:t>
            </a:r>
          </a:p>
          <a:p>
            <a:pPr lvl="1">
              <a:lnSpc>
                <a:spcPct val="150000"/>
              </a:lnSpc>
              <a:spcBef>
                <a:spcPts val="0"/>
              </a:spcBef>
            </a:pPr>
            <a:r>
              <a:rPr lang="en" dirty="0"/>
              <a:t>Embedded lab tutors from DI groups</a:t>
            </a:r>
          </a:p>
          <a:p>
            <a:pPr lvl="2">
              <a:lnSpc>
                <a:spcPct val="150000"/>
              </a:lnSpc>
              <a:spcBef>
                <a:spcPts val="0"/>
              </a:spcBef>
            </a:pPr>
            <a:r>
              <a:rPr lang="en" dirty="0"/>
              <a:t>Also includes tutoring through the Learning Center</a:t>
            </a:r>
          </a:p>
          <a:p>
            <a:pPr lvl="1">
              <a:lnSpc>
                <a:spcPct val="150000"/>
              </a:lnSpc>
              <a:spcBef>
                <a:spcPts val="0"/>
              </a:spcBef>
            </a:pPr>
            <a:r>
              <a:rPr lang="en" dirty="0"/>
              <a:t>Study Skills courses or workshops</a:t>
            </a:r>
          </a:p>
          <a:p>
            <a:pPr lvl="2">
              <a:lnSpc>
                <a:spcPct val="150000"/>
              </a:lnSpc>
              <a:spcBef>
                <a:spcPts val="0"/>
              </a:spcBef>
            </a:pPr>
            <a:r>
              <a:rPr lang="en" dirty="0"/>
              <a:t>Employ students from diverse backgrounds to be mentors</a:t>
            </a:r>
          </a:p>
          <a:p>
            <a:pPr lvl="1">
              <a:lnSpc>
                <a:spcPct val="150000"/>
              </a:lnSpc>
              <a:spcBef>
                <a:spcPts val="0"/>
              </a:spcBef>
            </a:pPr>
            <a:r>
              <a:rPr lang="en" dirty="0"/>
              <a:t>Summer Research at a four-year college</a:t>
            </a:r>
          </a:p>
          <a:p>
            <a:pPr lvl="1">
              <a:lnSpc>
                <a:spcPct val="150000"/>
              </a:lnSpc>
              <a:spcBef>
                <a:spcPts val="0"/>
              </a:spcBef>
            </a:pPr>
            <a:r>
              <a:rPr lang="en" dirty="0"/>
              <a:t>Hands-on science activities led by faculty to engage students at various stages of their studies</a:t>
            </a:r>
          </a:p>
        </p:txBody>
      </p:sp>
    </p:spTree>
    <p:extLst>
      <p:ext uri="{BB962C8B-B14F-4D97-AF65-F5344CB8AC3E}">
        <p14:creationId xmlns:p14="http://schemas.microsoft.com/office/powerpoint/2010/main" val="3200495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591088"/>
            <a:ext cx="8229600" cy="4326591"/>
          </a:xfrm>
        </p:spPr>
        <p:txBody>
          <a:bodyPr>
            <a:normAutofit/>
          </a:bodyPr>
          <a:lstStyle/>
          <a:p>
            <a:pPr marL="0" indent="0" algn="ctr">
              <a:buNone/>
            </a:pPr>
            <a:endParaRPr lang="en-US" sz="3600" dirty="0">
              <a:latin typeface="Arial Regular" charset="0"/>
              <a:cs typeface="Arial Regular" charset="0"/>
            </a:endParaRPr>
          </a:p>
          <a:p>
            <a:pPr marL="0" indent="0" algn="ctr">
              <a:buNone/>
            </a:pPr>
            <a:r>
              <a:rPr lang="en-US" sz="3600" dirty="0">
                <a:latin typeface="Arial Regular" charset="0"/>
                <a:cs typeface="Arial Regular" charset="0"/>
              </a:rPr>
              <a:t>Any Questions?</a:t>
            </a:r>
          </a:p>
          <a:p>
            <a:pPr marL="0" indent="0" algn="ctr">
              <a:buNone/>
            </a:pPr>
            <a:r>
              <a:rPr lang="en-US" sz="3000" dirty="0">
                <a:latin typeface="Arial Regular" charset="0"/>
                <a:cs typeface="Arial Regular" charset="0"/>
              </a:rPr>
              <a:t> </a:t>
            </a:r>
          </a:p>
          <a:p>
            <a:pPr marL="0" indent="0" algn="ctr">
              <a:buNone/>
            </a:pPr>
            <a:endParaRPr lang="en-US" sz="3600" dirty="0">
              <a:latin typeface="Arial Regular" charset="0"/>
              <a:cs typeface="Arial Regular" charset="0"/>
            </a:endParaRPr>
          </a:p>
          <a:p>
            <a:pPr marL="0" indent="0" algn="ctr">
              <a:buNone/>
            </a:pPr>
            <a:endParaRPr lang="en-US" sz="3600" dirty="0">
              <a:latin typeface="Arial Regular" charset="0"/>
              <a:cs typeface="Arial Regular" charset="0"/>
            </a:endParaRPr>
          </a:p>
          <a:p>
            <a:pPr marL="0" indent="0" algn="ctr">
              <a:buNone/>
            </a:pPr>
            <a:r>
              <a:rPr lang="en-US" sz="3600" dirty="0">
                <a:latin typeface="Arial Regular" charset="0"/>
                <a:cs typeface="Arial Regular" charset="0"/>
              </a:rPr>
              <a:t>Thank you for attending this session!</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81152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lstStyle/>
          <a:p>
            <a:pPr algn="ctr"/>
            <a:r>
              <a:rPr lang="en" dirty="0"/>
              <a:t>Outline</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1727201"/>
            <a:ext cx="7801113" cy="4713356"/>
          </a:xfrm>
        </p:spPr>
        <p:txBody>
          <a:bodyPr>
            <a:normAutofit/>
          </a:bodyPr>
          <a:lstStyle/>
          <a:p>
            <a:pPr>
              <a:spcBef>
                <a:spcPts val="0"/>
              </a:spcBef>
              <a:spcAft>
                <a:spcPts val="1600"/>
              </a:spcAft>
            </a:pPr>
            <a:r>
              <a:rPr lang="en" dirty="0"/>
              <a:t>Introduction:  Who’s here</a:t>
            </a:r>
          </a:p>
          <a:p>
            <a:pPr>
              <a:spcBef>
                <a:spcPts val="0"/>
              </a:spcBef>
            </a:pPr>
            <a:r>
              <a:rPr lang="en" dirty="0"/>
              <a:t>Equity gaps</a:t>
            </a:r>
          </a:p>
          <a:p>
            <a:pPr>
              <a:spcBef>
                <a:spcPts val="1600"/>
              </a:spcBef>
            </a:pPr>
            <a:r>
              <a:rPr lang="en" dirty="0"/>
              <a:t>STEM Curriculum and making it culturally relevant</a:t>
            </a:r>
          </a:p>
          <a:p>
            <a:pPr>
              <a:spcBef>
                <a:spcPts val="1600"/>
              </a:spcBef>
            </a:pPr>
            <a:r>
              <a:rPr lang="en" dirty="0"/>
              <a:t>Equity in the syllabus</a:t>
            </a:r>
          </a:p>
          <a:p>
            <a:pPr>
              <a:spcBef>
                <a:spcPts val="1600"/>
              </a:spcBef>
              <a:spcAft>
                <a:spcPts val="400"/>
              </a:spcAft>
            </a:pPr>
            <a:r>
              <a:rPr lang="en" dirty="0"/>
              <a:t>Student Instructional Support</a:t>
            </a:r>
          </a:p>
          <a:p>
            <a:pPr lvl="1">
              <a:spcBef>
                <a:spcPts val="400"/>
              </a:spcBef>
              <a:spcAft>
                <a:spcPts val="400"/>
              </a:spcAft>
            </a:pPr>
            <a:r>
              <a:rPr lang="en" dirty="0"/>
              <a:t>Math</a:t>
            </a:r>
          </a:p>
          <a:p>
            <a:pPr lvl="1">
              <a:spcBef>
                <a:spcPts val="400"/>
              </a:spcBef>
              <a:spcAft>
                <a:spcPts val="400"/>
              </a:spcAft>
            </a:pPr>
            <a:r>
              <a:rPr lang="en" dirty="0"/>
              <a:t>Science</a:t>
            </a:r>
          </a:p>
          <a:p>
            <a:pPr marL="0" lvl="0" indent="0">
              <a:spcBef>
                <a:spcPts val="0"/>
              </a:spcBef>
              <a:spcAft>
                <a:spcPts val="1600"/>
              </a:spcAft>
              <a:buNone/>
            </a:pPr>
            <a:endParaRPr lang="en" dirty="0"/>
          </a:p>
        </p:txBody>
      </p:sp>
    </p:spTree>
    <p:extLst>
      <p:ext uri="{BB962C8B-B14F-4D97-AF65-F5344CB8AC3E}">
        <p14:creationId xmlns:p14="http://schemas.microsoft.com/office/powerpoint/2010/main" val="38947511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lstStyle/>
          <a:p>
            <a:pPr algn="ctr"/>
            <a:r>
              <a:rPr lang="en" dirty="0"/>
              <a:t>Data Sources</a:t>
            </a:r>
            <a:r>
              <a:rPr lang="en-US" dirty="0"/>
              <a:t> to Find Equity Gaps</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1727201"/>
            <a:ext cx="7801113" cy="4713356"/>
          </a:xfrm>
        </p:spPr>
        <p:txBody>
          <a:bodyPr>
            <a:normAutofit/>
          </a:bodyPr>
          <a:lstStyle/>
          <a:p>
            <a:pPr>
              <a:lnSpc>
                <a:spcPct val="150000"/>
              </a:lnSpc>
              <a:spcBef>
                <a:spcPts val="0"/>
              </a:spcBef>
            </a:pPr>
            <a:r>
              <a:rPr lang="en" dirty="0"/>
              <a:t>CCCCO Data Mart</a:t>
            </a:r>
          </a:p>
          <a:p>
            <a:pPr lvl="1">
              <a:lnSpc>
                <a:spcPct val="150000"/>
              </a:lnSpc>
              <a:spcBef>
                <a:spcPts val="0"/>
              </a:spcBef>
            </a:pPr>
            <a:r>
              <a:rPr lang="en" dirty="0"/>
              <a:t>Provides numbers, but not much context</a:t>
            </a:r>
          </a:p>
          <a:p>
            <a:pPr>
              <a:lnSpc>
                <a:spcPct val="150000"/>
              </a:lnSpc>
              <a:spcBef>
                <a:spcPts val="0"/>
              </a:spcBef>
            </a:pPr>
            <a:r>
              <a:rPr lang="en" dirty="0"/>
              <a:t>Local or District Research Office</a:t>
            </a:r>
          </a:p>
          <a:p>
            <a:pPr lvl="1">
              <a:lnSpc>
                <a:spcPct val="150000"/>
              </a:lnSpc>
              <a:spcBef>
                <a:spcPts val="0"/>
              </a:spcBef>
            </a:pPr>
            <a:r>
              <a:rPr lang="en" dirty="0"/>
              <a:t>Work with researchers to design effective surveys</a:t>
            </a:r>
          </a:p>
          <a:p>
            <a:pPr>
              <a:lnSpc>
                <a:spcPct val="150000"/>
              </a:lnSpc>
              <a:spcBef>
                <a:spcPts val="0"/>
              </a:spcBef>
            </a:pPr>
            <a:r>
              <a:rPr lang="en" dirty="0"/>
              <a:t>Get to know your DI populations</a:t>
            </a:r>
          </a:p>
          <a:p>
            <a:pPr lvl="1">
              <a:lnSpc>
                <a:spcPct val="150000"/>
              </a:lnSpc>
              <a:spcBef>
                <a:spcPts val="0"/>
              </a:spcBef>
            </a:pPr>
            <a:r>
              <a:rPr lang="en" dirty="0"/>
              <a:t>Service area</a:t>
            </a:r>
          </a:p>
          <a:p>
            <a:pPr lvl="1">
              <a:lnSpc>
                <a:spcPct val="150000"/>
              </a:lnSpc>
              <a:spcBef>
                <a:spcPts val="0"/>
              </a:spcBef>
            </a:pPr>
            <a:r>
              <a:rPr lang="en" dirty="0"/>
              <a:t>Classroom demographics</a:t>
            </a:r>
          </a:p>
        </p:txBody>
      </p:sp>
    </p:spTree>
    <p:extLst>
      <p:ext uri="{BB962C8B-B14F-4D97-AF65-F5344CB8AC3E}">
        <p14:creationId xmlns:p14="http://schemas.microsoft.com/office/powerpoint/2010/main" val="8732369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lstStyle/>
          <a:p>
            <a:pPr algn="ctr"/>
            <a:r>
              <a:rPr lang="en" dirty="0"/>
              <a:t>Retention and Success Statistics</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1023673" y="5943600"/>
            <a:ext cx="7218625" cy="762000"/>
          </a:xfrm>
        </p:spPr>
        <p:txBody>
          <a:bodyPr>
            <a:normAutofit fontScale="77500" lnSpcReduction="20000"/>
          </a:bodyPr>
          <a:lstStyle/>
          <a:p>
            <a:pPr marL="0" lvl="0" indent="0">
              <a:lnSpc>
                <a:spcPct val="120000"/>
              </a:lnSpc>
              <a:spcBef>
                <a:spcPts val="0"/>
              </a:spcBef>
              <a:buNone/>
            </a:pPr>
            <a:r>
              <a:rPr lang="en" sz="1800" dirty="0"/>
              <a:t>Source:  Data Mart</a:t>
            </a:r>
          </a:p>
          <a:p>
            <a:pPr marL="0" lvl="0" indent="0">
              <a:lnSpc>
                <a:spcPct val="120000"/>
              </a:lnSpc>
              <a:spcBef>
                <a:spcPts val="0"/>
              </a:spcBef>
              <a:buNone/>
            </a:pPr>
            <a:r>
              <a:rPr lang="en" sz="1800" dirty="0"/>
              <a:t>Fall 2018 Transferable, Non-Distance education courses in</a:t>
            </a:r>
          </a:p>
          <a:p>
            <a:pPr marL="0" lvl="0" indent="0">
              <a:lnSpc>
                <a:spcPct val="120000"/>
              </a:lnSpc>
              <a:spcBef>
                <a:spcPts val="0"/>
              </a:spcBef>
              <a:buNone/>
            </a:pPr>
            <a:r>
              <a:rPr lang="en" sz="1800" dirty="0"/>
              <a:t>Biology and Physical Science TOP Codes</a:t>
            </a:r>
          </a:p>
        </p:txBody>
      </p:sp>
      <p:pic>
        <p:nvPicPr>
          <p:cNvPr id="4" name="Google Shape;155;p29"/>
          <p:cNvPicPr preferRelativeResize="0"/>
          <p:nvPr/>
        </p:nvPicPr>
        <p:blipFill>
          <a:blip r:embed="rId3">
            <a:alphaModFix/>
          </a:blip>
          <a:stretch>
            <a:fillRect/>
          </a:stretch>
        </p:blipFill>
        <p:spPr>
          <a:xfrm>
            <a:off x="1023674" y="1458843"/>
            <a:ext cx="7218625" cy="4484757"/>
          </a:xfrm>
          <a:prstGeom prst="rect">
            <a:avLst/>
          </a:prstGeom>
          <a:noFill/>
          <a:ln>
            <a:noFill/>
          </a:ln>
        </p:spPr>
      </p:pic>
    </p:spTree>
    <p:extLst>
      <p:ext uri="{BB962C8B-B14F-4D97-AF65-F5344CB8AC3E}">
        <p14:creationId xmlns:p14="http://schemas.microsoft.com/office/powerpoint/2010/main" val="19405229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lstStyle/>
          <a:p>
            <a:pPr algn="ctr"/>
            <a:r>
              <a:rPr lang="en" dirty="0"/>
              <a:t>Retention and Success Statistics</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1023673" y="5943600"/>
            <a:ext cx="7218625" cy="762000"/>
          </a:xfrm>
        </p:spPr>
        <p:txBody>
          <a:bodyPr>
            <a:normAutofit fontScale="85000" lnSpcReduction="10000"/>
          </a:bodyPr>
          <a:lstStyle/>
          <a:p>
            <a:pPr marL="0" lvl="0" indent="0">
              <a:lnSpc>
                <a:spcPct val="120000"/>
              </a:lnSpc>
              <a:spcBef>
                <a:spcPts val="0"/>
              </a:spcBef>
              <a:buNone/>
            </a:pPr>
            <a:r>
              <a:rPr lang="en" sz="1800" dirty="0"/>
              <a:t>Source:  Data Mart</a:t>
            </a:r>
          </a:p>
          <a:p>
            <a:pPr marL="0" lvl="0" indent="0">
              <a:lnSpc>
                <a:spcPct val="120000"/>
              </a:lnSpc>
              <a:spcBef>
                <a:spcPts val="0"/>
              </a:spcBef>
              <a:buNone/>
            </a:pPr>
            <a:r>
              <a:rPr lang="en" sz="1800" dirty="0"/>
              <a:t>Fall 2018 Transferable, Non-Distance education courses in MathTOP Code</a:t>
            </a:r>
          </a:p>
        </p:txBody>
      </p:sp>
      <p:pic>
        <p:nvPicPr>
          <p:cNvPr id="4" name="Picture 3" descr="Untitle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743" y="1480367"/>
            <a:ext cx="7425555" cy="4463233"/>
          </a:xfrm>
          <a:prstGeom prst="rect">
            <a:avLst/>
          </a:prstGeom>
        </p:spPr>
      </p:pic>
    </p:spTree>
    <p:extLst>
      <p:ext uri="{BB962C8B-B14F-4D97-AF65-F5344CB8AC3E}">
        <p14:creationId xmlns:p14="http://schemas.microsoft.com/office/powerpoint/2010/main" val="31694494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lstStyle/>
          <a:p>
            <a:pPr algn="ctr"/>
            <a:r>
              <a:rPr lang="en" dirty="0"/>
              <a:t>Equity Gaps</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1727201"/>
            <a:ext cx="7801113" cy="4713356"/>
          </a:xfrm>
        </p:spPr>
        <p:txBody>
          <a:bodyPr>
            <a:normAutofit fontScale="92500" lnSpcReduction="20000"/>
          </a:bodyPr>
          <a:lstStyle/>
          <a:p>
            <a:pPr>
              <a:lnSpc>
                <a:spcPct val="150000"/>
              </a:lnSpc>
              <a:spcBef>
                <a:spcPts val="0"/>
              </a:spcBef>
            </a:pPr>
            <a:r>
              <a:rPr lang="en" dirty="0"/>
              <a:t>Students’ responsibilities</a:t>
            </a:r>
          </a:p>
          <a:p>
            <a:pPr lvl="1">
              <a:lnSpc>
                <a:spcPct val="150000"/>
              </a:lnSpc>
              <a:spcBef>
                <a:spcPts val="0"/>
              </a:spcBef>
            </a:pPr>
            <a:r>
              <a:rPr lang="en" dirty="0"/>
              <a:t>Working</a:t>
            </a:r>
          </a:p>
          <a:p>
            <a:pPr lvl="1">
              <a:lnSpc>
                <a:spcPct val="150000"/>
              </a:lnSpc>
              <a:spcBef>
                <a:spcPts val="0"/>
              </a:spcBef>
            </a:pPr>
            <a:r>
              <a:rPr lang="en" dirty="0"/>
              <a:t>Family responsibilities</a:t>
            </a:r>
          </a:p>
          <a:p>
            <a:pPr>
              <a:lnSpc>
                <a:spcPct val="150000"/>
              </a:lnSpc>
              <a:spcBef>
                <a:spcPts val="0"/>
              </a:spcBef>
            </a:pPr>
            <a:r>
              <a:rPr lang="en" dirty="0"/>
              <a:t>No role model in the family or in the classroom</a:t>
            </a:r>
          </a:p>
          <a:p>
            <a:pPr>
              <a:lnSpc>
                <a:spcPct val="150000"/>
              </a:lnSpc>
              <a:spcBef>
                <a:spcPts val="0"/>
              </a:spcBef>
            </a:pPr>
            <a:r>
              <a:rPr lang="en" dirty="0"/>
              <a:t>Unit value of STEM courses</a:t>
            </a:r>
          </a:p>
          <a:p>
            <a:pPr lvl="1">
              <a:lnSpc>
                <a:spcPct val="150000"/>
              </a:lnSpc>
              <a:spcBef>
                <a:spcPts val="0"/>
              </a:spcBef>
            </a:pPr>
            <a:r>
              <a:rPr lang="en" dirty="0"/>
              <a:t>Units for a degree or certificate</a:t>
            </a:r>
          </a:p>
          <a:p>
            <a:pPr>
              <a:lnSpc>
                <a:spcPct val="150000"/>
              </a:lnSpc>
              <a:spcBef>
                <a:spcPts val="0"/>
              </a:spcBef>
            </a:pPr>
            <a:r>
              <a:rPr lang="en" dirty="0"/>
              <a:t>GE patterns and unit values</a:t>
            </a:r>
          </a:p>
          <a:p>
            <a:pPr>
              <a:lnSpc>
                <a:spcPct val="150000"/>
              </a:lnSpc>
              <a:spcBef>
                <a:spcPts val="0"/>
              </a:spcBef>
            </a:pPr>
            <a:r>
              <a:rPr lang="en" dirty="0"/>
              <a:t>Scheduling STEM courses</a:t>
            </a:r>
          </a:p>
          <a:p>
            <a:pPr lvl="1">
              <a:lnSpc>
                <a:spcPct val="150000"/>
              </a:lnSpc>
              <a:spcBef>
                <a:spcPts val="0"/>
              </a:spcBef>
            </a:pPr>
            <a:r>
              <a:rPr lang="en" dirty="0"/>
              <a:t>Teaching modality</a:t>
            </a:r>
          </a:p>
          <a:p>
            <a:pPr>
              <a:lnSpc>
                <a:spcPct val="150000"/>
              </a:lnSpc>
              <a:spcBef>
                <a:spcPts val="0"/>
              </a:spcBef>
            </a:pPr>
            <a:r>
              <a:rPr lang="en" dirty="0"/>
              <a:t>Textbook costs</a:t>
            </a:r>
          </a:p>
          <a:p>
            <a:pPr>
              <a:lnSpc>
                <a:spcPct val="150000"/>
              </a:lnSpc>
              <a:spcBef>
                <a:spcPts val="0"/>
              </a:spcBef>
            </a:pPr>
            <a:r>
              <a:rPr lang="en" dirty="0"/>
              <a:t>Ancillary costs (field trips, disposables/consumables)</a:t>
            </a:r>
          </a:p>
        </p:txBody>
      </p:sp>
    </p:spTree>
    <p:extLst>
      <p:ext uri="{BB962C8B-B14F-4D97-AF65-F5344CB8AC3E}">
        <p14:creationId xmlns:p14="http://schemas.microsoft.com/office/powerpoint/2010/main" val="34741811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a:bodyPr>
          <a:lstStyle/>
          <a:p>
            <a:pPr algn="ctr"/>
            <a:r>
              <a:rPr lang="en-US" dirty="0"/>
              <a:t>STEM Curriculum</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1727201"/>
            <a:ext cx="7801113" cy="4713356"/>
          </a:xfrm>
        </p:spPr>
        <p:txBody>
          <a:bodyPr>
            <a:normAutofit/>
          </a:bodyPr>
          <a:lstStyle/>
          <a:p>
            <a:pPr>
              <a:lnSpc>
                <a:spcPct val="150000"/>
              </a:lnSpc>
              <a:spcBef>
                <a:spcPts val="0"/>
              </a:spcBef>
            </a:pPr>
            <a:r>
              <a:rPr lang="en" dirty="0"/>
              <a:t>What must/should STEM curriculum include?</a:t>
            </a:r>
          </a:p>
          <a:p>
            <a:pPr lvl="1">
              <a:lnSpc>
                <a:spcPct val="150000"/>
              </a:lnSpc>
              <a:spcBef>
                <a:spcPts val="0"/>
              </a:spcBef>
            </a:pPr>
            <a:r>
              <a:rPr lang="en" dirty="0"/>
              <a:t>Instructor interests</a:t>
            </a:r>
          </a:p>
          <a:p>
            <a:pPr lvl="1">
              <a:lnSpc>
                <a:spcPct val="150000"/>
              </a:lnSpc>
              <a:spcBef>
                <a:spcPts val="0"/>
              </a:spcBef>
            </a:pPr>
            <a:r>
              <a:rPr lang="en" dirty="0"/>
              <a:t>Student interests</a:t>
            </a:r>
          </a:p>
          <a:p>
            <a:pPr>
              <a:lnSpc>
                <a:spcPct val="150000"/>
              </a:lnSpc>
              <a:spcBef>
                <a:spcPts val="0"/>
              </a:spcBef>
            </a:pPr>
            <a:endParaRPr lang="en" dirty="0"/>
          </a:p>
          <a:p>
            <a:pPr>
              <a:lnSpc>
                <a:spcPct val="150000"/>
              </a:lnSpc>
              <a:spcBef>
                <a:spcPts val="0"/>
              </a:spcBef>
            </a:pPr>
            <a:r>
              <a:rPr lang="en" dirty="0"/>
              <a:t>What are some of the challenging aspects of STEM curriculum?</a:t>
            </a:r>
          </a:p>
          <a:p>
            <a:pPr lvl="1">
              <a:lnSpc>
                <a:spcPct val="150000"/>
              </a:lnSpc>
              <a:spcBef>
                <a:spcPts val="0"/>
              </a:spcBef>
            </a:pPr>
            <a:r>
              <a:rPr lang="en" dirty="0"/>
              <a:t>Instructor view</a:t>
            </a:r>
          </a:p>
          <a:p>
            <a:pPr lvl="1">
              <a:lnSpc>
                <a:spcPct val="150000"/>
              </a:lnSpc>
              <a:spcBef>
                <a:spcPts val="0"/>
              </a:spcBef>
            </a:pPr>
            <a:r>
              <a:rPr lang="en" dirty="0"/>
              <a:t>Student view</a:t>
            </a:r>
          </a:p>
        </p:txBody>
      </p:sp>
    </p:spTree>
    <p:extLst>
      <p:ext uri="{BB962C8B-B14F-4D97-AF65-F5344CB8AC3E}">
        <p14:creationId xmlns:p14="http://schemas.microsoft.com/office/powerpoint/2010/main" val="3541989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468243"/>
            <a:ext cx="7801113" cy="990600"/>
          </a:xfrm>
          <a:solidFill>
            <a:schemeClr val="accent3">
              <a:lumMod val="20000"/>
              <a:lumOff val="80000"/>
            </a:schemeClr>
          </a:solidFill>
        </p:spPr>
        <p:txBody>
          <a:bodyPr>
            <a:normAutofit fontScale="90000"/>
          </a:bodyPr>
          <a:lstStyle/>
          <a:p>
            <a:pPr algn="ctr"/>
            <a:r>
              <a:rPr lang="en" dirty="0"/>
              <a:t>Culturally Relevant Curriculum in STEM</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1727201"/>
            <a:ext cx="7801113" cy="4713356"/>
          </a:xfrm>
        </p:spPr>
        <p:txBody>
          <a:bodyPr>
            <a:normAutofit/>
          </a:bodyPr>
          <a:lstStyle/>
          <a:p>
            <a:pPr>
              <a:lnSpc>
                <a:spcPct val="150000"/>
              </a:lnSpc>
              <a:spcBef>
                <a:spcPts val="0"/>
              </a:spcBef>
            </a:pPr>
            <a:r>
              <a:rPr lang="en" dirty="0"/>
              <a:t>Instructional examples that are relevant to students</a:t>
            </a:r>
          </a:p>
          <a:p>
            <a:pPr lvl="1">
              <a:lnSpc>
                <a:spcPct val="150000"/>
              </a:lnSpc>
              <a:spcBef>
                <a:spcPts val="0"/>
              </a:spcBef>
            </a:pPr>
            <a:r>
              <a:rPr lang="en" dirty="0"/>
              <a:t>Achievements of underrepresented STEM figureheads</a:t>
            </a:r>
          </a:p>
          <a:p>
            <a:pPr>
              <a:lnSpc>
                <a:spcPct val="150000"/>
              </a:lnSpc>
              <a:spcBef>
                <a:spcPts val="0"/>
              </a:spcBef>
            </a:pPr>
            <a:r>
              <a:rPr lang="en" dirty="0"/>
              <a:t>Assessments that are culturally </a:t>
            </a:r>
            <a:r>
              <a:rPr lang="en" dirty="0" smtClean="0"/>
              <a:t>relevant</a:t>
            </a:r>
            <a:endParaRPr lang="en-US" dirty="0" smtClean="0"/>
          </a:p>
          <a:p>
            <a:pPr lvl="1">
              <a:lnSpc>
                <a:spcPct val="150000"/>
              </a:lnSpc>
              <a:spcBef>
                <a:spcPts val="0"/>
              </a:spcBef>
            </a:pPr>
            <a:r>
              <a:rPr lang="en-US" dirty="0" smtClean="0"/>
              <a:t>Consider how questions are worded</a:t>
            </a:r>
          </a:p>
          <a:p>
            <a:pPr lvl="1">
              <a:lnSpc>
                <a:spcPct val="150000"/>
              </a:lnSpc>
              <a:spcBef>
                <a:spcPts val="0"/>
              </a:spcBef>
            </a:pPr>
            <a:r>
              <a:rPr lang="en-US" dirty="0" smtClean="0"/>
              <a:t>Projects with social justice implications</a:t>
            </a:r>
          </a:p>
          <a:p>
            <a:pPr lvl="1">
              <a:lnSpc>
                <a:spcPct val="150000"/>
              </a:lnSpc>
              <a:spcBef>
                <a:spcPts val="0"/>
              </a:spcBef>
            </a:pPr>
            <a:r>
              <a:rPr lang="en-US" dirty="0" smtClean="0"/>
              <a:t>Framing assessments with the goal of identifying inequities and with the goals of developing thought processes to promote social justice.</a:t>
            </a:r>
          </a:p>
          <a:p>
            <a:pPr lvl="2">
              <a:lnSpc>
                <a:spcPct val="150000"/>
              </a:lnSpc>
              <a:spcBef>
                <a:spcPts val="0"/>
              </a:spcBef>
            </a:pPr>
            <a:r>
              <a:rPr lang="en-US" dirty="0" smtClean="0"/>
              <a:t>STEM students are training to be innovators and problem-solvers!</a:t>
            </a:r>
            <a:endParaRPr lang="en" dirty="0"/>
          </a:p>
          <a:p>
            <a:pPr>
              <a:lnSpc>
                <a:spcPct val="150000"/>
              </a:lnSpc>
              <a:spcBef>
                <a:spcPts val="0"/>
              </a:spcBef>
            </a:pPr>
            <a:endParaRPr lang="en" dirty="0"/>
          </a:p>
        </p:txBody>
      </p:sp>
    </p:spTree>
    <p:extLst>
      <p:ext uri="{BB962C8B-B14F-4D97-AF65-F5344CB8AC3E}">
        <p14:creationId xmlns:p14="http://schemas.microsoft.com/office/powerpoint/2010/main" val="1373885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1455</TotalTime>
  <Words>1276</Words>
  <Application>Microsoft Macintosh PowerPoint</Application>
  <PresentationFormat>On-screen Show (4:3)</PresentationFormat>
  <Paragraphs>225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Clarity</vt:lpstr>
      <vt:lpstr>Designing Curriculum to Increase Participation and Engagement of Disproportionately Impacted Students in STEM</vt:lpstr>
      <vt:lpstr>Session Description</vt:lpstr>
      <vt:lpstr>Outline</vt:lpstr>
      <vt:lpstr>Data Sources to Find Equity Gaps</vt:lpstr>
      <vt:lpstr>Retention and Success Statistics</vt:lpstr>
      <vt:lpstr>Retention and Success Statistics</vt:lpstr>
      <vt:lpstr>Equity Gaps</vt:lpstr>
      <vt:lpstr>STEM Curriculum</vt:lpstr>
      <vt:lpstr>Culturally Relevant Curriculum in STEM</vt:lpstr>
      <vt:lpstr>Building Equity Through Your Syllabus</vt:lpstr>
      <vt:lpstr>Direct vs Warm Syllabus</vt:lpstr>
      <vt:lpstr>Examples of Direct vs Warm Syllabus Language</vt:lpstr>
      <vt:lpstr>Examples of Direct vs Warm Syllabus Language</vt:lpstr>
      <vt:lpstr>PowerPoint Presentation</vt:lpstr>
      <vt:lpstr>PowerPoint Presentation</vt:lpstr>
      <vt:lpstr>PowerPoint Presentation</vt:lpstr>
      <vt:lpstr>Considerations When Reviewing a Syllabus</vt:lpstr>
      <vt:lpstr>Student Instructional Support</vt:lpstr>
      <vt:lpstr>Math Lab Visitations</vt:lpstr>
      <vt:lpstr>Potential Outcomes of Math Lab Visitations</vt:lpstr>
      <vt:lpstr>Embedded Tutoring</vt:lpstr>
      <vt:lpstr>Embedded Counseling</vt:lpstr>
      <vt:lpstr>College Success Skills and Non-cognitive Skills</vt:lpstr>
      <vt:lpstr>Professional Development</vt:lpstr>
      <vt:lpstr>Science Support Services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Eric Wada</cp:lastModifiedBy>
  <cp:revision>106</cp:revision>
  <dcterms:created xsi:type="dcterms:W3CDTF">2015-10-21T19:14:41Z</dcterms:created>
  <dcterms:modified xsi:type="dcterms:W3CDTF">2019-07-11T15:48:47Z</dcterms:modified>
</cp:coreProperties>
</file>