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74" r:id="rId1"/>
  </p:sldMasterIdLst>
  <p:notesMasterIdLst>
    <p:notesMasterId r:id="rId24"/>
  </p:notesMasterIdLst>
  <p:sldIdLst>
    <p:sldId id="256" r:id="rId2"/>
    <p:sldId id="296" r:id="rId3"/>
    <p:sldId id="300" r:id="rId4"/>
    <p:sldId id="301" r:id="rId5"/>
    <p:sldId id="303" r:id="rId6"/>
    <p:sldId id="302" r:id="rId7"/>
    <p:sldId id="320" r:id="rId8"/>
    <p:sldId id="305" r:id="rId9"/>
    <p:sldId id="319" r:id="rId10"/>
    <p:sldId id="306" r:id="rId11"/>
    <p:sldId id="307" r:id="rId12"/>
    <p:sldId id="308" r:id="rId13"/>
    <p:sldId id="309" r:id="rId14"/>
    <p:sldId id="310" r:id="rId15"/>
    <p:sldId id="311" r:id="rId16"/>
    <p:sldId id="312" r:id="rId17"/>
    <p:sldId id="313" r:id="rId18"/>
    <p:sldId id="314" r:id="rId19"/>
    <p:sldId id="315" r:id="rId20"/>
    <p:sldId id="316" r:id="rId21"/>
    <p:sldId id="317" r:id="rId22"/>
    <p:sldId id="304" r:id="rId23"/>
  </p:sldIdLst>
  <p:sldSz cx="13004800" cy="97536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72">
          <p15:clr>
            <a:srgbClr val="A4A3A4"/>
          </p15:clr>
        </p15:guide>
        <p15:guide id="2" pos="4096">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onan McKay" initials="CM" lastIdx="1" clrIdx="0">
    <p:extLst>
      <p:ext uri="{19B8F6BF-5375-455C-9EA6-DF929625EA0E}">
        <p15:presenceInfo xmlns:p15="http://schemas.microsoft.com/office/powerpoint/2012/main" userId="S-1-5-21-3102913843-23524932-3744294363-417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a:tcStyle>
        <a:tcBdr/>
        <a:fill>
          <a:solidFill>
            <a:srgbClr val="73C0FC">
              <a:alpha val="26000"/>
            </a:srgbClr>
          </a:solidFill>
        </a:fill>
      </a:tcStyle>
    </a:band2H>
    <a:firstCol>
      <a:tcTxStyle b="off" i="off">
        <a:fontRef idx="minor">
          <a:srgbClr val="FFFFFF"/>
        </a:fontRef>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hueOff val="-136794"/>
              <a:satOff val="-2150"/>
              <a:lumOff val="15693"/>
            </a:schemeClr>
          </a:solidFill>
        </a:fill>
      </a:tcStyle>
    </a:firstCol>
    <a:lastRow>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solidFill>
        </a:fill>
      </a:tcStyle>
    </a:lastRow>
    <a:firstRow>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solidFill>
        </a:fill>
      </a:tcStyle>
    </a:firstRow>
  </a:tblStyle>
  <a:tblStyle styleId="{C7B018BB-80A7-4F77-B60F-C8B233D01FF8}" styleName="">
    <a:tblBg/>
    <a:wholeTbl>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a:tcStyle>
        <a:tcBdr/>
        <a:fill>
          <a:solidFill>
            <a:srgbClr val="8EA5CB">
              <a:alpha val="25000"/>
            </a:srgbClr>
          </a:solidFill>
        </a:fill>
      </a:tcStyle>
    </a:band2H>
    <a:firstCol>
      <a:tcTxStyle b="off" i="off">
        <a:fontRef idx="minor">
          <a:srgbClr val="FFFFFF"/>
        </a:fontRef>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solidFill>
            <a:srgbClr val="53585F"/>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929292"/>
              </a:solidFill>
              <a:prstDash val="solid"/>
              <a:miter lim="400000"/>
            </a:ln>
          </a:insideH>
          <a:insideV>
            <a:ln w="12700" cap="flat">
              <a:noFill/>
              <a:miter lim="400000"/>
            </a:ln>
          </a:insideV>
        </a:tcBdr>
        <a:fill>
          <a:solidFill>
            <a:srgbClr val="004CB9"/>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929292"/>
              </a:solidFill>
              <a:prstDash val="solid"/>
              <a:miter lim="400000"/>
            </a:ln>
          </a:insideH>
          <a:insideV>
            <a:ln w="12700" cap="flat">
              <a:noFill/>
              <a:miter lim="400000"/>
            </a:ln>
          </a:insideV>
        </a:tcBdr>
        <a:fill>
          <a:solidFill>
            <a:srgbClr val="004CB9"/>
          </a:solidFill>
        </a:fill>
      </a:tcStyle>
    </a:firstRow>
  </a:tblStyle>
  <a:tblStyle styleId="{EEE7283C-3CF3-47DC-8721-378D4A62B228}" styleName="">
    <a:tblBg/>
    <a:wholeTbl>
      <a:tcTxStyle b="off" i="off">
        <a:fontRef idx="minor">
          <a:srgbClr val="FFFFFF"/>
        </a:fontRef>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a:tcStyle>
        <a:tcBdr/>
        <a:fill>
          <a:solidFill>
            <a:schemeClr val="accent3">
              <a:alpha val="35000"/>
            </a:scheme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CBCBCB"/>
              </a:solidFill>
              <a:prstDash val="solid"/>
              <a:miter lim="400000"/>
            </a:ln>
          </a:insideV>
        </a:tcBdr>
        <a:fill>
          <a:solidFill>
            <a:srgbClr val="2D7132"/>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CBCBCB"/>
              </a:solidFill>
              <a:prstDash val="solid"/>
              <a:miter lim="400000"/>
            </a:ln>
          </a:insideH>
          <a:insideV>
            <a:ln w="12700" cap="flat">
              <a:noFill/>
              <a:miter lim="400000"/>
            </a:ln>
          </a:insideV>
        </a:tcBdr>
        <a:fill>
          <a:solidFill>
            <a:schemeClr val="accent3"/>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0" cap="flat">
              <a:noFill/>
              <a:miter lim="400000"/>
            </a:ln>
          </a:bottom>
          <a:insideH>
            <a:ln w="25400" cap="flat">
              <a:solidFill>
                <a:srgbClr val="CBCBCB"/>
              </a:solidFill>
              <a:prstDash val="solid"/>
              <a:miter lim="400000"/>
            </a:ln>
          </a:insideH>
          <a:insideV>
            <a:ln w="12700" cap="flat">
              <a:noFill/>
              <a:miter lim="400000"/>
            </a:ln>
          </a:insideV>
        </a:tcBdr>
        <a:fill>
          <a:solidFill>
            <a:schemeClr val="accent3"/>
          </a:solidFill>
        </a:fill>
      </a:tcStyle>
    </a:firstRow>
  </a:tblStyle>
  <a:tblStyle styleId="{CF821DB8-F4EB-4A41-A1BA-3FCAFE7338EE}" styleName="">
    <a:tblBg/>
    <a:wholeTbl>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a:tcStyle>
        <a:tcBdr/>
        <a:fill>
          <a:solidFill>
            <a:srgbClr val="797A7C">
              <a:alpha val="30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D6D7D6"/>
              </a:solidFill>
              <a:prstDash val="solid"/>
              <a:miter lim="400000"/>
            </a:ln>
          </a:insideV>
        </a:tcBdr>
        <a:fill>
          <a:solidFill>
            <a:srgbClr val="BF630E"/>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9B4407"/>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9B4407"/>
          </a:solidFill>
        </a:fill>
      </a:tcStyle>
    </a:firstRow>
  </a:tblStyle>
  <a:tblStyle styleId="{33BA23B1-9221-436E-865A-0063620EA4FD}" styleName="">
    <a:tblBg/>
    <a:wholeTbl>
      <a:tcTxStyle b="off" i="off">
        <a:fontRef idx="minor">
          <a:srgbClr val="FFFFFF"/>
        </a:fontRef>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a:tcStyle>
        <a:tcBdr/>
        <a:fill>
          <a:solidFill>
            <a:srgbClr val="797A7C">
              <a:alpha val="30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D6D7D6"/>
              </a:solidFill>
              <a:prstDash val="solid"/>
              <a:miter lim="400000"/>
            </a:ln>
          </a:insideV>
        </a:tcBdr>
        <a:fill>
          <a:solidFill>
            <a:srgbClr val="1F2428"/>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484B4C"/>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484B4C"/>
          </a:solidFill>
        </a:fill>
      </a:tcStyle>
    </a:firstRow>
  </a:tblStyle>
  <a:tblStyle styleId="{2708684C-4D16-4618-839F-0558EEFCDFE6}" styleName="">
    <a:tblBg/>
    <a:wholeTbl>
      <a:tcTxStyle b="off" i="off">
        <a:fontRef idx="minor">
          <a:srgbClr val="FFFFFF"/>
        </a:fontRef>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a:tcStyle>
        <a:tcBdr/>
        <a:fill>
          <a:solidFill>
            <a:srgbClr val="797A7C">
              <a:alpha val="30000"/>
            </a:srgbClr>
          </a:solidFill>
        </a:fill>
      </a:tcStyle>
    </a:band2H>
    <a:firstCol>
      <a:tcTxStyle b="on" i="off">
        <a:font>
          <a:latin typeface="Helvetica"/>
          <a:ea typeface="Helvetica"/>
          <a:cs typeface="Helvetica"/>
        </a:font>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n" i="off">
        <a:font>
          <a:latin typeface="Helvetica"/>
          <a:ea typeface="Helvetica"/>
          <a:cs typeface="Helvetica"/>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
          <a:latin typeface="Helvetica"/>
          <a:ea typeface="Helvetica"/>
          <a:cs typeface="Helvetica"/>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8028" autoAdjust="0"/>
    <p:restoredTop sz="94660"/>
  </p:normalViewPr>
  <p:slideViewPr>
    <p:cSldViewPr snapToGrid="0" snapToObjects="1">
      <p:cViewPr varScale="1">
        <p:scale>
          <a:sx n="48" d="100"/>
          <a:sy n="48" d="100"/>
        </p:scale>
        <p:origin x="516" y="60"/>
      </p:cViewPr>
      <p:guideLst>
        <p:guide orient="horz" pos="3072"/>
        <p:guide pos="40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2673708562"/>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75360" y="1915659"/>
            <a:ext cx="11054080" cy="114749"/>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75360" y="6091042"/>
            <a:ext cx="11054080" cy="114749"/>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75360" y="2111686"/>
            <a:ext cx="11054080" cy="390144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a:grpSpLocks noChangeAspect="1"/>
          </p:cNvGrpSpPr>
          <p:nvPr/>
        </p:nvGrpSpPr>
        <p:grpSpPr>
          <a:xfrm>
            <a:off x="10289465" y="5841099"/>
            <a:ext cx="1300480" cy="1300480"/>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121664" y="2036939"/>
            <a:ext cx="10799403" cy="4317594"/>
          </a:xfrm>
        </p:spPr>
        <p:txBody>
          <a:bodyPr anchor="ctr">
            <a:noAutofit/>
          </a:bodyPr>
          <a:lstStyle>
            <a:lvl1pPr algn="l">
              <a:lnSpc>
                <a:spcPct val="80000"/>
              </a:lnSpc>
              <a:defRPr sz="9102" b="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141171" y="6242304"/>
            <a:ext cx="8417357" cy="1521562"/>
          </a:xfrm>
        </p:spPr>
        <p:txBody>
          <a:bodyPr>
            <a:normAutofit/>
          </a:bodyPr>
          <a:lstStyle>
            <a:lvl1pPr marL="0" indent="0" algn="l">
              <a:buNone/>
              <a:defRPr sz="2560" b="0">
                <a:solidFill>
                  <a:schemeClr val="tx1"/>
                </a:solidFill>
              </a:defRPr>
            </a:lvl1pPr>
            <a:lvl2pPr marL="650230" indent="0" algn="ctr">
              <a:buNone/>
              <a:defRPr sz="2560"/>
            </a:lvl2pPr>
            <a:lvl3pPr marL="1300460" indent="0" algn="ctr">
              <a:buNone/>
              <a:defRPr sz="2560"/>
            </a:lvl3pPr>
            <a:lvl4pPr marL="1950690" indent="0" algn="ctr">
              <a:buNone/>
              <a:defRPr sz="2560"/>
            </a:lvl4pPr>
            <a:lvl5pPr marL="2600919" indent="0" algn="ctr">
              <a:buNone/>
              <a:defRPr sz="2560"/>
            </a:lvl5pPr>
            <a:lvl6pPr marL="3251149" indent="0" algn="ctr">
              <a:buNone/>
              <a:defRPr sz="2560"/>
            </a:lvl6pPr>
            <a:lvl7pPr marL="3901379" indent="0" algn="ctr">
              <a:buNone/>
              <a:defRPr sz="2560"/>
            </a:lvl7pPr>
            <a:lvl8pPr marL="4551609" indent="0" algn="ctr">
              <a:buNone/>
              <a:defRPr sz="2560"/>
            </a:lvl8pPr>
            <a:lvl9pPr marL="5201839" indent="0" algn="ctr">
              <a:buNone/>
              <a:defRPr sz="25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Wednesday, April 10, 2019</a:t>
            </a:fld>
            <a:endParaRPr lang="en-US"/>
          </a:p>
        </p:txBody>
      </p:sp>
      <p:sp>
        <p:nvSpPr>
          <p:cNvPr id="5" name="Footer Placeholder 4"/>
          <p:cNvSpPr>
            <a:spLocks noGrp="1"/>
          </p:cNvSpPr>
          <p:nvPr>
            <p:ph type="ftr" sz="quarter" idx="11"/>
          </p:nvPr>
        </p:nvSpPr>
        <p:spPr>
          <a:xfrm>
            <a:off x="1155989" y="8921295"/>
            <a:ext cx="6749491" cy="519289"/>
          </a:xfrm>
        </p:spPr>
        <p:txBody>
          <a:bodyPr/>
          <a:lstStyle/>
          <a:p>
            <a:pPr algn="r"/>
            <a:endParaRPr lang="en-US" dirty="0"/>
          </a:p>
        </p:txBody>
      </p:sp>
      <p:sp>
        <p:nvSpPr>
          <p:cNvPr id="6" name="Slide Number Placeholder 5"/>
          <p:cNvSpPr>
            <a:spLocks noGrp="1"/>
          </p:cNvSpPr>
          <p:nvPr>
            <p:ph type="sldNum" sz="quarter" idx="12"/>
          </p:nvPr>
        </p:nvSpPr>
        <p:spPr>
          <a:xfrm>
            <a:off x="10302977" y="6012011"/>
            <a:ext cx="1273459" cy="910336"/>
          </a:xfrm>
        </p:spPr>
        <p:txBody>
          <a:bodyPr/>
          <a:lstStyle>
            <a:lvl1pPr>
              <a:defRPr sz="3982" b="1"/>
            </a:lvl1pPr>
          </a:lstStyle>
          <a:p>
            <a:fld id="{86CB4B4D-7CA3-9044-876B-883B54F8677D}" type="slidenum">
              <a:rPr lang="en-US" smtClean="0"/>
              <a:t>‹#›</a:t>
            </a:fld>
            <a:endParaRPr lang="en-US"/>
          </a:p>
        </p:txBody>
      </p:sp>
    </p:spTree>
    <p:extLst>
      <p:ext uri="{BB962C8B-B14F-4D97-AF65-F5344CB8AC3E}">
        <p14:creationId xmlns:p14="http://schemas.microsoft.com/office/powerpoint/2010/main" val="1654361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CC057FC-95B6-4D89-AFDA-ABA33EE921E5}" type="datetime2">
              <a:rPr lang="en-US" smtClean="0"/>
              <a:t>Wednesday, April 10, 2019</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86CB4B4D-7CA3-9044-876B-883B54F8677D}" type="slidenum">
              <a:rPr lang="en-US" smtClean="0"/>
              <a:t>‹#›</a:t>
            </a:fld>
            <a:endParaRPr lang="en-US"/>
          </a:p>
        </p:txBody>
      </p:sp>
    </p:spTree>
    <p:extLst>
      <p:ext uri="{BB962C8B-B14F-4D97-AF65-F5344CB8AC3E}">
        <p14:creationId xmlns:p14="http://schemas.microsoft.com/office/powerpoint/2010/main" val="2949079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06561" y="758613"/>
            <a:ext cx="2722880" cy="8019627"/>
          </a:xfrm>
        </p:spPr>
        <p:txBody>
          <a:bodyPr vert="eaVert"/>
          <a:lstStyle>
            <a:lvl1pPr>
              <a:defRPr b="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137921" y="758613"/>
            <a:ext cx="8006080" cy="801962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C4549AC-EB31-477F-92A9-B1988E232878}" type="datetime2">
              <a:rPr lang="en-US" smtClean="0"/>
              <a:t>Wednesday, April 10, 2019</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86CB4B4D-7CA3-9044-876B-883B54F8677D}" type="slidenum">
              <a:rPr lang="en-US" smtClean="0"/>
              <a:t>‹#›</a:t>
            </a:fld>
            <a:endParaRPr lang="en-US"/>
          </a:p>
        </p:txBody>
      </p:sp>
    </p:spTree>
    <p:extLst>
      <p:ext uri="{BB962C8B-B14F-4D97-AF65-F5344CB8AC3E}">
        <p14:creationId xmlns:p14="http://schemas.microsoft.com/office/powerpoint/2010/main" val="837607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396A3A3-94A6-4E5B-AF39-173ACA3E61CC}" type="datetime2">
              <a:rPr lang="en-US" smtClean="0"/>
              <a:t>Wednesday, April 10, 2019</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86CB4B4D-7CA3-9044-876B-883B54F8677D}" type="slidenum">
              <a:rPr lang="en-US" smtClean="0"/>
              <a:t>‹#›</a:t>
            </a:fld>
            <a:endParaRPr lang="en-US"/>
          </a:p>
        </p:txBody>
      </p:sp>
    </p:spTree>
    <p:extLst>
      <p:ext uri="{BB962C8B-B14F-4D97-AF65-F5344CB8AC3E}">
        <p14:creationId xmlns:p14="http://schemas.microsoft.com/office/powerpoint/2010/main" val="1554312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6994473"/>
            <a:ext cx="13004800" cy="2759125"/>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311603" y="1742643"/>
            <a:ext cx="9899904" cy="5006848"/>
          </a:xfrm>
        </p:spPr>
        <p:txBody>
          <a:bodyPr anchor="ctr">
            <a:normAutofit/>
          </a:bodyPr>
          <a:lstStyle>
            <a:lvl1pPr>
              <a:lnSpc>
                <a:spcPct val="80000"/>
              </a:lnSpc>
              <a:defRPr sz="9102" b="0"/>
            </a:lvl1pPr>
          </a:lstStyle>
          <a:p>
            <a:r>
              <a:rPr lang="en-US"/>
              <a:t>Click to edit Master title style</a:t>
            </a:r>
            <a:endParaRPr lang="en-US" dirty="0"/>
          </a:p>
        </p:txBody>
      </p:sp>
      <p:sp>
        <p:nvSpPr>
          <p:cNvPr id="3" name="Text Placeholder 2"/>
          <p:cNvSpPr>
            <a:spLocks noGrp="1"/>
          </p:cNvSpPr>
          <p:nvPr>
            <p:ph type="body" idx="1"/>
          </p:nvPr>
        </p:nvSpPr>
        <p:spPr>
          <a:xfrm>
            <a:off x="2310158" y="7139635"/>
            <a:ext cx="9656064" cy="1517227"/>
          </a:xfrm>
        </p:spPr>
        <p:txBody>
          <a:bodyPr anchor="t">
            <a:normAutofit/>
          </a:bodyPr>
          <a:lstStyle>
            <a:lvl1pPr marL="0" indent="0">
              <a:buNone/>
              <a:defRPr sz="2560" b="0">
                <a:solidFill>
                  <a:schemeClr val="accent1">
                    <a:lumMod val="50000"/>
                  </a:schemeClr>
                </a:solidFill>
              </a:defRPr>
            </a:lvl1pPr>
            <a:lvl2pPr marL="650230" indent="0">
              <a:buNone/>
              <a:defRPr sz="2560">
                <a:solidFill>
                  <a:schemeClr val="tx1">
                    <a:tint val="75000"/>
                  </a:schemeClr>
                </a:solidFill>
              </a:defRPr>
            </a:lvl2pPr>
            <a:lvl3pPr marL="1300460" indent="0">
              <a:buNone/>
              <a:defRPr sz="2276">
                <a:solidFill>
                  <a:schemeClr val="tx1">
                    <a:tint val="75000"/>
                  </a:schemeClr>
                </a:solidFill>
              </a:defRPr>
            </a:lvl3pPr>
            <a:lvl4pPr marL="1950690" indent="0">
              <a:buNone/>
              <a:defRPr sz="1991">
                <a:solidFill>
                  <a:schemeClr val="tx1">
                    <a:tint val="75000"/>
                  </a:schemeClr>
                </a:solidFill>
              </a:defRPr>
            </a:lvl4pPr>
            <a:lvl5pPr marL="2600919" indent="0">
              <a:buNone/>
              <a:defRPr sz="1991">
                <a:solidFill>
                  <a:schemeClr val="tx1">
                    <a:tint val="75000"/>
                  </a:schemeClr>
                </a:solidFill>
              </a:defRPr>
            </a:lvl5pPr>
            <a:lvl6pPr marL="3251149" indent="0">
              <a:buNone/>
              <a:defRPr sz="1991">
                <a:solidFill>
                  <a:schemeClr val="tx1">
                    <a:tint val="75000"/>
                  </a:schemeClr>
                </a:solidFill>
              </a:defRPr>
            </a:lvl6pPr>
            <a:lvl7pPr marL="3901379" indent="0">
              <a:buNone/>
              <a:defRPr sz="1991">
                <a:solidFill>
                  <a:schemeClr val="tx1">
                    <a:tint val="75000"/>
                  </a:schemeClr>
                </a:solidFill>
              </a:defRPr>
            </a:lvl7pPr>
            <a:lvl8pPr marL="4551609" indent="0">
              <a:buNone/>
              <a:defRPr sz="1991">
                <a:solidFill>
                  <a:schemeClr val="tx1">
                    <a:tint val="75000"/>
                  </a:schemeClr>
                </a:solidFill>
              </a:defRPr>
            </a:lvl8pPr>
            <a:lvl9pPr marL="5201839" indent="0">
              <a:buNone/>
              <a:defRPr sz="1991">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9166579" y="8921295"/>
            <a:ext cx="2820597" cy="519289"/>
          </a:xfrm>
        </p:spPr>
        <p:txBody>
          <a:bodyPr/>
          <a:lstStyle>
            <a:lvl1pPr>
              <a:defRPr>
                <a:solidFill>
                  <a:schemeClr val="accent1">
                    <a:lumMod val="50000"/>
                  </a:schemeClr>
                </a:solidFill>
              </a:defRPr>
            </a:lvl1pPr>
          </a:lstStyle>
          <a:p>
            <a:fld id="{9933D019-A32C-4EAD-B8E6-DBDA699692FD}" type="datetime2">
              <a:rPr lang="en-US" smtClean="0"/>
              <a:t>Wednesday, April 10, 2019</a:t>
            </a:fld>
            <a:endParaRPr lang="en-US"/>
          </a:p>
        </p:txBody>
      </p:sp>
      <p:sp>
        <p:nvSpPr>
          <p:cNvPr id="5" name="Footer Placeholder 4"/>
          <p:cNvSpPr>
            <a:spLocks noGrp="1"/>
          </p:cNvSpPr>
          <p:nvPr>
            <p:ph type="ftr" sz="quarter" idx="11"/>
          </p:nvPr>
        </p:nvSpPr>
        <p:spPr>
          <a:xfrm>
            <a:off x="2326896" y="8921293"/>
            <a:ext cx="6749491" cy="519289"/>
          </a:xfrm>
        </p:spPr>
        <p:txBody>
          <a:bodyPr/>
          <a:lstStyle>
            <a:lvl1pPr>
              <a:defRPr>
                <a:solidFill>
                  <a:schemeClr val="accent1">
                    <a:lumMod val="50000"/>
                  </a:schemeClr>
                </a:solidFill>
              </a:defRPr>
            </a:lvl1pPr>
          </a:lstStyle>
          <a:p>
            <a:pPr algn="r"/>
            <a:endParaRPr lang="en-US" dirty="0"/>
          </a:p>
        </p:txBody>
      </p:sp>
      <p:grpSp>
        <p:nvGrpSpPr>
          <p:cNvPr id="8" name="Group 7"/>
          <p:cNvGrpSpPr>
            <a:grpSpLocks noChangeAspect="1"/>
          </p:cNvGrpSpPr>
          <p:nvPr/>
        </p:nvGrpSpPr>
        <p:grpSpPr>
          <a:xfrm>
            <a:off x="901493" y="3456886"/>
            <a:ext cx="1300480" cy="1300480"/>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917973" y="3567797"/>
            <a:ext cx="1267519" cy="1024472"/>
          </a:xfrm>
        </p:spPr>
        <p:txBody>
          <a:bodyPr/>
          <a:lstStyle>
            <a:lvl1pPr>
              <a:defRPr sz="3982"/>
            </a:lvl1pPr>
          </a:lstStyle>
          <a:p>
            <a:fld id="{86CB4B4D-7CA3-9044-876B-883B54F8677D}" type="slidenum">
              <a:rPr lang="en-US" smtClean="0"/>
              <a:t>‹#›</a:t>
            </a:fld>
            <a:endParaRPr lang="en-US"/>
          </a:p>
        </p:txBody>
      </p:sp>
    </p:spTree>
    <p:extLst>
      <p:ext uri="{BB962C8B-B14F-4D97-AF65-F5344CB8AC3E}">
        <p14:creationId xmlns:p14="http://schemas.microsoft.com/office/powerpoint/2010/main" val="2495371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75360" y="3121152"/>
            <a:ext cx="5201920" cy="5657088"/>
          </a:xfrm>
        </p:spPr>
        <p:txBody>
          <a:bodyPr/>
          <a:lstStyle>
            <a:lvl1pPr>
              <a:defRPr sz="2844"/>
            </a:lvl1pPr>
            <a:lvl2pPr>
              <a:defRPr sz="2560"/>
            </a:lvl2pPr>
            <a:lvl3pPr>
              <a:defRPr sz="2276"/>
            </a:lvl3pPr>
            <a:lvl4pPr>
              <a:defRPr sz="2276"/>
            </a:lvl4pPr>
            <a:lvl5pPr>
              <a:defRPr sz="2276"/>
            </a:lvl5pPr>
            <a:lvl6pPr>
              <a:defRPr sz="2276"/>
            </a:lvl6pPr>
            <a:lvl7pPr>
              <a:defRPr sz="2276"/>
            </a:lvl7pPr>
            <a:lvl8pPr>
              <a:defRPr sz="2276"/>
            </a:lvl8pPr>
            <a:lvl9pPr>
              <a:defRPr sz="227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815599" y="3121152"/>
            <a:ext cx="5201920" cy="5657088"/>
          </a:xfrm>
        </p:spPr>
        <p:txBody>
          <a:bodyPr/>
          <a:lstStyle>
            <a:lvl1pPr>
              <a:defRPr sz="2844"/>
            </a:lvl1pPr>
            <a:lvl2pPr>
              <a:defRPr sz="2560"/>
            </a:lvl2pPr>
            <a:lvl3pPr>
              <a:defRPr sz="2276"/>
            </a:lvl3pPr>
            <a:lvl4pPr>
              <a:defRPr sz="2276"/>
            </a:lvl4pPr>
            <a:lvl5pPr>
              <a:defRPr sz="2276"/>
            </a:lvl5pPr>
            <a:lvl6pPr>
              <a:defRPr sz="2276"/>
            </a:lvl6pPr>
            <a:lvl7pPr>
              <a:defRPr sz="2276"/>
            </a:lvl7pPr>
            <a:lvl8pPr>
              <a:defRPr sz="2276"/>
            </a:lvl8pPr>
            <a:lvl9pPr>
              <a:defRPr sz="227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Wednesday, April 10, 2019</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86CB4B4D-7CA3-9044-876B-883B54F8677D}" type="slidenum">
              <a:rPr lang="en-US" smtClean="0"/>
              <a:t>‹#›</a:t>
            </a:fld>
            <a:endParaRPr lang="en-US"/>
          </a:p>
        </p:txBody>
      </p:sp>
    </p:spTree>
    <p:extLst>
      <p:ext uri="{BB962C8B-B14F-4D97-AF65-F5344CB8AC3E}">
        <p14:creationId xmlns:p14="http://schemas.microsoft.com/office/powerpoint/2010/main" val="2963335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975360" y="2913075"/>
            <a:ext cx="5201920" cy="910336"/>
          </a:xfrm>
        </p:spPr>
        <p:txBody>
          <a:bodyPr anchor="ctr">
            <a:normAutofit/>
          </a:bodyPr>
          <a:lstStyle>
            <a:lvl1pPr marL="0" indent="0">
              <a:buNone/>
              <a:defRPr sz="2844" b="1">
                <a:solidFill>
                  <a:schemeClr val="accent1">
                    <a:lumMod val="75000"/>
                  </a:schemeClr>
                </a:solidFill>
              </a:defRPr>
            </a:lvl1pPr>
            <a:lvl2pPr marL="650230" indent="0">
              <a:buNone/>
              <a:defRPr sz="2844" b="1"/>
            </a:lvl2pPr>
            <a:lvl3pPr marL="1300460" indent="0">
              <a:buNone/>
              <a:defRPr sz="2560" b="1"/>
            </a:lvl3pPr>
            <a:lvl4pPr marL="1950690" indent="0">
              <a:buNone/>
              <a:defRPr sz="2276" b="1"/>
            </a:lvl4pPr>
            <a:lvl5pPr marL="2600919" indent="0">
              <a:buNone/>
              <a:defRPr sz="2276" b="1"/>
            </a:lvl5pPr>
            <a:lvl6pPr marL="3251149" indent="0">
              <a:buNone/>
              <a:defRPr sz="2276" b="1"/>
            </a:lvl6pPr>
            <a:lvl7pPr marL="3901379" indent="0">
              <a:buNone/>
              <a:defRPr sz="2276" b="1"/>
            </a:lvl7pPr>
            <a:lvl8pPr marL="4551609" indent="0">
              <a:buNone/>
              <a:defRPr sz="2276" b="1"/>
            </a:lvl8pPr>
            <a:lvl9pPr marL="5201839" indent="0">
              <a:buNone/>
              <a:defRPr sz="2276" b="1"/>
            </a:lvl9pPr>
          </a:lstStyle>
          <a:p>
            <a:pPr lvl="0"/>
            <a:r>
              <a:rPr lang="en-US"/>
              <a:t>Click to edit Master text styles</a:t>
            </a:r>
          </a:p>
        </p:txBody>
      </p:sp>
      <p:sp>
        <p:nvSpPr>
          <p:cNvPr id="4" name="Content Placeholder 3"/>
          <p:cNvSpPr>
            <a:spLocks noGrp="1"/>
          </p:cNvSpPr>
          <p:nvPr>
            <p:ph sz="half" idx="2"/>
          </p:nvPr>
        </p:nvSpPr>
        <p:spPr>
          <a:xfrm>
            <a:off x="975360" y="3901440"/>
            <a:ext cx="5201920" cy="4681728"/>
          </a:xfrm>
        </p:spPr>
        <p:txBody>
          <a:bodyPr/>
          <a:lstStyle>
            <a:lvl1pPr>
              <a:defRPr sz="2844"/>
            </a:lvl1pPr>
            <a:lvl2pPr>
              <a:defRPr sz="2560"/>
            </a:lvl2pPr>
            <a:lvl3pPr>
              <a:defRPr sz="2276"/>
            </a:lvl3pPr>
            <a:lvl4pPr>
              <a:defRPr sz="2276"/>
            </a:lvl4pPr>
            <a:lvl5pPr>
              <a:defRPr sz="2276"/>
            </a:lvl5pPr>
            <a:lvl6pPr>
              <a:defRPr sz="2276"/>
            </a:lvl6pPr>
            <a:lvl7pPr>
              <a:defRPr sz="2276"/>
            </a:lvl7pPr>
            <a:lvl8pPr>
              <a:defRPr sz="2276"/>
            </a:lvl8pPr>
            <a:lvl9pPr>
              <a:defRPr sz="227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56239" y="2913075"/>
            <a:ext cx="5201920" cy="910336"/>
          </a:xfrm>
        </p:spPr>
        <p:txBody>
          <a:bodyPr anchor="ctr">
            <a:normAutofit/>
          </a:bodyPr>
          <a:lstStyle>
            <a:lvl1pPr marL="0" indent="0">
              <a:buNone/>
              <a:defRPr sz="2844" b="1">
                <a:solidFill>
                  <a:schemeClr val="accent1">
                    <a:lumMod val="75000"/>
                  </a:schemeClr>
                </a:solidFill>
              </a:defRPr>
            </a:lvl1pPr>
            <a:lvl2pPr marL="650230" indent="0">
              <a:buNone/>
              <a:defRPr sz="2844" b="1"/>
            </a:lvl2pPr>
            <a:lvl3pPr marL="1300460" indent="0">
              <a:buNone/>
              <a:defRPr sz="2560" b="1"/>
            </a:lvl3pPr>
            <a:lvl4pPr marL="1950690" indent="0">
              <a:buNone/>
              <a:defRPr sz="2276" b="1"/>
            </a:lvl4pPr>
            <a:lvl5pPr marL="2600919" indent="0">
              <a:buNone/>
              <a:defRPr sz="2276" b="1"/>
            </a:lvl5pPr>
            <a:lvl6pPr marL="3251149" indent="0">
              <a:buNone/>
              <a:defRPr sz="2276" b="1"/>
            </a:lvl6pPr>
            <a:lvl7pPr marL="3901379" indent="0">
              <a:buNone/>
              <a:defRPr sz="2276" b="1"/>
            </a:lvl7pPr>
            <a:lvl8pPr marL="4551609" indent="0">
              <a:buNone/>
              <a:defRPr sz="2276" b="1"/>
            </a:lvl8pPr>
            <a:lvl9pPr marL="5201839" indent="0">
              <a:buNone/>
              <a:defRPr sz="2276" b="1"/>
            </a:lvl9pPr>
          </a:lstStyle>
          <a:p>
            <a:pPr lvl="0"/>
            <a:r>
              <a:rPr lang="en-US"/>
              <a:t>Click to edit Master text styles</a:t>
            </a:r>
          </a:p>
        </p:txBody>
      </p:sp>
      <p:sp>
        <p:nvSpPr>
          <p:cNvPr id="6" name="Content Placeholder 5"/>
          <p:cNvSpPr>
            <a:spLocks noGrp="1"/>
          </p:cNvSpPr>
          <p:nvPr>
            <p:ph sz="quarter" idx="4"/>
          </p:nvPr>
        </p:nvSpPr>
        <p:spPr>
          <a:xfrm>
            <a:off x="6856239" y="3901440"/>
            <a:ext cx="5201920" cy="4681728"/>
          </a:xfrm>
        </p:spPr>
        <p:txBody>
          <a:bodyPr/>
          <a:lstStyle>
            <a:lvl1pPr>
              <a:defRPr sz="2844"/>
            </a:lvl1pPr>
            <a:lvl2pPr>
              <a:defRPr sz="2560"/>
            </a:lvl2pPr>
            <a:lvl3pPr>
              <a:defRPr sz="2276"/>
            </a:lvl3pPr>
            <a:lvl4pPr>
              <a:defRPr sz="2276"/>
            </a:lvl4pPr>
            <a:lvl5pPr>
              <a:defRPr sz="2276"/>
            </a:lvl5pPr>
            <a:lvl6pPr>
              <a:defRPr sz="2276"/>
            </a:lvl6pPr>
            <a:lvl7pPr>
              <a:defRPr sz="2276"/>
            </a:lvl7pPr>
            <a:lvl8pPr>
              <a:defRPr sz="2276"/>
            </a:lvl8pPr>
            <a:lvl9pPr>
              <a:defRPr sz="227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Wednesday, April 10, 2019</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86CB4B4D-7CA3-9044-876B-883B54F8677D}" type="slidenum">
              <a:rPr lang="en-US" smtClean="0"/>
              <a:t>‹#›</a:t>
            </a:fld>
            <a:endParaRPr lang="en-US"/>
          </a:p>
        </p:txBody>
      </p:sp>
    </p:spTree>
    <p:extLst>
      <p:ext uri="{BB962C8B-B14F-4D97-AF65-F5344CB8AC3E}">
        <p14:creationId xmlns:p14="http://schemas.microsoft.com/office/powerpoint/2010/main" val="3888367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accent1">
                    <a:lumMod val="50000"/>
                  </a:schemeClr>
                </a:solidFill>
              </a:defRPr>
            </a:lvl1pPr>
          </a:lstStyle>
          <a:p>
            <a:fld id="{79CD4847-11EF-4466-A8AD-85CDB7B49118}" type="datetime2">
              <a:rPr lang="en-US" smtClean="0"/>
              <a:t>Wednesday, April 10, 2019</a:t>
            </a:fld>
            <a:endParaRPr lang="en-US"/>
          </a:p>
        </p:txBody>
      </p:sp>
      <p:sp>
        <p:nvSpPr>
          <p:cNvPr id="4" name="Footer Placeholder 3"/>
          <p:cNvSpPr>
            <a:spLocks noGrp="1"/>
          </p:cNvSpPr>
          <p:nvPr>
            <p:ph type="ftr" sz="quarter" idx="11"/>
          </p:nvPr>
        </p:nvSpPr>
        <p:spPr/>
        <p:txBody>
          <a:bodyPr/>
          <a:lstStyle>
            <a:lvl1pPr>
              <a:defRPr>
                <a:solidFill>
                  <a:schemeClr val="accent1">
                    <a:lumMod val="50000"/>
                  </a:schemeClr>
                </a:solidFill>
              </a:defRPr>
            </a:lvl1pPr>
          </a:lstStyle>
          <a:p>
            <a:pPr algn="r"/>
            <a:endParaRPr lang="en-US" dirty="0"/>
          </a:p>
        </p:txBody>
      </p:sp>
      <p:sp>
        <p:nvSpPr>
          <p:cNvPr id="5" name="Slide Number Placeholder 4"/>
          <p:cNvSpPr>
            <a:spLocks noGrp="1"/>
          </p:cNvSpPr>
          <p:nvPr>
            <p:ph type="sldNum" sz="quarter" idx="12"/>
          </p:nvPr>
        </p:nvSpPr>
        <p:spPr/>
        <p:txBody>
          <a:bodyPr/>
          <a:lstStyle/>
          <a:p>
            <a:fld id="{86CB4B4D-7CA3-9044-876B-883B54F8677D}" type="slidenum">
              <a:rPr lang="en-US" smtClean="0"/>
              <a:t>‹#›</a:t>
            </a:fld>
            <a:endParaRPr lang="en-US"/>
          </a:p>
        </p:txBody>
      </p:sp>
    </p:spTree>
    <p:extLst>
      <p:ext uri="{BB962C8B-B14F-4D97-AF65-F5344CB8AC3E}">
        <p14:creationId xmlns:p14="http://schemas.microsoft.com/office/powerpoint/2010/main" val="3740027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Wednesday, April 10, 2019</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86CB4B4D-7CA3-9044-876B-883B54F8677D}" type="slidenum">
              <a:rPr lang="en-US" smtClean="0"/>
              <a:t>‹#›</a:t>
            </a:fld>
            <a:endParaRPr lang="en-US"/>
          </a:p>
        </p:txBody>
      </p:sp>
    </p:spTree>
    <p:extLst>
      <p:ext uri="{BB962C8B-B14F-4D97-AF65-F5344CB8AC3E}">
        <p14:creationId xmlns:p14="http://schemas.microsoft.com/office/powerpoint/2010/main" val="4104194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857324" y="2"/>
            <a:ext cx="4147476" cy="97535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19616" y="975360"/>
            <a:ext cx="3413760" cy="2470912"/>
          </a:xfrm>
        </p:spPr>
        <p:txBody>
          <a:bodyPr anchor="b">
            <a:normAutofit/>
          </a:bodyPr>
          <a:lstStyle>
            <a:lvl1pPr>
              <a:defRPr sz="3982" b="0"/>
            </a:lvl1pPr>
          </a:lstStyle>
          <a:p>
            <a:r>
              <a:rPr lang="en-US"/>
              <a:t>Click to edit Master title style</a:t>
            </a:r>
            <a:endParaRPr lang="en-US" dirty="0"/>
          </a:p>
        </p:txBody>
      </p:sp>
      <p:sp>
        <p:nvSpPr>
          <p:cNvPr id="3" name="Content Placeholder 2"/>
          <p:cNvSpPr>
            <a:spLocks noGrp="1"/>
          </p:cNvSpPr>
          <p:nvPr>
            <p:ph idx="1"/>
          </p:nvPr>
        </p:nvSpPr>
        <p:spPr>
          <a:xfrm>
            <a:off x="894080" y="975360"/>
            <a:ext cx="7159142" cy="7139635"/>
          </a:xfrm>
        </p:spPr>
        <p:txBody>
          <a:bodyPr/>
          <a:lstStyle>
            <a:lvl1pPr>
              <a:defRPr sz="2844"/>
            </a:lvl1pPr>
            <a:lvl2pPr>
              <a:defRPr sz="2560"/>
            </a:lvl2pPr>
            <a:lvl3pPr>
              <a:defRPr sz="2276"/>
            </a:lvl3pPr>
            <a:lvl4pPr>
              <a:defRPr sz="2276"/>
            </a:lvl4pPr>
            <a:lvl5pPr>
              <a:defRPr sz="2276"/>
            </a:lvl5pPr>
            <a:lvl6pPr>
              <a:defRPr sz="2276"/>
            </a:lvl6pPr>
            <a:lvl7pPr>
              <a:defRPr sz="2276"/>
            </a:lvl7pPr>
            <a:lvl8pPr>
              <a:defRPr sz="2276"/>
            </a:lvl8pPr>
            <a:lvl9pPr>
              <a:defRPr sz="227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19616" y="3446272"/>
            <a:ext cx="3413760" cy="4681728"/>
          </a:xfrm>
        </p:spPr>
        <p:txBody>
          <a:bodyPr>
            <a:normAutofit/>
          </a:bodyPr>
          <a:lstStyle>
            <a:lvl1pPr marL="0" indent="0">
              <a:lnSpc>
                <a:spcPct val="100000"/>
              </a:lnSpc>
              <a:spcBef>
                <a:spcPts val="1422"/>
              </a:spcBef>
              <a:buNone/>
              <a:defRPr sz="1920">
                <a:solidFill>
                  <a:schemeClr val="accent1">
                    <a:lumMod val="50000"/>
                  </a:schemeClr>
                </a:solidFill>
              </a:defRPr>
            </a:lvl1pPr>
            <a:lvl2pPr marL="650230" indent="0">
              <a:buNone/>
              <a:defRPr sz="1707"/>
            </a:lvl2pPr>
            <a:lvl3pPr marL="1300460" indent="0">
              <a:buNone/>
              <a:defRPr sz="1422"/>
            </a:lvl3pPr>
            <a:lvl4pPr marL="1950690" indent="0">
              <a:buNone/>
              <a:defRPr sz="1280"/>
            </a:lvl4pPr>
            <a:lvl5pPr marL="2600919" indent="0">
              <a:buNone/>
              <a:defRPr sz="1280"/>
            </a:lvl5pPr>
            <a:lvl6pPr marL="3251149" indent="0">
              <a:buNone/>
              <a:defRPr sz="1280"/>
            </a:lvl6pPr>
            <a:lvl7pPr marL="3901379" indent="0">
              <a:buNone/>
              <a:defRPr sz="1280"/>
            </a:lvl7pPr>
            <a:lvl8pPr marL="4551609" indent="0">
              <a:buNone/>
              <a:defRPr sz="1280"/>
            </a:lvl8pPr>
            <a:lvl9pPr marL="5201839" indent="0">
              <a:buNone/>
              <a:defRPr sz="1280"/>
            </a:lvl9pPr>
          </a:lstStyle>
          <a:p>
            <a:pPr lvl="0"/>
            <a:r>
              <a:rPr lang="en-US"/>
              <a:t>Click to edit Master text styles</a:t>
            </a:r>
          </a:p>
        </p:txBody>
      </p:sp>
      <p:grpSp>
        <p:nvGrpSpPr>
          <p:cNvPr id="12" name="Group 11"/>
          <p:cNvGrpSpPr/>
          <p:nvPr/>
        </p:nvGrpSpPr>
        <p:grpSpPr>
          <a:xfrm>
            <a:off x="12121122" y="8896367"/>
            <a:ext cx="559206" cy="559206"/>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9" name="Date Placeholder 8"/>
          <p:cNvSpPr>
            <a:spLocks noGrp="1"/>
          </p:cNvSpPr>
          <p:nvPr>
            <p:ph type="dt" sz="half" idx="10"/>
          </p:nvPr>
        </p:nvSpPr>
        <p:spPr/>
        <p:txBody>
          <a:bodyPr/>
          <a:lstStyle/>
          <a:p>
            <a:fld id="{3FE976D3-5B7F-4300-ABED-C91F1B2AE209}" type="datetime2">
              <a:rPr lang="en-US" smtClean="0"/>
              <a:t>Wednesday, April 10, 2019</a:t>
            </a:fld>
            <a:endParaRPr lang="en-US"/>
          </a:p>
        </p:txBody>
      </p:sp>
      <p:sp>
        <p:nvSpPr>
          <p:cNvPr id="10" name="Footer Placeholder 9"/>
          <p:cNvSpPr>
            <a:spLocks noGrp="1"/>
          </p:cNvSpPr>
          <p:nvPr>
            <p:ph type="ftr" sz="quarter" idx="11"/>
          </p:nvPr>
        </p:nvSpPr>
        <p:spPr/>
        <p:txBody>
          <a:bodyPr/>
          <a:lstStyle/>
          <a:p>
            <a:pPr algn="r"/>
            <a:endParaRPr lang="en-US" dirty="0"/>
          </a:p>
        </p:txBody>
      </p:sp>
      <p:sp>
        <p:nvSpPr>
          <p:cNvPr id="11" name="Slide Number Placeholder 10"/>
          <p:cNvSpPr>
            <a:spLocks noGrp="1"/>
          </p:cNvSpPr>
          <p:nvPr>
            <p:ph type="sldNum" sz="quarter" idx="12"/>
          </p:nvPr>
        </p:nvSpPr>
        <p:spPr/>
        <p:txBody>
          <a:bodyPr/>
          <a:lstStyle/>
          <a:p>
            <a:fld id="{86CB4B4D-7CA3-9044-876B-883B54F8677D}" type="slidenum">
              <a:rPr lang="en-US" smtClean="0"/>
              <a:t>‹#›</a:t>
            </a:fld>
            <a:endParaRPr lang="en-US"/>
          </a:p>
        </p:txBody>
      </p:sp>
    </p:spTree>
    <p:extLst>
      <p:ext uri="{BB962C8B-B14F-4D97-AF65-F5344CB8AC3E}">
        <p14:creationId xmlns:p14="http://schemas.microsoft.com/office/powerpoint/2010/main" val="580414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857324" y="2"/>
            <a:ext cx="4147476" cy="97535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19616" y="975360"/>
            <a:ext cx="3413760" cy="2470912"/>
          </a:xfrm>
        </p:spPr>
        <p:txBody>
          <a:bodyPr anchor="b">
            <a:normAutofit/>
          </a:bodyPr>
          <a:lstStyle>
            <a:lvl1pPr>
              <a:defRPr sz="3982"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 y="0"/>
            <a:ext cx="8857323" cy="9753600"/>
          </a:xfrm>
          <a:solidFill>
            <a:schemeClr val="tx2">
              <a:lumMod val="20000"/>
              <a:lumOff val="80000"/>
            </a:schemeClr>
          </a:solidFill>
        </p:spPr>
        <p:txBody>
          <a:bodyPr anchor="t"/>
          <a:lstStyle>
            <a:lvl1pPr marL="0" indent="0">
              <a:buNone/>
              <a:defRPr sz="4551"/>
            </a:lvl1pPr>
            <a:lvl2pPr marL="650230" indent="0">
              <a:buNone/>
              <a:defRPr sz="3982"/>
            </a:lvl2pPr>
            <a:lvl3pPr marL="1300460" indent="0">
              <a:buNone/>
              <a:defRPr sz="3413"/>
            </a:lvl3pPr>
            <a:lvl4pPr marL="1950690" indent="0">
              <a:buNone/>
              <a:defRPr sz="2844"/>
            </a:lvl4pPr>
            <a:lvl5pPr marL="2600919" indent="0">
              <a:buNone/>
              <a:defRPr sz="2844"/>
            </a:lvl5pPr>
            <a:lvl6pPr marL="3251149" indent="0">
              <a:buNone/>
              <a:defRPr sz="2844"/>
            </a:lvl6pPr>
            <a:lvl7pPr marL="3901379" indent="0">
              <a:buNone/>
              <a:defRPr sz="2844"/>
            </a:lvl7pPr>
            <a:lvl8pPr marL="4551609" indent="0">
              <a:buNone/>
              <a:defRPr sz="2844"/>
            </a:lvl8pPr>
            <a:lvl9pPr marL="5201839" indent="0">
              <a:buNone/>
              <a:defRPr sz="2844"/>
            </a:lvl9pPr>
          </a:lstStyle>
          <a:p>
            <a:r>
              <a:rPr lang="en-US"/>
              <a:t>Click icon to add picture</a:t>
            </a:r>
            <a:endParaRPr lang="en-US" dirty="0"/>
          </a:p>
        </p:txBody>
      </p:sp>
      <p:sp>
        <p:nvSpPr>
          <p:cNvPr id="4" name="Text Placeholder 3"/>
          <p:cNvSpPr>
            <a:spLocks noGrp="1"/>
          </p:cNvSpPr>
          <p:nvPr>
            <p:ph type="body" sz="half" idx="2"/>
          </p:nvPr>
        </p:nvSpPr>
        <p:spPr>
          <a:xfrm>
            <a:off x="9119616" y="3446272"/>
            <a:ext cx="3413760" cy="4681728"/>
          </a:xfrm>
        </p:spPr>
        <p:txBody>
          <a:bodyPr>
            <a:normAutofit/>
          </a:bodyPr>
          <a:lstStyle>
            <a:lvl1pPr marL="0" indent="0">
              <a:lnSpc>
                <a:spcPct val="100000"/>
              </a:lnSpc>
              <a:spcBef>
                <a:spcPts val="1422"/>
              </a:spcBef>
              <a:buNone/>
              <a:defRPr sz="1920">
                <a:solidFill>
                  <a:schemeClr val="accent1">
                    <a:lumMod val="50000"/>
                  </a:schemeClr>
                </a:solidFill>
              </a:defRPr>
            </a:lvl1pPr>
            <a:lvl2pPr marL="650230" indent="0">
              <a:buNone/>
              <a:defRPr sz="1707"/>
            </a:lvl2pPr>
            <a:lvl3pPr marL="1300460" indent="0">
              <a:buNone/>
              <a:defRPr sz="1422"/>
            </a:lvl3pPr>
            <a:lvl4pPr marL="1950690" indent="0">
              <a:buNone/>
              <a:defRPr sz="1280"/>
            </a:lvl4pPr>
            <a:lvl5pPr marL="2600919" indent="0">
              <a:buNone/>
              <a:defRPr sz="1280"/>
            </a:lvl5pPr>
            <a:lvl6pPr marL="3251149" indent="0">
              <a:buNone/>
              <a:defRPr sz="1280"/>
            </a:lvl6pPr>
            <a:lvl7pPr marL="3901379" indent="0">
              <a:buNone/>
              <a:defRPr sz="1280"/>
            </a:lvl7pPr>
            <a:lvl8pPr marL="4551609" indent="0">
              <a:buNone/>
              <a:defRPr sz="1280"/>
            </a:lvl8pPr>
            <a:lvl9pPr marL="5201839" indent="0">
              <a:buNone/>
              <a:defRPr sz="1280"/>
            </a:lvl9pPr>
          </a:lstStyle>
          <a:p>
            <a:pPr lvl="0"/>
            <a:r>
              <a:rPr lang="en-US"/>
              <a:t>Click to edit Master text styles</a:t>
            </a:r>
          </a:p>
        </p:txBody>
      </p:sp>
      <p:grpSp>
        <p:nvGrpSpPr>
          <p:cNvPr id="12" name="Group 11"/>
          <p:cNvGrpSpPr/>
          <p:nvPr/>
        </p:nvGrpSpPr>
        <p:grpSpPr>
          <a:xfrm>
            <a:off x="12121122" y="8896367"/>
            <a:ext cx="559206" cy="559206"/>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8" name="Date Placeholder 7"/>
          <p:cNvSpPr>
            <a:spLocks noGrp="1"/>
          </p:cNvSpPr>
          <p:nvPr>
            <p:ph type="dt" sz="half" idx="10"/>
          </p:nvPr>
        </p:nvSpPr>
        <p:spPr/>
        <p:txBody>
          <a:bodyPr/>
          <a:lstStyle/>
          <a:p>
            <a:fld id="{EBDC1E59-17DD-41CE-97CA-624A472382D4}" type="datetime2">
              <a:rPr lang="en-US" smtClean="0"/>
              <a:t>Wednesday, April 10, 2019</a:t>
            </a:fld>
            <a:endParaRPr lang="en-US"/>
          </a:p>
        </p:txBody>
      </p:sp>
      <p:sp>
        <p:nvSpPr>
          <p:cNvPr id="10" name="Slide Number Placeholder 9"/>
          <p:cNvSpPr>
            <a:spLocks noGrp="1"/>
          </p:cNvSpPr>
          <p:nvPr>
            <p:ph type="sldNum" sz="quarter" idx="12"/>
          </p:nvPr>
        </p:nvSpPr>
        <p:spPr/>
        <p:txBody>
          <a:bodyPr/>
          <a:lstStyle/>
          <a:p>
            <a:fld id="{86CB4B4D-7CA3-9044-876B-883B54F8677D}" type="slidenum">
              <a:rPr lang="en-US" smtClean="0"/>
              <a:t>‹#›</a:t>
            </a:fld>
            <a:endParaRPr lang="en-US"/>
          </a:p>
        </p:txBody>
      </p:sp>
    </p:spTree>
    <p:extLst>
      <p:ext uri="{BB962C8B-B14F-4D97-AF65-F5344CB8AC3E}">
        <p14:creationId xmlns:p14="http://schemas.microsoft.com/office/powerpoint/2010/main" val="4077125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2" name="Group 11"/>
          <p:cNvGrpSpPr/>
          <p:nvPr/>
        </p:nvGrpSpPr>
        <p:grpSpPr>
          <a:xfrm>
            <a:off x="12121122" y="8896367"/>
            <a:ext cx="559206" cy="559206"/>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2" name="Title Placeholder 1"/>
          <p:cNvSpPr>
            <a:spLocks noGrp="1"/>
          </p:cNvSpPr>
          <p:nvPr>
            <p:ph type="title"/>
          </p:nvPr>
        </p:nvSpPr>
        <p:spPr>
          <a:xfrm>
            <a:off x="975360" y="689254"/>
            <a:ext cx="11054080" cy="228884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75360" y="3017114"/>
            <a:ext cx="11054080" cy="576112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22479" y="8921295"/>
            <a:ext cx="3491789" cy="519289"/>
          </a:xfrm>
          <a:prstGeom prst="rect">
            <a:avLst/>
          </a:prstGeom>
        </p:spPr>
        <p:txBody>
          <a:bodyPr vert="horz" lIns="91440" tIns="45720" rIns="91440" bIns="45720" rtlCol="0" anchor="ctr"/>
          <a:lstStyle>
            <a:lvl1pPr algn="r">
              <a:defRPr sz="1422">
                <a:solidFill>
                  <a:schemeClr val="accent1">
                    <a:lumMod val="50000"/>
                  </a:schemeClr>
                </a:solidFill>
              </a:defRPr>
            </a:lvl1pPr>
          </a:lstStyle>
          <a:p>
            <a:fld id="{A80CB818-7379-467D-8E76-EF9D9074A26C}" type="datetime2">
              <a:rPr lang="en-US" smtClean="0"/>
              <a:t>Wednesday, April 10, 2019</a:t>
            </a:fld>
            <a:endParaRPr lang="en-US" dirty="0"/>
          </a:p>
        </p:txBody>
      </p:sp>
      <p:sp>
        <p:nvSpPr>
          <p:cNvPr id="5" name="Footer Placeholder 4"/>
          <p:cNvSpPr>
            <a:spLocks noGrp="1"/>
          </p:cNvSpPr>
          <p:nvPr>
            <p:ph type="ftr" sz="quarter" idx="3"/>
          </p:nvPr>
        </p:nvSpPr>
        <p:spPr>
          <a:xfrm>
            <a:off x="975360" y="8921295"/>
            <a:ext cx="6749491" cy="519289"/>
          </a:xfrm>
          <a:prstGeom prst="rect">
            <a:avLst/>
          </a:prstGeom>
        </p:spPr>
        <p:txBody>
          <a:bodyPr vert="horz" lIns="91440" tIns="45720" rIns="91440" bIns="45720" rtlCol="0" anchor="ctr"/>
          <a:lstStyle>
            <a:lvl1pPr algn="l">
              <a:defRPr sz="1422">
                <a:solidFill>
                  <a:schemeClr val="accent1">
                    <a:lumMod val="50000"/>
                  </a:schemeClr>
                </a:solidFill>
              </a:defRPr>
            </a:lvl1pPr>
          </a:lstStyle>
          <a:p>
            <a:pPr algn="r"/>
            <a:endParaRPr lang="en-US" dirty="0"/>
          </a:p>
        </p:txBody>
      </p:sp>
      <p:sp>
        <p:nvSpPr>
          <p:cNvPr id="6" name="Slide Number Placeholder 5"/>
          <p:cNvSpPr>
            <a:spLocks noGrp="1"/>
          </p:cNvSpPr>
          <p:nvPr>
            <p:ph type="sldNum" sz="quarter" idx="4"/>
          </p:nvPr>
        </p:nvSpPr>
        <p:spPr>
          <a:xfrm>
            <a:off x="12065203" y="8921295"/>
            <a:ext cx="682752" cy="519289"/>
          </a:xfrm>
          <a:prstGeom prst="rect">
            <a:avLst/>
          </a:prstGeom>
        </p:spPr>
        <p:txBody>
          <a:bodyPr vert="horz" lIns="91440" tIns="45720" rIns="91440" bIns="45720" rtlCol="0" anchor="ctr"/>
          <a:lstStyle>
            <a:lvl1pPr algn="ctr">
              <a:defRPr sz="1564" b="1" spc="-100" baseline="0">
                <a:solidFill>
                  <a:srgbClr val="FFFFFF"/>
                </a:solidFill>
                <a:latin typeface="+mn-lt"/>
              </a:defRPr>
            </a:lvl1pPr>
          </a:lstStyle>
          <a:p>
            <a:fld id="{86CB4B4D-7CA3-9044-876B-883B54F8677D}" type="slidenum">
              <a:rPr lang="en-US" smtClean="0"/>
              <a:t>‹#›</a:t>
            </a:fld>
            <a:endParaRPr lang="en-US"/>
          </a:p>
        </p:txBody>
      </p:sp>
    </p:spTree>
    <p:extLst>
      <p:ext uri="{BB962C8B-B14F-4D97-AF65-F5344CB8AC3E}">
        <p14:creationId xmlns:p14="http://schemas.microsoft.com/office/powerpoint/2010/main" val="1538770639"/>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defTabSz="1300460" rtl="0" eaLnBrk="1" latinLnBrk="0" hangingPunct="1">
        <a:lnSpc>
          <a:spcPct val="90000"/>
        </a:lnSpc>
        <a:spcBef>
          <a:spcPct val="0"/>
        </a:spcBef>
        <a:buNone/>
        <a:defRPr sz="5973" b="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260092" indent="-260092" algn="l" defTabSz="1300460" rtl="0" eaLnBrk="1" latinLnBrk="0" hangingPunct="1">
        <a:lnSpc>
          <a:spcPct val="90000"/>
        </a:lnSpc>
        <a:spcBef>
          <a:spcPts val="1707"/>
        </a:spcBef>
        <a:buClr>
          <a:schemeClr val="accent1">
            <a:lumMod val="75000"/>
          </a:schemeClr>
        </a:buClr>
        <a:buSzPct val="85000"/>
        <a:buFont typeface="Wingdings" pitchFamily="2" charset="2"/>
        <a:buChar char="§"/>
        <a:defRPr sz="2844" kern="1200">
          <a:solidFill>
            <a:schemeClr val="tx1"/>
          </a:solidFill>
          <a:latin typeface="+mn-lt"/>
          <a:ea typeface="+mn-ea"/>
          <a:cs typeface="+mn-cs"/>
        </a:defRPr>
      </a:lvl1pPr>
      <a:lvl2pPr marL="650230" indent="-260092" algn="l" defTabSz="1300460" rtl="0" eaLnBrk="1" latinLnBrk="0" hangingPunct="1">
        <a:lnSpc>
          <a:spcPct val="90000"/>
        </a:lnSpc>
        <a:spcBef>
          <a:spcPts val="569"/>
        </a:spcBef>
        <a:spcAft>
          <a:spcPts val="284"/>
        </a:spcAft>
        <a:buClr>
          <a:schemeClr val="accent1">
            <a:lumMod val="75000"/>
          </a:schemeClr>
        </a:buClr>
        <a:buSzPct val="85000"/>
        <a:buFont typeface="Wingdings" pitchFamily="2" charset="2"/>
        <a:buChar char="§"/>
        <a:defRPr sz="2560" kern="1200">
          <a:solidFill>
            <a:schemeClr val="tx1"/>
          </a:solidFill>
          <a:latin typeface="+mn-lt"/>
          <a:ea typeface="+mn-ea"/>
          <a:cs typeface="+mn-cs"/>
        </a:defRPr>
      </a:lvl2pPr>
      <a:lvl3pPr marL="1040368" indent="-260092" algn="l" defTabSz="1300460" rtl="0" eaLnBrk="1" latinLnBrk="0" hangingPunct="1">
        <a:lnSpc>
          <a:spcPct val="90000"/>
        </a:lnSpc>
        <a:spcBef>
          <a:spcPts val="569"/>
        </a:spcBef>
        <a:spcAft>
          <a:spcPts val="284"/>
        </a:spcAft>
        <a:buClr>
          <a:schemeClr val="accent1">
            <a:lumMod val="75000"/>
          </a:schemeClr>
        </a:buClr>
        <a:buSzPct val="85000"/>
        <a:buFont typeface="Wingdings" pitchFamily="2" charset="2"/>
        <a:buChar char="§"/>
        <a:defRPr sz="2276" kern="1200">
          <a:solidFill>
            <a:schemeClr val="tx1"/>
          </a:solidFill>
          <a:latin typeface="+mn-lt"/>
          <a:ea typeface="+mn-ea"/>
          <a:cs typeface="+mn-cs"/>
        </a:defRPr>
      </a:lvl3pPr>
      <a:lvl4pPr marL="1430506" indent="-260092" algn="l" defTabSz="1300460" rtl="0" eaLnBrk="1" latinLnBrk="0" hangingPunct="1">
        <a:lnSpc>
          <a:spcPct val="90000"/>
        </a:lnSpc>
        <a:spcBef>
          <a:spcPts val="569"/>
        </a:spcBef>
        <a:spcAft>
          <a:spcPts val="284"/>
        </a:spcAft>
        <a:buClr>
          <a:schemeClr val="accent1">
            <a:lumMod val="75000"/>
          </a:schemeClr>
        </a:buClr>
        <a:buSzPct val="85000"/>
        <a:buFont typeface="Wingdings" pitchFamily="2" charset="2"/>
        <a:buChar char="§"/>
        <a:defRPr sz="2276" kern="1200">
          <a:solidFill>
            <a:schemeClr val="tx1"/>
          </a:solidFill>
          <a:latin typeface="+mn-lt"/>
          <a:ea typeface="+mn-ea"/>
          <a:cs typeface="+mn-cs"/>
        </a:defRPr>
      </a:lvl4pPr>
      <a:lvl5pPr marL="1820644" indent="-260092" algn="l" defTabSz="1300460" rtl="0" eaLnBrk="1" latinLnBrk="0" hangingPunct="1">
        <a:lnSpc>
          <a:spcPct val="90000"/>
        </a:lnSpc>
        <a:spcBef>
          <a:spcPts val="569"/>
        </a:spcBef>
        <a:spcAft>
          <a:spcPts val="284"/>
        </a:spcAft>
        <a:buClr>
          <a:schemeClr val="accent1">
            <a:lumMod val="75000"/>
          </a:schemeClr>
        </a:buClr>
        <a:buSzPct val="85000"/>
        <a:buFont typeface="Wingdings" pitchFamily="2" charset="2"/>
        <a:buChar char="§"/>
        <a:defRPr sz="2276" kern="1200">
          <a:solidFill>
            <a:schemeClr val="tx1"/>
          </a:solidFill>
          <a:latin typeface="+mn-lt"/>
          <a:ea typeface="+mn-ea"/>
          <a:cs typeface="+mn-cs"/>
        </a:defRPr>
      </a:lvl5pPr>
      <a:lvl6pPr marL="2275520" indent="-325115" algn="l" defTabSz="1300460" rtl="0" eaLnBrk="1" latinLnBrk="0" hangingPunct="1">
        <a:lnSpc>
          <a:spcPct val="90000"/>
        </a:lnSpc>
        <a:spcBef>
          <a:spcPts val="569"/>
        </a:spcBef>
        <a:spcAft>
          <a:spcPts val="284"/>
        </a:spcAft>
        <a:buClr>
          <a:schemeClr val="accent1">
            <a:lumMod val="75000"/>
          </a:schemeClr>
        </a:buClr>
        <a:buSzPct val="85000"/>
        <a:buFont typeface="Wingdings" pitchFamily="2" charset="2"/>
        <a:buChar char="§"/>
        <a:defRPr sz="2276" kern="1200">
          <a:solidFill>
            <a:schemeClr val="tx1"/>
          </a:solidFill>
          <a:latin typeface="+mn-lt"/>
          <a:ea typeface="+mn-ea"/>
          <a:cs typeface="+mn-cs"/>
        </a:defRPr>
      </a:lvl6pPr>
      <a:lvl7pPr marL="2702180" indent="-325115" algn="l" defTabSz="1300460" rtl="0" eaLnBrk="1" latinLnBrk="0" hangingPunct="1">
        <a:lnSpc>
          <a:spcPct val="90000"/>
        </a:lnSpc>
        <a:spcBef>
          <a:spcPts val="569"/>
        </a:spcBef>
        <a:spcAft>
          <a:spcPts val="284"/>
        </a:spcAft>
        <a:buClr>
          <a:schemeClr val="accent1">
            <a:lumMod val="75000"/>
          </a:schemeClr>
        </a:buClr>
        <a:buSzPct val="85000"/>
        <a:buFont typeface="Wingdings" pitchFamily="2" charset="2"/>
        <a:buChar char="§"/>
        <a:defRPr sz="2276" kern="1200">
          <a:solidFill>
            <a:schemeClr val="tx1"/>
          </a:solidFill>
          <a:latin typeface="+mn-lt"/>
          <a:ea typeface="+mn-ea"/>
          <a:cs typeface="+mn-cs"/>
        </a:defRPr>
      </a:lvl7pPr>
      <a:lvl8pPr marL="3128840" indent="-325115" algn="l" defTabSz="1300460" rtl="0" eaLnBrk="1" latinLnBrk="0" hangingPunct="1">
        <a:lnSpc>
          <a:spcPct val="90000"/>
        </a:lnSpc>
        <a:spcBef>
          <a:spcPts val="569"/>
        </a:spcBef>
        <a:spcAft>
          <a:spcPts val="284"/>
        </a:spcAft>
        <a:buClr>
          <a:schemeClr val="accent1">
            <a:lumMod val="75000"/>
          </a:schemeClr>
        </a:buClr>
        <a:buSzPct val="85000"/>
        <a:buFont typeface="Wingdings" pitchFamily="2" charset="2"/>
        <a:buChar char="§"/>
        <a:defRPr sz="2276" kern="1200">
          <a:solidFill>
            <a:schemeClr val="tx1"/>
          </a:solidFill>
          <a:latin typeface="+mn-lt"/>
          <a:ea typeface="+mn-ea"/>
          <a:cs typeface="+mn-cs"/>
        </a:defRPr>
      </a:lvl8pPr>
      <a:lvl9pPr marL="3555500" indent="-325115" algn="l" defTabSz="1300460" rtl="0" eaLnBrk="1" latinLnBrk="0" hangingPunct="1">
        <a:lnSpc>
          <a:spcPct val="90000"/>
        </a:lnSpc>
        <a:spcBef>
          <a:spcPts val="569"/>
        </a:spcBef>
        <a:spcAft>
          <a:spcPts val="284"/>
        </a:spcAft>
        <a:buClr>
          <a:schemeClr val="accent1">
            <a:lumMod val="75000"/>
          </a:schemeClr>
        </a:buClr>
        <a:buSzPct val="85000"/>
        <a:buFont typeface="Wingdings" pitchFamily="2" charset="2"/>
        <a:buChar char="§"/>
        <a:defRPr sz="2276" kern="1200">
          <a:solidFill>
            <a:schemeClr val="tx1"/>
          </a:solidFill>
          <a:latin typeface="+mn-lt"/>
          <a:ea typeface="+mn-ea"/>
          <a:cs typeface="+mn-cs"/>
        </a:defRPr>
      </a:lvl9pPr>
    </p:bodyStyle>
    <p:otherStyle>
      <a:defPPr>
        <a:defRPr lang="en-US"/>
      </a:defPPr>
      <a:lvl1pPr marL="0" algn="l" defTabSz="1300460" rtl="0" eaLnBrk="1" latinLnBrk="0" hangingPunct="1">
        <a:defRPr sz="2560" kern="1200">
          <a:solidFill>
            <a:schemeClr val="tx1"/>
          </a:solidFill>
          <a:latin typeface="+mn-lt"/>
          <a:ea typeface="+mn-ea"/>
          <a:cs typeface="+mn-cs"/>
        </a:defRPr>
      </a:lvl1pPr>
      <a:lvl2pPr marL="650230" algn="l" defTabSz="1300460" rtl="0" eaLnBrk="1" latinLnBrk="0" hangingPunct="1">
        <a:defRPr sz="2560" kern="1200">
          <a:solidFill>
            <a:schemeClr val="tx1"/>
          </a:solidFill>
          <a:latin typeface="+mn-lt"/>
          <a:ea typeface="+mn-ea"/>
          <a:cs typeface="+mn-cs"/>
        </a:defRPr>
      </a:lvl2pPr>
      <a:lvl3pPr marL="1300460" algn="l" defTabSz="1300460" rtl="0" eaLnBrk="1" latinLnBrk="0" hangingPunct="1">
        <a:defRPr sz="2560" kern="1200">
          <a:solidFill>
            <a:schemeClr val="tx1"/>
          </a:solidFill>
          <a:latin typeface="+mn-lt"/>
          <a:ea typeface="+mn-ea"/>
          <a:cs typeface="+mn-cs"/>
        </a:defRPr>
      </a:lvl3pPr>
      <a:lvl4pPr marL="1950690" algn="l" defTabSz="1300460" rtl="0" eaLnBrk="1" latinLnBrk="0" hangingPunct="1">
        <a:defRPr sz="2560" kern="1200">
          <a:solidFill>
            <a:schemeClr val="tx1"/>
          </a:solidFill>
          <a:latin typeface="+mn-lt"/>
          <a:ea typeface="+mn-ea"/>
          <a:cs typeface="+mn-cs"/>
        </a:defRPr>
      </a:lvl4pPr>
      <a:lvl5pPr marL="2600919" algn="l" defTabSz="1300460" rtl="0" eaLnBrk="1" latinLnBrk="0" hangingPunct="1">
        <a:defRPr sz="2560" kern="1200">
          <a:solidFill>
            <a:schemeClr val="tx1"/>
          </a:solidFill>
          <a:latin typeface="+mn-lt"/>
          <a:ea typeface="+mn-ea"/>
          <a:cs typeface="+mn-cs"/>
        </a:defRPr>
      </a:lvl5pPr>
      <a:lvl6pPr marL="3251149" algn="l" defTabSz="1300460" rtl="0" eaLnBrk="1" latinLnBrk="0" hangingPunct="1">
        <a:defRPr sz="2560" kern="1200">
          <a:solidFill>
            <a:schemeClr val="tx1"/>
          </a:solidFill>
          <a:latin typeface="+mn-lt"/>
          <a:ea typeface="+mn-ea"/>
          <a:cs typeface="+mn-cs"/>
        </a:defRPr>
      </a:lvl6pPr>
      <a:lvl7pPr marL="3901379" algn="l" defTabSz="1300460" rtl="0" eaLnBrk="1" latinLnBrk="0" hangingPunct="1">
        <a:defRPr sz="2560" kern="1200">
          <a:solidFill>
            <a:schemeClr val="tx1"/>
          </a:solidFill>
          <a:latin typeface="+mn-lt"/>
          <a:ea typeface="+mn-ea"/>
          <a:cs typeface="+mn-cs"/>
        </a:defRPr>
      </a:lvl7pPr>
      <a:lvl8pPr marL="4551609" algn="l" defTabSz="1300460" rtl="0" eaLnBrk="1" latinLnBrk="0" hangingPunct="1">
        <a:defRPr sz="2560" kern="1200">
          <a:solidFill>
            <a:schemeClr val="tx1"/>
          </a:solidFill>
          <a:latin typeface="+mn-lt"/>
          <a:ea typeface="+mn-ea"/>
          <a:cs typeface="+mn-cs"/>
        </a:defRPr>
      </a:lvl8pPr>
      <a:lvl9pPr marL="5201839" algn="l" defTabSz="1300460" rtl="0" eaLnBrk="1" latinLnBrk="0" hangingPunct="1">
        <a:defRPr sz="25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asccc.org/papers/slo-terminology-glossary-resource-local-senates" TargetMode="External"/><Relationship Id="rId2" Type="http://schemas.openxmlformats.org/officeDocument/2006/relationships/hyperlink" Target="https://www.asccc.org/resolutions/update-existing-slo-terminology-glossary-and-creation-paper-student-learning-outcomes-0" TargetMode="Externa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hyperlink" Target="https://www.asccc.org/sites/default/files/publications/SLO-paper-Fall2010_0.pdf"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Shape 119"/>
          <p:cNvSpPr>
            <a:spLocks noGrp="1"/>
          </p:cNvSpPr>
          <p:nvPr>
            <p:ph type="ctrTitle"/>
          </p:nvPr>
        </p:nvSpPr>
        <p:spPr>
          <a:xfrm>
            <a:off x="276896" y="140677"/>
            <a:ext cx="12451008" cy="2285999"/>
          </a:xfrm>
          <a:prstGeom prst="rect">
            <a:avLst/>
          </a:prstGeom>
        </p:spPr>
        <p:txBody>
          <a:bodyPr/>
          <a:lstStyle/>
          <a:p>
            <a:pPr algn="ctr"/>
            <a:r>
              <a:rPr lang="en-US" sz="4000" b="1" dirty="0"/>
              <a:t>Inquiry into Effective Practices of SLO Assessment</a:t>
            </a:r>
            <a:br>
              <a:rPr lang="en-US" sz="4400" b="1" dirty="0"/>
            </a:br>
            <a:r>
              <a:rPr lang="en-US" sz="3600" dirty="0" err="1"/>
              <a:t>AScCC</a:t>
            </a:r>
            <a:r>
              <a:rPr lang="en-US" sz="3600" dirty="0"/>
              <a:t> Educational policies committee</a:t>
            </a:r>
            <a:endParaRPr sz="4400" dirty="0"/>
          </a:p>
        </p:txBody>
      </p:sp>
      <p:sp>
        <p:nvSpPr>
          <p:cNvPr id="120" name="Shape 120"/>
          <p:cNvSpPr>
            <a:spLocks noGrp="1"/>
          </p:cNvSpPr>
          <p:nvPr>
            <p:ph type="subTitle" idx="1"/>
          </p:nvPr>
        </p:nvSpPr>
        <p:spPr>
          <a:xfrm>
            <a:off x="580487" y="1863969"/>
            <a:ext cx="11843825" cy="5975599"/>
          </a:xfrm>
          <a:prstGeom prst="rect">
            <a:avLst/>
          </a:prstGeom>
        </p:spPr>
        <p:txBody>
          <a:bodyPr>
            <a:noAutofit/>
          </a:bodyPr>
          <a:lstStyle/>
          <a:p>
            <a:r>
              <a:rPr lang="en-US" sz="3000" b="1" dirty="0"/>
              <a:t>Anna Bruzzese</a:t>
            </a:r>
          </a:p>
          <a:p>
            <a:pPr marL="342900" indent="-342900">
              <a:buFont typeface="Arial" panose="020B0604020202020204" pitchFamily="34" charset="0"/>
              <a:buChar char="•"/>
            </a:pPr>
            <a:r>
              <a:rPr lang="en-US" sz="3000" i="1" dirty="0"/>
              <a:t>ASCCC South Representative; ASCCC Educational Policies Chair </a:t>
            </a:r>
          </a:p>
          <a:p>
            <a:pPr marL="342900" indent="-342900">
              <a:buFont typeface="Arial" panose="020B0604020202020204" pitchFamily="34" charset="0"/>
              <a:buChar char="•"/>
            </a:pPr>
            <a:r>
              <a:rPr lang="en-US" sz="3000" i="1" dirty="0"/>
              <a:t>Los Angeles Pierce College (Sociology; Academic Senate President)</a:t>
            </a:r>
          </a:p>
          <a:p>
            <a:pPr marL="342900" indent="-342900">
              <a:buFont typeface="Arial" panose="020B0604020202020204" pitchFamily="34" charset="0"/>
              <a:buChar char="•"/>
            </a:pPr>
            <a:r>
              <a:rPr lang="en-US" sz="3000" i="1" dirty="0"/>
              <a:t>(818) 710-4280;  bruzzeaa@piercecollege.edu</a:t>
            </a:r>
          </a:p>
          <a:p>
            <a:r>
              <a:rPr lang="en-US" sz="3000" b="1" dirty="0"/>
              <a:t>Greg Burchett</a:t>
            </a:r>
          </a:p>
          <a:p>
            <a:pPr marL="457200" indent="-457200">
              <a:buFont typeface="Arial" panose="020B0604020202020204" pitchFamily="34" charset="0"/>
              <a:buChar char="•"/>
            </a:pPr>
            <a:r>
              <a:rPr lang="en-US" sz="3000" i="1" dirty="0"/>
              <a:t>Riverside City College (Biology; Curriculum Committee Chair)</a:t>
            </a:r>
          </a:p>
          <a:p>
            <a:pPr marL="457200" indent="-457200">
              <a:buFont typeface="Arial" panose="020B0604020202020204" pitchFamily="34" charset="0"/>
              <a:buChar char="•"/>
            </a:pPr>
            <a:r>
              <a:rPr lang="en-US" sz="3000" i="1" dirty="0"/>
              <a:t>(951) 222-8535;  greg.burchett@rcc.edu </a:t>
            </a:r>
          </a:p>
          <a:p>
            <a:r>
              <a:rPr lang="en-US" sz="3000" b="1" dirty="0"/>
              <a:t>Julie Clark</a:t>
            </a:r>
          </a:p>
          <a:p>
            <a:pPr marL="457200" indent="-457200">
              <a:buFont typeface="Arial" panose="020B0604020202020204" pitchFamily="34" charset="0"/>
              <a:buChar char="•"/>
            </a:pPr>
            <a:r>
              <a:rPr lang="en-US" sz="3000" i="1" dirty="0"/>
              <a:t>Merced College (Mathematics; Academic Senate President)</a:t>
            </a:r>
          </a:p>
          <a:p>
            <a:pPr marL="457200" indent="-457200">
              <a:buFont typeface="Arial" panose="020B0604020202020204" pitchFamily="34" charset="0"/>
              <a:buChar char="•"/>
            </a:pPr>
            <a:r>
              <a:rPr lang="en-US" sz="3000" i="1" dirty="0"/>
              <a:t>(209) 384-6331;  clark.j@mccd.edu </a:t>
            </a:r>
            <a:endParaRPr sz="3000" dirty="0"/>
          </a:p>
        </p:txBody>
      </p:sp>
      <p:pic>
        <p:nvPicPr>
          <p:cNvPr id="5" name="Picture 4">
            <a:extLst>
              <a:ext uri="{FF2B5EF4-FFF2-40B4-BE49-F238E27FC236}">
                <a16:creationId xmlns:a16="http://schemas.microsoft.com/office/drawing/2014/main" id="{07D2B30D-25CB-403E-B398-4D93E42246D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88523" y="8739554"/>
            <a:ext cx="3552092" cy="873369"/>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10DD3A4-24E1-44A8-861B-6E0DE83D094E}"/>
              </a:ext>
            </a:extLst>
          </p:cNvPr>
          <p:cNvSpPr>
            <a:spLocks noGrp="1"/>
          </p:cNvSpPr>
          <p:nvPr>
            <p:ph idx="1"/>
          </p:nvPr>
        </p:nvSpPr>
        <p:spPr>
          <a:xfrm>
            <a:off x="975360" y="2879031"/>
            <a:ext cx="11054080" cy="5761126"/>
          </a:xfrm>
        </p:spPr>
        <p:txBody>
          <a:bodyPr>
            <a:normAutofit/>
          </a:bodyPr>
          <a:lstStyle/>
          <a:p>
            <a:r>
              <a:rPr lang="en-US" sz="3600" dirty="0"/>
              <a:t>Faculty have </a:t>
            </a:r>
            <a:r>
              <a:rPr lang="en-US" sz="3600" i="1" u="sng" dirty="0"/>
              <a:t>the primary responsibility </a:t>
            </a:r>
            <a:r>
              <a:rPr lang="en-US" sz="3600" dirty="0"/>
              <a:t>for:</a:t>
            </a:r>
          </a:p>
          <a:p>
            <a:pPr lvl="1"/>
            <a:r>
              <a:rPr lang="en-US" sz="3600" dirty="0"/>
              <a:t>Developing assessment tools.</a:t>
            </a:r>
          </a:p>
          <a:p>
            <a:pPr lvl="1"/>
            <a:r>
              <a:rPr lang="en-US" sz="3600" dirty="0"/>
              <a:t>Determining the uses of data collected.</a:t>
            </a:r>
          </a:p>
          <a:p>
            <a:r>
              <a:rPr lang="en-US" sz="3600" dirty="0"/>
              <a:t>Faculty engagement and active involvement in SLO assessment is essential.</a:t>
            </a:r>
          </a:p>
          <a:p>
            <a:endParaRPr lang="en-US" sz="3600" dirty="0"/>
          </a:p>
          <a:p>
            <a:r>
              <a:rPr lang="en-US" sz="3600" dirty="0"/>
              <a:t>Is this principle:</a:t>
            </a:r>
          </a:p>
          <a:p>
            <a:pPr lvl="1"/>
            <a:r>
              <a:rPr lang="en-US" sz="3600" dirty="0"/>
              <a:t>Applied at your college?</a:t>
            </a:r>
          </a:p>
          <a:p>
            <a:pPr lvl="1"/>
            <a:r>
              <a:rPr lang="en-US" sz="3600" dirty="0"/>
              <a:t>Effective?</a:t>
            </a:r>
          </a:p>
        </p:txBody>
      </p:sp>
      <p:sp>
        <p:nvSpPr>
          <p:cNvPr id="7" name="Title 1">
            <a:extLst>
              <a:ext uri="{FF2B5EF4-FFF2-40B4-BE49-F238E27FC236}">
                <a16:creationId xmlns:a16="http://schemas.microsoft.com/office/drawing/2014/main" id="{E46A5876-492B-4A06-9D67-F3B77EF89EDE}"/>
              </a:ext>
            </a:extLst>
          </p:cNvPr>
          <p:cNvSpPr>
            <a:spLocks noGrp="1"/>
          </p:cNvSpPr>
          <p:nvPr>
            <p:ph type="title"/>
          </p:nvPr>
        </p:nvSpPr>
        <p:spPr>
          <a:xfrm>
            <a:off x="975360" y="689254"/>
            <a:ext cx="11054080" cy="2288845"/>
          </a:xfrm>
        </p:spPr>
        <p:txBody>
          <a:bodyPr/>
          <a:lstStyle/>
          <a:p>
            <a:r>
              <a:rPr lang="en-US" dirty="0"/>
              <a:t>The Assessment of </a:t>
            </a:r>
            <a:r>
              <a:rPr lang="en-US" dirty="0" err="1"/>
              <a:t>slo</a:t>
            </a:r>
            <a:r>
              <a:rPr lang="en-US" dirty="0"/>
              <a:t> assessment</a:t>
            </a:r>
            <a:br>
              <a:rPr lang="en-US" dirty="0"/>
            </a:br>
            <a:r>
              <a:rPr lang="en-US" sz="3800" i="1" dirty="0"/>
              <a:t>guiding principles of </a:t>
            </a:r>
            <a:r>
              <a:rPr lang="en-US" sz="3800" i="1" dirty="0" err="1"/>
              <a:t>slo</a:t>
            </a:r>
            <a:r>
              <a:rPr lang="en-US" sz="3800" i="1" dirty="0"/>
              <a:t> assessment </a:t>
            </a:r>
            <a:r>
              <a:rPr lang="en-US" sz="3800" dirty="0"/>
              <a:t>(2010) - </a:t>
            </a:r>
            <a:r>
              <a:rPr lang="en-US" sz="3800" u="sng" dirty="0"/>
              <a:t>principle one</a:t>
            </a:r>
          </a:p>
        </p:txBody>
      </p:sp>
      <p:pic>
        <p:nvPicPr>
          <p:cNvPr id="6" name="Picture 5">
            <a:extLst>
              <a:ext uri="{FF2B5EF4-FFF2-40B4-BE49-F238E27FC236}">
                <a16:creationId xmlns:a16="http://schemas.microsoft.com/office/drawing/2014/main" id="{D70ED1C6-1AFD-416C-990D-C18D56A29C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70579" y="8823138"/>
            <a:ext cx="3263641" cy="754547"/>
          </a:xfrm>
          <a:prstGeom prst="rect">
            <a:avLst/>
          </a:prstGeom>
        </p:spPr>
      </p:pic>
    </p:spTree>
    <p:extLst>
      <p:ext uri="{BB962C8B-B14F-4D97-AF65-F5344CB8AC3E}">
        <p14:creationId xmlns:p14="http://schemas.microsoft.com/office/powerpoint/2010/main" val="18679590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10DD3A4-24E1-44A8-861B-6E0DE83D094E}"/>
              </a:ext>
            </a:extLst>
          </p:cNvPr>
          <p:cNvSpPr>
            <a:spLocks noGrp="1"/>
          </p:cNvSpPr>
          <p:nvPr>
            <p:ph idx="1"/>
          </p:nvPr>
        </p:nvSpPr>
        <p:spPr>
          <a:xfrm>
            <a:off x="975360" y="2879031"/>
            <a:ext cx="11054080" cy="5761126"/>
          </a:xfrm>
        </p:spPr>
        <p:txBody>
          <a:bodyPr>
            <a:normAutofit/>
          </a:bodyPr>
          <a:lstStyle/>
          <a:p>
            <a:r>
              <a:rPr lang="en-US" sz="3600" dirty="0"/>
              <a:t>SLO assessment requires involvement of all appropriate participants at all levels.</a:t>
            </a:r>
          </a:p>
          <a:p>
            <a:r>
              <a:rPr lang="en-US" sz="3600" dirty="0"/>
              <a:t>Assessment should not be restricted to select groups or individuals.</a:t>
            </a:r>
          </a:p>
          <a:p>
            <a:endParaRPr lang="en-US" sz="3600" dirty="0"/>
          </a:p>
          <a:p>
            <a:r>
              <a:rPr lang="en-US" sz="3600" dirty="0"/>
              <a:t>Is this principle:</a:t>
            </a:r>
          </a:p>
          <a:p>
            <a:pPr lvl="1"/>
            <a:r>
              <a:rPr lang="en-US" sz="3600" dirty="0"/>
              <a:t>Applied at your college?</a:t>
            </a:r>
          </a:p>
          <a:p>
            <a:pPr lvl="1"/>
            <a:r>
              <a:rPr lang="en-US" sz="3600" dirty="0"/>
              <a:t>Effective?</a:t>
            </a:r>
          </a:p>
        </p:txBody>
      </p:sp>
      <p:sp>
        <p:nvSpPr>
          <p:cNvPr id="7" name="Title 1">
            <a:extLst>
              <a:ext uri="{FF2B5EF4-FFF2-40B4-BE49-F238E27FC236}">
                <a16:creationId xmlns:a16="http://schemas.microsoft.com/office/drawing/2014/main" id="{E46A5876-492B-4A06-9D67-F3B77EF89EDE}"/>
              </a:ext>
            </a:extLst>
          </p:cNvPr>
          <p:cNvSpPr>
            <a:spLocks noGrp="1"/>
          </p:cNvSpPr>
          <p:nvPr>
            <p:ph type="title"/>
          </p:nvPr>
        </p:nvSpPr>
        <p:spPr>
          <a:xfrm>
            <a:off x="975360" y="689254"/>
            <a:ext cx="11054080" cy="2288845"/>
          </a:xfrm>
        </p:spPr>
        <p:txBody>
          <a:bodyPr/>
          <a:lstStyle/>
          <a:p>
            <a:r>
              <a:rPr lang="en-US" dirty="0"/>
              <a:t>The Assessment of </a:t>
            </a:r>
            <a:r>
              <a:rPr lang="en-US" dirty="0" err="1"/>
              <a:t>slo</a:t>
            </a:r>
            <a:r>
              <a:rPr lang="en-US" dirty="0"/>
              <a:t> assessment</a:t>
            </a:r>
            <a:br>
              <a:rPr lang="en-US" dirty="0"/>
            </a:br>
            <a:r>
              <a:rPr lang="en-US" sz="3800" i="1" dirty="0"/>
              <a:t>guiding principles of </a:t>
            </a:r>
            <a:r>
              <a:rPr lang="en-US" sz="3800" i="1" dirty="0" err="1"/>
              <a:t>slo</a:t>
            </a:r>
            <a:r>
              <a:rPr lang="en-US" sz="3800" i="1" dirty="0"/>
              <a:t> assessment </a:t>
            </a:r>
            <a:r>
              <a:rPr lang="en-US" sz="3800" dirty="0"/>
              <a:t>(2010) - </a:t>
            </a:r>
            <a:r>
              <a:rPr lang="en-US" sz="3800" u="sng" dirty="0"/>
              <a:t>principle two</a:t>
            </a:r>
          </a:p>
        </p:txBody>
      </p:sp>
      <p:pic>
        <p:nvPicPr>
          <p:cNvPr id="5" name="Picture 4">
            <a:extLst>
              <a:ext uri="{FF2B5EF4-FFF2-40B4-BE49-F238E27FC236}">
                <a16:creationId xmlns:a16="http://schemas.microsoft.com/office/drawing/2014/main" id="{ADB1E31B-75A4-4C93-89DD-12C026D2FA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70579" y="8823138"/>
            <a:ext cx="3263641" cy="754547"/>
          </a:xfrm>
          <a:prstGeom prst="rect">
            <a:avLst/>
          </a:prstGeom>
        </p:spPr>
      </p:pic>
    </p:spTree>
    <p:extLst>
      <p:ext uri="{BB962C8B-B14F-4D97-AF65-F5344CB8AC3E}">
        <p14:creationId xmlns:p14="http://schemas.microsoft.com/office/powerpoint/2010/main" val="12920257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10DD3A4-24E1-44A8-861B-6E0DE83D094E}"/>
              </a:ext>
            </a:extLst>
          </p:cNvPr>
          <p:cNvSpPr>
            <a:spLocks noGrp="1"/>
          </p:cNvSpPr>
          <p:nvPr>
            <p:ph idx="1"/>
          </p:nvPr>
        </p:nvSpPr>
        <p:spPr>
          <a:xfrm>
            <a:off x="975360" y="2879031"/>
            <a:ext cx="11054080" cy="5761126"/>
          </a:xfrm>
        </p:spPr>
        <p:txBody>
          <a:bodyPr>
            <a:noAutofit/>
          </a:bodyPr>
          <a:lstStyle/>
          <a:p>
            <a:r>
              <a:rPr lang="en-US" sz="3600" dirty="0"/>
              <a:t>Development and assessment of SLOs should be:</a:t>
            </a:r>
          </a:p>
          <a:p>
            <a:pPr lvl="1"/>
            <a:r>
              <a:rPr lang="en-US" sz="3600" dirty="0"/>
              <a:t>Incorporated into college vision and values statements.</a:t>
            </a:r>
          </a:p>
          <a:p>
            <a:pPr lvl="1"/>
            <a:r>
              <a:rPr lang="en-US" sz="3600" dirty="0"/>
              <a:t>Program review processes.</a:t>
            </a:r>
          </a:p>
          <a:p>
            <a:pPr lvl="1"/>
            <a:r>
              <a:rPr lang="en-US" sz="3600" dirty="0"/>
              <a:t>Curricular planning.</a:t>
            </a:r>
          </a:p>
          <a:p>
            <a:pPr lvl="1"/>
            <a:r>
              <a:rPr lang="en-US" sz="3600" dirty="0"/>
              <a:t>Budgeting processes.</a:t>
            </a:r>
          </a:p>
          <a:p>
            <a:endParaRPr lang="en-US" sz="3600" dirty="0"/>
          </a:p>
          <a:p>
            <a:r>
              <a:rPr lang="en-US" sz="3600" dirty="0"/>
              <a:t>Is this principle:</a:t>
            </a:r>
          </a:p>
          <a:p>
            <a:pPr lvl="1"/>
            <a:r>
              <a:rPr lang="en-US" sz="3600" dirty="0"/>
              <a:t>Applied at your college?</a:t>
            </a:r>
          </a:p>
          <a:p>
            <a:pPr lvl="1"/>
            <a:r>
              <a:rPr lang="en-US" sz="3600" dirty="0"/>
              <a:t>Effective?</a:t>
            </a:r>
          </a:p>
        </p:txBody>
      </p:sp>
      <p:sp>
        <p:nvSpPr>
          <p:cNvPr id="7" name="Title 1">
            <a:extLst>
              <a:ext uri="{FF2B5EF4-FFF2-40B4-BE49-F238E27FC236}">
                <a16:creationId xmlns:a16="http://schemas.microsoft.com/office/drawing/2014/main" id="{E46A5876-492B-4A06-9D67-F3B77EF89EDE}"/>
              </a:ext>
            </a:extLst>
          </p:cNvPr>
          <p:cNvSpPr>
            <a:spLocks noGrp="1"/>
          </p:cNvSpPr>
          <p:nvPr>
            <p:ph type="title"/>
          </p:nvPr>
        </p:nvSpPr>
        <p:spPr>
          <a:xfrm>
            <a:off x="975360" y="689254"/>
            <a:ext cx="11054080" cy="2288845"/>
          </a:xfrm>
        </p:spPr>
        <p:txBody>
          <a:bodyPr/>
          <a:lstStyle/>
          <a:p>
            <a:r>
              <a:rPr lang="en-US" dirty="0"/>
              <a:t>The Assessment of </a:t>
            </a:r>
            <a:r>
              <a:rPr lang="en-US" dirty="0" err="1"/>
              <a:t>slo</a:t>
            </a:r>
            <a:r>
              <a:rPr lang="en-US" dirty="0"/>
              <a:t> assessment</a:t>
            </a:r>
            <a:br>
              <a:rPr lang="en-US" dirty="0"/>
            </a:br>
            <a:r>
              <a:rPr lang="en-US" sz="3800" i="1" dirty="0"/>
              <a:t>guiding principles of </a:t>
            </a:r>
            <a:r>
              <a:rPr lang="en-US" sz="3800" i="1" dirty="0" err="1"/>
              <a:t>slo</a:t>
            </a:r>
            <a:r>
              <a:rPr lang="en-US" sz="3800" i="1" dirty="0"/>
              <a:t> assessment </a:t>
            </a:r>
            <a:r>
              <a:rPr lang="en-US" sz="3800" dirty="0"/>
              <a:t>(2010) - </a:t>
            </a:r>
            <a:r>
              <a:rPr lang="en-US" sz="3800" u="sng" dirty="0"/>
              <a:t>principle three</a:t>
            </a:r>
          </a:p>
        </p:txBody>
      </p:sp>
      <p:pic>
        <p:nvPicPr>
          <p:cNvPr id="5" name="Picture 4">
            <a:extLst>
              <a:ext uri="{FF2B5EF4-FFF2-40B4-BE49-F238E27FC236}">
                <a16:creationId xmlns:a16="http://schemas.microsoft.com/office/drawing/2014/main" id="{CBE01F73-2012-4775-AF36-28C928DD71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70579" y="8823138"/>
            <a:ext cx="3263641" cy="754547"/>
          </a:xfrm>
          <a:prstGeom prst="rect">
            <a:avLst/>
          </a:prstGeom>
        </p:spPr>
      </p:pic>
    </p:spTree>
    <p:extLst>
      <p:ext uri="{BB962C8B-B14F-4D97-AF65-F5344CB8AC3E}">
        <p14:creationId xmlns:p14="http://schemas.microsoft.com/office/powerpoint/2010/main" val="42350555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10DD3A4-24E1-44A8-861B-6E0DE83D094E}"/>
              </a:ext>
            </a:extLst>
          </p:cNvPr>
          <p:cNvSpPr>
            <a:spLocks noGrp="1"/>
          </p:cNvSpPr>
          <p:nvPr>
            <p:ph idx="1"/>
          </p:nvPr>
        </p:nvSpPr>
        <p:spPr>
          <a:xfrm>
            <a:off x="975360" y="2879031"/>
            <a:ext cx="11054080" cy="5761126"/>
          </a:xfrm>
        </p:spPr>
        <p:txBody>
          <a:bodyPr>
            <a:noAutofit/>
          </a:bodyPr>
          <a:lstStyle/>
          <a:p>
            <a:r>
              <a:rPr lang="en-US" sz="3600" dirty="0"/>
              <a:t>Clear mapping/alignment of SLOs with serious consideration of:</a:t>
            </a:r>
          </a:p>
          <a:p>
            <a:pPr lvl="1"/>
            <a:r>
              <a:rPr lang="en-US" sz="3600" dirty="0"/>
              <a:t>Course sequences among degrees and certificates.</a:t>
            </a:r>
          </a:p>
          <a:p>
            <a:pPr lvl="1"/>
            <a:r>
              <a:rPr lang="en-US" sz="3600" dirty="0"/>
              <a:t>SLO relationships with program and institutional learning outcomes.</a:t>
            </a:r>
          </a:p>
          <a:p>
            <a:endParaRPr lang="en-US" sz="3600" dirty="0"/>
          </a:p>
          <a:p>
            <a:r>
              <a:rPr lang="en-US" sz="3600" dirty="0"/>
              <a:t>Is this principle:</a:t>
            </a:r>
          </a:p>
          <a:p>
            <a:pPr lvl="1"/>
            <a:r>
              <a:rPr lang="en-US" sz="3600" dirty="0"/>
              <a:t>Applied at your college?</a:t>
            </a:r>
          </a:p>
          <a:p>
            <a:pPr lvl="1"/>
            <a:r>
              <a:rPr lang="en-US" sz="3600" dirty="0"/>
              <a:t>Effective?</a:t>
            </a:r>
          </a:p>
        </p:txBody>
      </p:sp>
      <p:sp>
        <p:nvSpPr>
          <p:cNvPr id="7" name="Title 1">
            <a:extLst>
              <a:ext uri="{FF2B5EF4-FFF2-40B4-BE49-F238E27FC236}">
                <a16:creationId xmlns:a16="http://schemas.microsoft.com/office/drawing/2014/main" id="{E46A5876-492B-4A06-9D67-F3B77EF89EDE}"/>
              </a:ext>
            </a:extLst>
          </p:cNvPr>
          <p:cNvSpPr>
            <a:spLocks noGrp="1"/>
          </p:cNvSpPr>
          <p:nvPr>
            <p:ph type="title"/>
          </p:nvPr>
        </p:nvSpPr>
        <p:spPr>
          <a:xfrm>
            <a:off x="975360" y="689254"/>
            <a:ext cx="11054080" cy="2288845"/>
          </a:xfrm>
        </p:spPr>
        <p:txBody>
          <a:bodyPr>
            <a:normAutofit/>
          </a:bodyPr>
          <a:lstStyle/>
          <a:p>
            <a:r>
              <a:rPr lang="en-US" sz="3800" dirty="0"/>
              <a:t>The Assessment of </a:t>
            </a:r>
            <a:r>
              <a:rPr lang="en-US" sz="3800" dirty="0" err="1"/>
              <a:t>slo</a:t>
            </a:r>
            <a:r>
              <a:rPr lang="en-US" sz="3800" dirty="0"/>
              <a:t> assessment</a:t>
            </a:r>
            <a:br>
              <a:rPr lang="en-US" sz="3800" dirty="0"/>
            </a:br>
            <a:r>
              <a:rPr lang="en-US" sz="3800" i="1" dirty="0"/>
              <a:t>guiding principles of </a:t>
            </a:r>
            <a:r>
              <a:rPr lang="en-US" sz="3800" i="1" dirty="0" err="1"/>
              <a:t>slo</a:t>
            </a:r>
            <a:r>
              <a:rPr lang="en-US" sz="3800" i="1" dirty="0"/>
              <a:t> assessment </a:t>
            </a:r>
            <a:r>
              <a:rPr lang="en-US" sz="3800" dirty="0"/>
              <a:t>(2010) - </a:t>
            </a:r>
            <a:r>
              <a:rPr lang="en-US" sz="3800" u="sng" dirty="0"/>
              <a:t>principle four</a:t>
            </a:r>
          </a:p>
        </p:txBody>
      </p:sp>
      <p:pic>
        <p:nvPicPr>
          <p:cNvPr id="5" name="Picture 4">
            <a:extLst>
              <a:ext uri="{FF2B5EF4-FFF2-40B4-BE49-F238E27FC236}">
                <a16:creationId xmlns:a16="http://schemas.microsoft.com/office/drawing/2014/main" id="{732ECB0C-5770-44DB-80E8-70705CE288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70579" y="8823138"/>
            <a:ext cx="3263641" cy="754547"/>
          </a:xfrm>
          <a:prstGeom prst="rect">
            <a:avLst/>
          </a:prstGeom>
        </p:spPr>
      </p:pic>
    </p:spTree>
    <p:extLst>
      <p:ext uri="{BB962C8B-B14F-4D97-AF65-F5344CB8AC3E}">
        <p14:creationId xmlns:p14="http://schemas.microsoft.com/office/powerpoint/2010/main" val="33444077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10DD3A4-24E1-44A8-861B-6E0DE83D094E}"/>
              </a:ext>
            </a:extLst>
          </p:cNvPr>
          <p:cNvSpPr>
            <a:spLocks noGrp="1"/>
          </p:cNvSpPr>
          <p:nvPr>
            <p:ph idx="1"/>
          </p:nvPr>
        </p:nvSpPr>
        <p:spPr>
          <a:xfrm>
            <a:off x="975360" y="2879031"/>
            <a:ext cx="11054080" cy="5761126"/>
          </a:xfrm>
        </p:spPr>
        <p:txBody>
          <a:bodyPr>
            <a:noAutofit/>
          </a:bodyPr>
          <a:lstStyle/>
          <a:p>
            <a:r>
              <a:rPr lang="en-US" sz="3600" dirty="0"/>
              <a:t>SLO Assessment should be as authentic as possible:</a:t>
            </a:r>
          </a:p>
          <a:p>
            <a:pPr lvl="1"/>
            <a:r>
              <a:rPr lang="en-US" sz="3600" dirty="0"/>
              <a:t>Minimize intrusiveness - student educational experience.</a:t>
            </a:r>
          </a:p>
          <a:p>
            <a:pPr lvl="1"/>
            <a:r>
              <a:rPr lang="en-US" sz="3600" dirty="0"/>
              <a:t>Minimize intrusiveness – institutional planning.</a:t>
            </a:r>
          </a:p>
          <a:p>
            <a:pPr lvl="1"/>
            <a:r>
              <a:rPr lang="en-US" sz="3600" dirty="0"/>
              <a:t>Minimize intrusiveness – performance of faculty.</a:t>
            </a:r>
          </a:p>
          <a:p>
            <a:endParaRPr lang="en-US" sz="3600" dirty="0"/>
          </a:p>
          <a:p>
            <a:r>
              <a:rPr lang="en-US" sz="3600" dirty="0"/>
              <a:t>Is this principle:</a:t>
            </a:r>
          </a:p>
          <a:p>
            <a:pPr lvl="1"/>
            <a:r>
              <a:rPr lang="en-US" sz="3600" dirty="0"/>
              <a:t>Applied at your college?</a:t>
            </a:r>
          </a:p>
          <a:p>
            <a:pPr lvl="1"/>
            <a:r>
              <a:rPr lang="en-US" sz="3600" dirty="0"/>
              <a:t>Effective?</a:t>
            </a:r>
          </a:p>
        </p:txBody>
      </p:sp>
      <p:sp>
        <p:nvSpPr>
          <p:cNvPr id="7" name="Title 1">
            <a:extLst>
              <a:ext uri="{FF2B5EF4-FFF2-40B4-BE49-F238E27FC236}">
                <a16:creationId xmlns:a16="http://schemas.microsoft.com/office/drawing/2014/main" id="{E46A5876-492B-4A06-9D67-F3B77EF89EDE}"/>
              </a:ext>
            </a:extLst>
          </p:cNvPr>
          <p:cNvSpPr>
            <a:spLocks noGrp="1"/>
          </p:cNvSpPr>
          <p:nvPr>
            <p:ph type="title"/>
          </p:nvPr>
        </p:nvSpPr>
        <p:spPr>
          <a:xfrm>
            <a:off x="975360" y="689254"/>
            <a:ext cx="11054080" cy="2288845"/>
          </a:xfrm>
        </p:spPr>
        <p:txBody>
          <a:bodyPr/>
          <a:lstStyle/>
          <a:p>
            <a:r>
              <a:rPr lang="en-US" dirty="0"/>
              <a:t>The Assessment of </a:t>
            </a:r>
            <a:r>
              <a:rPr lang="en-US" dirty="0" err="1"/>
              <a:t>slo</a:t>
            </a:r>
            <a:r>
              <a:rPr lang="en-US" dirty="0"/>
              <a:t> assessment</a:t>
            </a:r>
            <a:br>
              <a:rPr lang="en-US" dirty="0"/>
            </a:br>
            <a:r>
              <a:rPr lang="en-US" sz="3800" i="1" dirty="0"/>
              <a:t>guiding principles of </a:t>
            </a:r>
            <a:r>
              <a:rPr lang="en-US" sz="3800" i="1" dirty="0" err="1"/>
              <a:t>slo</a:t>
            </a:r>
            <a:r>
              <a:rPr lang="en-US" sz="3800" i="1" dirty="0"/>
              <a:t> assessment </a:t>
            </a:r>
            <a:r>
              <a:rPr lang="en-US" sz="3800" dirty="0"/>
              <a:t>(2010) - </a:t>
            </a:r>
            <a:r>
              <a:rPr lang="en-US" sz="3800" u="sng" dirty="0"/>
              <a:t>principle five</a:t>
            </a:r>
          </a:p>
        </p:txBody>
      </p:sp>
      <p:pic>
        <p:nvPicPr>
          <p:cNvPr id="5" name="Picture 4">
            <a:extLst>
              <a:ext uri="{FF2B5EF4-FFF2-40B4-BE49-F238E27FC236}">
                <a16:creationId xmlns:a16="http://schemas.microsoft.com/office/drawing/2014/main" id="{91EA299F-6548-47CE-9D14-CCC2C19B7CB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70579" y="8823138"/>
            <a:ext cx="3263641" cy="754547"/>
          </a:xfrm>
          <a:prstGeom prst="rect">
            <a:avLst/>
          </a:prstGeom>
        </p:spPr>
      </p:pic>
    </p:spTree>
    <p:extLst>
      <p:ext uri="{BB962C8B-B14F-4D97-AF65-F5344CB8AC3E}">
        <p14:creationId xmlns:p14="http://schemas.microsoft.com/office/powerpoint/2010/main" val="4749473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10DD3A4-24E1-44A8-861B-6E0DE83D094E}"/>
              </a:ext>
            </a:extLst>
          </p:cNvPr>
          <p:cNvSpPr>
            <a:spLocks noGrp="1"/>
          </p:cNvSpPr>
          <p:nvPr>
            <p:ph idx="1"/>
          </p:nvPr>
        </p:nvSpPr>
        <p:spPr>
          <a:xfrm>
            <a:off x="545123" y="2240381"/>
            <a:ext cx="12309231" cy="6600342"/>
          </a:xfrm>
        </p:spPr>
        <p:txBody>
          <a:bodyPr>
            <a:noAutofit/>
          </a:bodyPr>
          <a:lstStyle/>
          <a:p>
            <a:r>
              <a:rPr lang="en-US" sz="3200" dirty="0"/>
              <a:t>SLO Assessment should be as flexible as possible:</a:t>
            </a:r>
          </a:p>
          <a:p>
            <a:pPr lvl="1"/>
            <a:r>
              <a:rPr lang="en-US" sz="3200" dirty="0"/>
              <a:t>One assessment method/tool for all situations?</a:t>
            </a:r>
          </a:p>
          <a:p>
            <a:r>
              <a:rPr lang="en-US" sz="3200" dirty="0"/>
              <a:t>Diversity in SLOs and SLO assessment offers flexibility:</a:t>
            </a:r>
          </a:p>
          <a:p>
            <a:pPr lvl="1"/>
            <a:r>
              <a:rPr lang="en-US" sz="3200" dirty="0"/>
              <a:t>Within courses, programs, and the institution itself.</a:t>
            </a:r>
          </a:p>
          <a:p>
            <a:pPr lvl="1"/>
            <a:r>
              <a:rPr lang="en-US" sz="3200" dirty="0"/>
              <a:t>Varying assessment and response:</a:t>
            </a:r>
          </a:p>
          <a:p>
            <a:pPr lvl="2"/>
            <a:r>
              <a:rPr lang="en-US" sz="3200" dirty="0"/>
              <a:t>Learning outcomes; Teaching styles; Student needs</a:t>
            </a:r>
          </a:p>
          <a:p>
            <a:pPr lvl="1"/>
            <a:r>
              <a:rPr lang="en-US" sz="3200" dirty="0"/>
              <a:t>Responsiveness in need:</a:t>
            </a:r>
          </a:p>
          <a:p>
            <a:pPr lvl="2"/>
            <a:r>
              <a:rPr lang="en-US" sz="3200" dirty="0"/>
              <a:t>Course development and updates.</a:t>
            </a:r>
          </a:p>
          <a:p>
            <a:pPr lvl="2"/>
            <a:r>
              <a:rPr lang="en-US" sz="3200" dirty="0"/>
              <a:t>Program success, revisions, development.</a:t>
            </a:r>
          </a:p>
          <a:p>
            <a:pPr marL="0" indent="0">
              <a:buNone/>
            </a:pPr>
            <a:endParaRPr lang="en-US" sz="3200" dirty="0"/>
          </a:p>
          <a:p>
            <a:r>
              <a:rPr lang="en-US" sz="3200" dirty="0"/>
              <a:t>Is this principle:</a:t>
            </a:r>
          </a:p>
          <a:p>
            <a:pPr lvl="1"/>
            <a:r>
              <a:rPr lang="en-US" sz="3200" dirty="0"/>
              <a:t>Applied at your college?</a:t>
            </a:r>
          </a:p>
          <a:p>
            <a:pPr lvl="1"/>
            <a:r>
              <a:rPr lang="en-US" sz="3200" dirty="0"/>
              <a:t>Effective?</a:t>
            </a:r>
          </a:p>
        </p:txBody>
      </p:sp>
      <p:sp>
        <p:nvSpPr>
          <p:cNvPr id="7" name="Title 1">
            <a:extLst>
              <a:ext uri="{FF2B5EF4-FFF2-40B4-BE49-F238E27FC236}">
                <a16:creationId xmlns:a16="http://schemas.microsoft.com/office/drawing/2014/main" id="{E46A5876-492B-4A06-9D67-F3B77EF89EDE}"/>
              </a:ext>
            </a:extLst>
          </p:cNvPr>
          <p:cNvSpPr>
            <a:spLocks noGrp="1"/>
          </p:cNvSpPr>
          <p:nvPr>
            <p:ph type="title"/>
          </p:nvPr>
        </p:nvSpPr>
        <p:spPr>
          <a:xfrm>
            <a:off x="545123" y="175916"/>
            <a:ext cx="11484317" cy="1986992"/>
          </a:xfrm>
        </p:spPr>
        <p:txBody>
          <a:bodyPr/>
          <a:lstStyle/>
          <a:p>
            <a:r>
              <a:rPr lang="en-US" dirty="0"/>
              <a:t>The Assessment of </a:t>
            </a:r>
            <a:r>
              <a:rPr lang="en-US" dirty="0" err="1"/>
              <a:t>slo</a:t>
            </a:r>
            <a:r>
              <a:rPr lang="en-US" dirty="0"/>
              <a:t> assessment</a:t>
            </a:r>
            <a:br>
              <a:rPr lang="en-US" dirty="0"/>
            </a:br>
            <a:r>
              <a:rPr lang="en-US" sz="3800" i="1" dirty="0"/>
              <a:t>guiding principles of </a:t>
            </a:r>
            <a:r>
              <a:rPr lang="en-US" sz="3800" i="1" dirty="0" err="1"/>
              <a:t>slo</a:t>
            </a:r>
            <a:r>
              <a:rPr lang="en-US" sz="3800" i="1" dirty="0"/>
              <a:t> assessment </a:t>
            </a:r>
            <a:r>
              <a:rPr lang="en-US" sz="3800" dirty="0"/>
              <a:t>(2010) - </a:t>
            </a:r>
            <a:r>
              <a:rPr lang="en-US" sz="3800" u="sng" dirty="0"/>
              <a:t>principle six</a:t>
            </a:r>
          </a:p>
        </p:txBody>
      </p:sp>
      <p:pic>
        <p:nvPicPr>
          <p:cNvPr id="5" name="Picture 4">
            <a:extLst>
              <a:ext uri="{FF2B5EF4-FFF2-40B4-BE49-F238E27FC236}">
                <a16:creationId xmlns:a16="http://schemas.microsoft.com/office/drawing/2014/main" id="{0FFF156E-1FFA-492C-ADCB-82C6CB185ED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70579" y="8823138"/>
            <a:ext cx="3263641" cy="754547"/>
          </a:xfrm>
          <a:prstGeom prst="rect">
            <a:avLst/>
          </a:prstGeom>
        </p:spPr>
      </p:pic>
    </p:spTree>
    <p:extLst>
      <p:ext uri="{BB962C8B-B14F-4D97-AF65-F5344CB8AC3E}">
        <p14:creationId xmlns:p14="http://schemas.microsoft.com/office/powerpoint/2010/main" val="1466760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10DD3A4-24E1-44A8-861B-6E0DE83D094E}"/>
              </a:ext>
            </a:extLst>
          </p:cNvPr>
          <p:cNvSpPr>
            <a:spLocks noGrp="1"/>
          </p:cNvSpPr>
          <p:nvPr>
            <p:ph idx="1"/>
          </p:nvPr>
        </p:nvSpPr>
        <p:spPr>
          <a:xfrm>
            <a:off x="975360" y="2879031"/>
            <a:ext cx="11054080" cy="5761126"/>
          </a:xfrm>
        </p:spPr>
        <p:txBody>
          <a:bodyPr>
            <a:normAutofit/>
          </a:bodyPr>
          <a:lstStyle/>
          <a:p>
            <a:r>
              <a:rPr lang="en-US" sz="3600" dirty="0"/>
              <a:t>Assessment data does not exist in a vacuum.</a:t>
            </a:r>
          </a:p>
          <a:p>
            <a:r>
              <a:rPr lang="en-US" sz="3600" dirty="0"/>
              <a:t>Assessment data must be analyzed alongside all other factors that impact achievement in all levels of outcomes.</a:t>
            </a:r>
          </a:p>
          <a:p>
            <a:endParaRPr lang="en-US" sz="3600" dirty="0"/>
          </a:p>
          <a:p>
            <a:r>
              <a:rPr lang="en-US" sz="3600" dirty="0"/>
              <a:t>Is this principle:</a:t>
            </a:r>
          </a:p>
          <a:p>
            <a:pPr lvl="1"/>
            <a:r>
              <a:rPr lang="en-US" sz="3600" dirty="0"/>
              <a:t>Applied at your college?</a:t>
            </a:r>
          </a:p>
          <a:p>
            <a:pPr lvl="1"/>
            <a:r>
              <a:rPr lang="en-US" sz="3600" dirty="0"/>
              <a:t>Effective?</a:t>
            </a:r>
          </a:p>
        </p:txBody>
      </p:sp>
      <p:sp>
        <p:nvSpPr>
          <p:cNvPr id="7" name="Title 1">
            <a:extLst>
              <a:ext uri="{FF2B5EF4-FFF2-40B4-BE49-F238E27FC236}">
                <a16:creationId xmlns:a16="http://schemas.microsoft.com/office/drawing/2014/main" id="{E46A5876-492B-4A06-9D67-F3B77EF89EDE}"/>
              </a:ext>
            </a:extLst>
          </p:cNvPr>
          <p:cNvSpPr>
            <a:spLocks noGrp="1"/>
          </p:cNvSpPr>
          <p:nvPr>
            <p:ph type="title"/>
          </p:nvPr>
        </p:nvSpPr>
        <p:spPr>
          <a:xfrm>
            <a:off x="975360" y="689254"/>
            <a:ext cx="11054080" cy="2288845"/>
          </a:xfrm>
        </p:spPr>
        <p:txBody>
          <a:bodyPr/>
          <a:lstStyle/>
          <a:p>
            <a:r>
              <a:rPr lang="en-US" dirty="0"/>
              <a:t>The Assessment of </a:t>
            </a:r>
            <a:r>
              <a:rPr lang="en-US" dirty="0" err="1"/>
              <a:t>slo</a:t>
            </a:r>
            <a:r>
              <a:rPr lang="en-US" dirty="0"/>
              <a:t> assessment</a:t>
            </a:r>
            <a:br>
              <a:rPr lang="en-US" dirty="0"/>
            </a:br>
            <a:r>
              <a:rPr lang="en-US" sz="3800" i="1" dirty="0"/>
              <a:t>guiding principles of </a:t>
            </a:r>
            <a:r>
              <a:rPr lang="en-US" sz="3800" i="1" dirty="0" err="1"/>
              <a:t>slo</a:t>
            </a:r>
            <a:r>
              <a:rPr lang="en-US" sz="3800" i="1" dirty="0"/>
              <a:t> assessment </a:t>
            </a:r>
            <a:r>
              <a:rPr lang="en-US" sz="3800" dirty="0"/>
              <a:t>(2010) - </a:t>
            </a:r>
            <a:r>
              <a:rPr lang="en-US" sz="3800" u="sng" dirty="0"/>
              <a:t>principle seven</a:t>
            </a:r>
          </a:p>
        </p:txBody>
      </p:sp>
      <p:pic>
        <p:nvPicPr>
          <p:cNvPr id="5" name="Picture 4">
            <a:extLst>
              <a:ext uri="{FF2B5EF4-FFF2-40B4-BE49-F238E27FC236}">
                <a16:creationId xmlns:a16="http://schemas.microsoft.com/office/drawing/2014/main" id="{ED60F791-2C39-4A48-B2AD-6B9EDA2B8B1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70579" y="8823138"/>
            <a:ext cx="3263641" cy="754547"/>
          </a:xfrm>
          <a:prstGeom prst="rect">
            <a:avLst/>
          </a:prstGeom>
        </p:spPr>
      </p:pic>
    </p:spTree>
    <p:extLst>
      <p:ext uri="{BB962C8B-B14F-4D97-AF65-F5344CB8AC3E}">
        <p14:creationId xmlns:p14="http://schemas.microsoft.com/office/powerpoint/2010/main" val="17269749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10DD3A4-24E1-44A8-861B-6E0DE83D094E}"/>
              </a:ext>
            </a:extLst>
          </p:cNvPr>
          <p:cNvSpPr>
            <a:spLocks noGrp="1"/>
          </p:cNvSpPr>
          <p:nvPr>
            <p:ph idx="1"/>
          </p:nvPr>
        </p:nvSpPr>
        <p:spPr>
          <a:xfrm>
            <a:off x="975360" y="2879031"/>
            <a:ext cx="11054080" cy="5761126"/>
          </a:xfrm>
        </p:spPr>
        <p:txBody>
          <a:bodyPr>
            <a:normAutofit/>
          </a:bodyPr>
          <a:lstStyle/>
          <a:p>
            <a:r>
              <a:rPr lang="en-US" sz="3600" dirty="0"/>
              <a:t>SLO Assessment and grading are different processes.</a:t>
            </a:r>
          </a:p>
          <a:p>
            <a:pPr lvl="1"/>
            <a:r>
              <a:rPr lang="en-US" sz="3600" dirty="0"/>
              <a:t>Must be mutually compatible.</a:t>
            </a:r>
          </a:p>
          <a:p>
            <a:pPr lvl="1"/>
            <a:r>
              <a:rPr lang="en-US" sz="3600" dirty="0"/>
              <a:t>Should never be in conflict with one another.</a:t>
            </a:r>
          </a:p>
          <a:p>
            <a:pPr lvl="1"/>
            <a:endParaRPr lang="en-US" sz="3600" dirty="0"/>
          </a:p>
          <a:p>
            <a:r>
              <a:rPr lang="en-US" sz="3600" dirty="0"/>
              <a:t>Is this principle:</a:t>
            </a:r>
          </a:p>
          <a:p>
            <a:pPr lvl="1"/>
            <a:r>
              <a:rPr lang="en-US" sz="3600" dirty="0"/>
              <a:t>Applied at your college?</a:t>
            </a:r>
          </a:p>
          <a:p>
            <a:pPr lvl="1"/>
            <a:r>
              <a:rPr lang="en-US" sz="3600" dirty="0"/>
              <a:t>Effective?</a:t>
            </a:r>
          </a:p>
        </p:txBody>
      </p:sp>
      <p:sp>
        <p:nvSpPr>
          <p:cNvPr id="7" name="Title 1">
            <a:extLst>
              <a:ext uri="{FF2B5EF4-FFF2-40B4-BE49-F238E27FC236}">
                <a16:creationId xmlns:a16="http://schemas.microsoft.com/office/drawing/2014/main" id="{E46A5876-492B-4A06-9D67-F3B77EF89EDE}"/>
              </a:ext>
            </a:extLst>
          </p:cNvPr>
          <p:cNvSpPr>
            <a:spLocks noGrp="1"/>
          </p:cNvSpPr>
          <p:nvPr>
            <p:ph type="title"/>
          </p:nvPr>
        </p:nvSpPr>
        <p:spPr>
          <a:xfrm>
            <a:off x="975360" y="689254"/>
            <a:ext cx="11054080" cy="2288845"/>
          </a:xfrm>
        </p:spPr>
        <p:txBody>
          <a:bodyPr/>
          <a:lstStyle/>
          <a:p>
            <a:r>
              <a:rPr lang="en-US" dirty="0"/>
              <a:t>The Assessment of </a:t>
            </a:r>
            <a:r>
              <a:rPr lang="en-US" dirty="0" err="1"/>
              <a:t>slo</a:t>
            </a:r>
            <a:r>
              <a:rPr lang="en-US" dirty="0"/>
              <a:t> assessment</a:t>
            </a:r>
            <a:br>
              <a:rPr lang="en-US" dirty="0"/>
            </a:br>
            <a:r>
              <a:rPr lang="en-US" sz="3800" i="1" dirty="0"/>
              <a:t>guiding principles of </a:t>
            </a:r>
            <a:r>
              <a:rPr lang="en-US" sz="3800" i="1" dirty="0" err="1"/>
              <a:t>slo</a:t>
            </a:r>
            <a:r>
              <a:rPr lang="en-US" sz="3800" i="1" dirty="0"/>
              <a:t> assessment </a:t>
            </a:r>
            <a:r>
              <a:rPr lang="en-US" sz="3800" dirty="0"/>
              <a:t>(2010) - </a:t>
            </a:r>
            <a:r>
              <a:rPr lang="en-US" sz="3800" u="sng" dirty="0"/>
              <a:t>principle eight</a:t>
            </a:r>
          </a:p>
        </p:txBody>
      </p:sp>
      <p:pic>
        <p:nvPicPr>
          <p:cNvPr id="5" name="Picture 4">
            <a:extLst>
              <a:ext uri="{FF2B5EF4-FFF2-40B4-BE49-F238E27FC236}">
                <a16:creationId xmlns:a16="http://schemas.microsoft.com/office/drawing/2014/main" id="{9737AF14-04B0-47CC-9BFF-0B7D167BDE1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70579" y="8823138"/>
            <a:ext cx="3263641" cy="754547"/>
          </a:xfrm>
          <a:prstGeom prst="rect">
            <a:avLst/>
          </a:prstGeom>
        </p:spPr>
      </p:pic>
    </p:spTree>
    <p:extLst>
      <p:ext uri="{BB962C8B-B14F-4D97-AF65-F5344CB8AC3E}">
        <p14:creationId xmlns:p14="http://schemas.microsoft.com/office/powerpoint/2010/main" val="34852674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10DD3A4-24E1-44A8-861B-6E0DE83D094E}"/>
              </a:ext>
            </a:extLst>
          </p:cNvPr>
          <p:cNvSpPr>
            <a:spLocks noGrp="1"/>
          </p:cNvSpPr>
          <p:nvPr>
            <p:ph idx="1"/>
          </p:nvPr>
        </p:nvSpPr>
        <p:spPr>
          <a:xfrm>
            <a:off x="975360" y="2879031"/>
            <a:ext cx="11054080" cy="5761126"/>
          </a:xfrm>
        </p:spPr>
        <p:txBody>
          <a:bodyPr>
            <a:normAutofit/>
          </a:bodyPr>
          <a:lstStyle/>
          <a:p>
            <a:r>
              <a:rPr lang="en-US" sz="3600" dirty="0"/>
              <a:t>Effective assessment requires a college-wide institutional commitment to sufficient staff and resources.</a:t>
            </a:r>
          </a:p>
          <a:p>
            <a:pPr lvl="1"/>
            <a:endParaRPr lang="en-US" sz="3600" dirty="0"/>
          </a:p>
          <a:p>
            <a:r>
              <a:rPr lang="en-US" sz="3600" dirty="0"/>
              <a:t>Is this principle:</a:t>
            </a:r>
          </a:p>
          <a:p>
            <a:pPr lvl="1"/>
            <a:r>
              <a:rPr lang="en-US" sz="3600" dirty="0"/>
              <a:t>Applied at your college?</a:t>
            </a:r>
          </a:p>
          <a:p>
            <a:pPr lvl="1"/>
            <a:r>
              <a:rPr lang="en-US" sz="3600" dirty="0"/>
              <a:t>Effective?</a:t>
            </a:r>
          </a:p>
        </p:txBody>
      </p:sp>
      <p:sp>
        <p:nvSpPr>
          <p:cNvPr id="7" name="Title 1">
            <a:extLst>
              <a:ext uri="{FF2B5EF4-FFF2-40B4-BE49-F238E27FC236}">
                <a16:creationId xmlns:a16="http://schemas.microsoft.com/office/drawing/2014/main" id="{E46A5876-492B-4A06-9D67-F3B77EF89EDE}"/>
              </a:ext>
            </a:extLst>
          </p:cNvPr>
          <p:cNvSpPr>
            <a:spLocks noGrp="1"/>
          </p:cNvSpPr>
          <p:nvPr>
            <p:ph type="title"/>
          </p:nvPr>
        </p:nvSpPr>
        <p:spPr>
          <a:xfrm>
            <a:off x="975360" y="689254"/>
            <a:ext cx="11054080" cy="2288845"/>
          </a:xfrm>
        </p:spPr>
        <p:txBody>
          <a:bodyPr/>
          <a:lstStyle/>
          <a:p>
            <a:r>
              <a:rPr lang="en-US" dirty="0"/>
              <a:t>The Assessment of </a:t>
            </a:r>
            <a:r>
              <a:rPr lang="en-US" dirty="0" err="1"/>
              <a:t>slo</a:t>
            </a:r>
            <a:r>
              <a:rPr lang="en-US" dirty="0"/>
              <a:t> assessment</a:t>
            </a:r>
            <a:br>
              <a:rPr lang="en-US" dirty="0"/>
            </a:br>
            <a:r>
              <a:rPr lang="en-US" sz="3800" i="1" dirty="0"/>
              <a:t>guiding principles of </a:t>
            </a:r>
            <a:r>
              <a:rPr lang="en-US" sz="3800" i="1" dirty="0" err="1"/>
              <a:t>slo</a:t>
            </a:r>
            <a:r>
              <a:rPr lang="en-US" sz="3800" i="1" dirty="0"/>
              <a:t> assessment </a:t>
            </a:r>
            <a:r>
              <a:rPr lang="en-US" sz="3800" dirty="0"/>
              <a:t>(2010) - </a:t>
            </a:r>
            <a:r>
              <a:rPr lang="en-US" sz="3800" u="sng" dirty="0"/>
              <a:t>principle nine</a:t>
            </a:r>
          </a:p>
        </p:txBody>
      </p:sp>
      <p:pic>
        <p:nvPicPr>
          <p:cNvPr id="5" name="Picture 4">
            <a:extLst>
              <a:ext uri="{FF2B5EF4-FFF2-40B4-BE49-F238E27FC236}">
                <a16:creationId xmlns:a16="http://schemas.microsoft.com/office/drawing/2014/main" id="{F8376D5F-5ADB-4E9D-A7CF-9E3C49BD915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70579" y="8823138"/>
            <a:ext cx="3263641" cy="754547"/>
          </a:xfrm>
          <a:prstGeom prst="rect">
            <a:avLst/>
          </a:prstGeom>
        </p:spPr>
      </p:pic>
    </p:spTree>
    <p:extLst>
      <p:ext uri="{BB962C8B-B14F-4D97-AF65-F5344CB8AC3E}">
        <p14:creationId xmlns:p14="http://schemas.microsoft.com/office/powerpoint/2010/main" val="42931639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10DD3A4-24E1-44A8-861B-6E0DE83D094E}"/>
              </a:ext>
            </a:extLst>
          </p:cNvPr>
          <p:cNvSpPr>
            <a:spLocks noGrp="1"/>
          </p:cNvSpPr>
          <p:nvPr>
            <p:ph idx="1"/>
          </p:nvPr>
        </p:nvSpPr>
        <p:spPr>
          <a:xfrm>
            <a:off x="975360" y="2879031"/>
            <a:ext cx="11054080" cy="5761126"/>
          </a:xfrm>
        </p:spPr>
        <p:txBody>
          <a:bodyPr>
            <a:normAutofit/>
          </a:bodyPr>
          <a:lstStyle/>
          <a:p>
            <a:r>
              <a:rPr lang="en-US" sz="3600" dirty="0"/>
              <a:t>Assessment of student learning outcomes is a process that is different and separate from faculty evaluation.</a:t>
            </a:r>
          </a:p>
          <a:p>
            <a:pPr lvl="1"/>
            <a:endParaRPr lang="en-US" sz="3600" dirty="0"/>
          </a:p>
          <a:p>
            <a:r>
              <a:rPr lang="en-US" sz="3600" dirty="0"/>
              <a:t>Is this principle:</a:t>
            </a:r>
          </a:p>
          <a:p>
            <a:pPr lvl="1"/>
            <a:r>
              <a:rPr lang="en-US" sz="3600" dirty="0"/>
              <a:t>Applied at your college?</a:t>
            </a:r>
          </a:p>
          <a:p>
            <a:pPr lvl="1"/>
            <a:r>
              <a:rPr lang="en-US" sz="3600" dirty="0"/>
              <a:t>Effective?</a:t>
            </a:r>
          </a:p>
        </p:txBody>
      </p:sp>
      <p:sp>
        <p:nvSpPr>
          <p:cNvPr id="7" name="Title 1">
            <a:extLst>
              <a:ext uri="{FF2B5EF4-FFF2-40B4-BE49-F238E27FC236}">
                <a16:creationId xmlns:a16="http://schemas.microsoft.com/office/drawing/2014/main" id="{E46A5876-492B-4A06-9D67-F3B77EF89EDE}"/>
              </a:ext>
            </a:extLst>
          </p:cNvPr>
          <p:cNvSpPr>
            <a:spLocks noGrp="1"/>
          </p:cNvSpPr>
          <p:nvPr>
            <p:ph type="title"/>
          </p:nvPr>
        </p:nvSpPr>
        <p:spPr>
          <a:xfrm>
            <a:off x="975360" y="689254"/>
            <a:ext cx="11054080" cy="2288845"/>
          </a:xfrm>
        </p:spPr>
        <p:txBody>
          <a:bodyPr/>
          <a:lstStyle/>
          <a:p>
            <a:r>
              <a:rPr lang="en-US" dirty="0"/>
              <a:t>The Assessment of </a:t>
            </a:r>
            <a:r>
              <a:rPr lang="en-US" dirty="0" err="1"/>
              <a:t>slo</a:t>
            </a:r>
            <a:r>
              <a:rPr lang="en-US" dirty="0"/>
              <a:t> assessment</a:t>
            </a:r>
            <a:br>
              <a:rPr lang="en-US" dirty="0"/>
            </a:br>
            <a:r>
              <a:rPr lang="en-US" sz="3800" i="1" dirty="0"/>
              <a:t>guiding principles of </a:t>
            </a:r>
            <a:r>
              <a:rPr lang="en-US" sz="3800" i="1" dirty="0" err="1"/>
              <a:t>slo</a:t>
            </a:r>
            <a:r>
              <a:rPr lang="en-US" sz="3800" i="1" dirty="0"/>
              <a:t> assessment </a:t>
            </a:r>
            <a:r>
              <a:rPr lang="en-US" sz="3800" dirty="0"/>
              <a:t>(2010) - </a:t>
            </a:r>
            <a:r>
              <a:rPr lang="en-US" sz="3800" u="sng" dirty="0"/>
              <a:t>principle ten</a:t>
            </a:r>
          </a:p>
        </p:txBody>
      </p:sp>
      <p:pic>
        <p:nvPicPr>
          <p:cNvPr id="5" name="Picture 4">
            <a:extLst>
              <a:ext uri="{FF2B5EF4-FFF2-40B4-BE49-F238E27FC236}">
                <a16:creationId xmlns:a16="http://schemas.microsoft.com/office/drawing/2014/main" id="{9FBE35D9-6F4D-401C-9CE8-889F08B6190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70579" y="8823138"/>
            <a:ext cx="3263641" cy="754547"/>
          </a:xfrm>
          <a:prstGeom prst="rect">
            <a:avLst/>
          </a:prstGeom>
        </p:spPr>
      </p:pic>
    </p:spTree>
    <p:extLst>
      <p:ext uri="{BB962C8B-B14F-4D97-AF65-F5344CB8AC3E}">
        <p14:creationId xmlns:p14="http://schemas.microsoft.com/office/powerpoint/2010/main" val="672612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976CE-E85F-4C90-AB69-1F31B4DDBE5C}"/>
              </a:ext>
            </a:extLst>
          </p:cNvPr>
          <p:cNvSpPr>
            <a:spLocks noGrp="1"/>
          </p:cNvSpPr>
          <p:nvPr>
            <p:ph type="title"/>
          </p:nvPr>
        </p:nvSpPr>
        <p:spPr/>
        <p:txBody>
          <a:bodyPr>
            <a:normAutofit/>
          </a:bodyPr>
          <a:lstStyle/>
          <a:p>
            <a:r>
              <a:rPr lang="en-US" sz="4000" dirty="0"/>
              <a:t>Committee charge</a:t>
            </a:r>
            <a:br>
              <a:rPr lang="en-US" sz="4000" dirty="0"/>
            </a:br>
            <a:r>
              <a:rPr lang="en-US" sz="4000" dirty="0"/>
              <a:t>update to the existing </a:t>
            </a:r>
            <a:r>
              <a:rPr lang="en-US" sz="4000" dirty="0" err="1"/>
              <a:t>slo</a:t>
            </a:r>
            <a:r>
              <a:rPr lang="en-US" sz="4000" dirty="0"/>
              <a:t> terminology glossary and creation of a paper on student learning outcomes (S17 9.1)</a:t>
            </a:r>
            <a:r>
              <a:rPr lang="en-US" sz="4000" baseline="30000" dirty="0"/>
              <a:t>1</a:t>
            </a:r>
            <a:r>
              <a:rPr lang="en-US" sz="4000" dirty="0"/>
              <a:t> </a:t>
            </a:r>
          </a:p>
        </p:txBody>
      </p:sp>
      <p:sp>
        <p:nvSpPr>
          <p:cNvPr id="3" name="Content Placeholder 2">
            <a:extLst>
              <a:ext uri="{FF2B5EF4-FFF2-40B4-BE49-F238E27FC236}">
                <a16:creationId xmlns:a16="http://schemas.microsoft.com/office/drawing/2014/main" id="{410DD3A4-24E1-44A8-861B-6E0DE83D094E}"/>
              </a:ext>
            </a:extLst>
          </p:cNvPr>
          <p:cNvSpPr>
            <a:spLocks noGrp="1"/>
          </p:cNvSpPr>
          <p:nvPr>
            <p:ph idx="1"/>
          </p:nvPr>
        </p:nvSpPr>
        <p:spPr/>
        <p:txBody>
          <a:bodyPr/>
          <a:lstStyle/>
          <a:p>
            <a:endParaRPr lang="en-US" sz="2400" dirty="0">
              <a:sym typeface="Hoefler Text"/>
            </a:endParaRPr>
          </a:p>
          <a:p>
            <a:r>
              <a:rPr lang="en-US" sz="3600" dirty="0">
                <a:sym typeface="Hoefler Text"/>
              </a:rPr>
              <a:t>Whereas, The Academic Senate for California Community Colleges (ASCCC) approved resolution 9.06 S16, which states that the ASCCC should “urge local senates to ensure that institutional decisions regarding student learning outcomes assessment are understood to be a curricular matter and therefore institutions should consult collegially with local senates;”</a:t>
            </a:r>
            <a:endParaRPr lang="en-US" sz="3600" dirty="0"/>
          </a:p>
          <a:p>
            <a:endParaRPr lang="en-US" dirty="0"/>
          </a:p>
        </p:txBody>
      </p:sp>
      <p:pic>
        <p:nvPicPr>
          <p:cNvPr id="6" name="Picture 5">
            <a:extLst>
              <a:ext uri="{FF2B5EF4-FFF2-40B4-BE49-F238E27FC236}">
                <a16:creationId xmlns:a16="http://schemas.microsoft.com/office/drawing/2014/main" id="{7BEA8E01-2526-48EB-B2A4-B064F2F9B51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70579" y="8823138"/>
            <a:ext cx="3263641" cy="754547"/>
          </a:xfrm>
          <a:prstGeom prst="rect">
            <a:avLst/>
          </a:prstGeom>
        </p:spPr>
      </p:pic>
    </p:spTree>
    <p:extLst>
      <p:ext uri="{BB962C8B-B14F-4D97-AF65-F5344CB8AC3E}">
        <p14:creationId xmlns:p14="http://schemas.microsoft.com/office/powerpoint/2010/main" val="29112428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10DD3A4-24E1-44A8-861B-6E0DE83D094E}"/>
              </a:ext>
            </a:extLst>
          </p:cNvPr>
          <p:cNvSpPr>
            <a:spLocks noGrp="1"/>
          </p:cNvSpPr>
          <p:nvPr>
            <p:ph idx="1"/>
          </p:nvPr>
        </p:nvSpPr>
        <p:spPr>
          <a:xfrm>
            <a:off x="975360" y="2879031"/>
            <a:ext cx="11054080" cy="5761126"/>
          </a:xfrm>
        </p:spPr>
        <p:txBody>
          <a:bodyPr>
            <a:noAutofit/>
          </a:bodyPr>
          <a:lstStyle/>
          <a:p>
            <a:r>
              <a:rPr lang="en-US" sz="3600" dirty="0"/>
              <a:t>Faculty engagement must be a result of:</a:t>
            </a:r>
          </a:p>
          <a:p>
            <a:pPr lvl="1"/>
            <a:r>
              <a:rPr lang="en-US" sz="3600" dirty="0"/>
              <a:t>Good practice</a:t>
            </a:r>
          </a:p>
          <a:p>
            <a:pPr lvl="1"/>
            <a:r>
              <a:rPr lang="en-US" sz="3600" dirty="0"/>
              <a:t>Beneficial to programs and students</a:t>
            </a:r>
          </a:p>
          <a:p>
            <a:endParaRPr lang="en-US" sz="3600" dirty="0"/>
          </a:p>
          <a:p>
            <a:r>
              <a:rPr lang="en-US" sz="3600" dirty="0"/>
              <a:t>Faculty participation must not be a result of accreditation requirements.</a:t>
            </a:r>
          </a:p>
          <a:p>
            <a:endParaRPr lang="en-US" sz="3600" dirty="0"/>
          </a:p>
          <a:p>
            <a:r>
              <a:rPr lang="en-US" sz="3600" dirty="0"/>
              <a:t>Is this principle:</a:t>
            </a:r>
          </a:p>
          <a:p>
            <a:pPr lvl="1"/>
            <a:r>
              <a:rPr lang="en-US" sz="3600" dirty="0"/>
              <a:t>Applied at your college?</a:t>
            </a:r>
          </a:p>
          <a:p>
            <a:pPr lvl="1"/>
            <a:r>
              <a:rPr lang="en-US" sz="3600" dirty="0"/>
              <a:t>Effective?</a:t>
            </a:r>
          </a:p>
        </p:txBody>
      </p:sp>
      <p:sp>
        <p:nvSpPr>
          <p:cNvPr id="7" name="Title 1">
            <a:extLst>
              <a:ext uri="{FF2B5EF4-FFF2-40B4-BE49-F238E27FC236}">
                <a16:creationId xmlns:a16="http://schemas.microsoft.com/office/drawing/2014/main" id="{E46A5876-492B-4A06-9D67-F3B77EF89EDE}"/>
              </a:ext>
            </a:extLst>
          </p:cNvPr>
          <p:cNvSpPr>
            <a:spLocks noGrp="1"/>
          </p:cNvSpPr>
          <p:nvPr>
            <p:ph type="title"/>
          </p:nvPr>
        </p:nvSpPr>
        <p:spPr>
          <a:xfrm>
            <a:off x="975360" y="689254"/>
            <a:ext cx="11054080" cy="2288845"/>
          </a:xfrm>
        </p:spPr>
        <p:txBody>
          <a:bodyPr/>
          <a:lstStyle/>
          <a:p>
            <a:r>
              <a:rPr lang="en-US" dirty="0"/>
              <a:t>The Assessment of </a:t>
            </a:r>
            <a:r>
              <a:rPr lang="en-US" dirty="0" err="1"/>
              <a:t>slo</a:t>
            </a:r>
            <a:r>
              <a:rPr lang="en-US" dirty="0"/>
              <a:t> assessment</a:t>
            </a:r>
            <a:br>
              <a:rPr lang="en-US" dirty="0"/>
            </a:br>
            <a:r>
              <a:rPr lang="en-US" sz="3800" i="1" dirty="0"/>
              <a:t>guiding principles of </a:t>
            </a:r>
            <a:r>
              <a:rPr lang="en-US" sz="3800" i="1" dirty="0" err="1"/>
              <a:t>slo</a:t>
            </a:r>
            <a:r>
              <a:rPr lang="en-US" sz="3800" i="1" dirty="0"/>
              <a:t> assessment </a:t>
            </a:r>
            <a:r>
              <a:rPr lang="en-US" sz="3800" dirty="0"/>
              <a:t>(2010) - </a:t>
            </a:r>
            <a:r>
              <a:rPr lang="en-US" sz="3800" u="sng" dirty="0"/>
              <a:t>principle eleven</a:t>
            </a:r>
          </a:p>
        </p:txBody>
      </p:sp>
      <p:pic>
        <p:nvPicPr>
          <p:cNvPr id="5" name="Picture 4">
            <a:extLst>
              <a:ext uri="{FF2B5EF4-FFF2-40B4-BE49-F238E27FC236}">
                <a16:creationId xmlns:a16="http://schemas.microsoft.com/office/drawing/2014/main" id="{EE2F53EB-3F7F-4EBE-BDA0-1D6A1ED00F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70579" y="8823138"/>
            <a:ext cx="3263641" cy="754547"/>
          </a:xfrm>
          <a:prstGeom prst="rect">
            <a:avLst/>
          </a:prstGeom>
        </p:spPr>
      </p:pic>
    </p:spTree>
    <p:extLst>
      <p:ext uri="{BB962C8B-B14F-4D97-AF65-F5344CB8AC3E}">
        <p14:creationId xmlns:p14="http://schemas.microsoft.com/office/powerpoint/2010/main" val="34024049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10DD3A4-24E1-44A8-861B-6E0DE83D094E}"/>
              </a:ext>
            </a:extLst>
          </p:cNvPr>
          <p:cNvSpPr>
            <a:spLocks noGrp="1"/>
          </p:cNvSpPr>
          <p:nvPr>
            <p:ph idx="1"/>
          </p:nvPr>
        </p:nvSpPr>
        <p:spPr>
          <a:xfrm>
            <a:off x="975360" y="2879031"/>
            <a:ext cx="11054080" cy="5761126"/>
          </a:xfrm>
        </p:spPr>
        <p:txBody>
          <a:bodyPr>
            <a:normAutofit fontScale="92500"/>
          </a:bodyPr>
          <a:lstStyle/>
          <a:p>
            <a:r>
              <a:rPr lang="en-US" sz="3600" dirty="0"/>
              <a:t>What are your:</a:t>
            </a:r>
          </a:p>
          <a:p>
            <a:pPr lvl="1"/>
            <a:r>
              <a:rPr lang="en-US" sz="3600" dirty="0"/>
              <a:t>Questions?</a:t>
            </a:r>
          </a:p>
          <a:p>
            <a:pPr lvl="1"/>
            <a:r>
              <a:rPr lang="en-US" sz="3600" dirty="0"/>
              <a:t>Areas of concerns?</a:t>
            </a:r>
          </a:p>
          <a:p>
            <a:pPr lvl="1"/>
            <a:r>
              <a:rPr lang="en-US" sz="3600" dirty="0"/>
              <a:t>Experiences?</a:t>
            </a:r>
          </a:p>
          <a:p>
            <a:endParaRPr lang="en-US" sz="3600" dirty="0"/>
          </a:p>
          <a:p>
            <a:r>
              <a:rPr lang="en-US" sz="3600" dirty="0"/>
              <a:t>What are some:</a:t>
            </a:r>
          </a:p>
          <a:p>
            <a:pPr lvl="1"/>
            <a:r>
              <a:rPr lang="en-US" sz="3600" dirty="0"/>
              <a:t>Examples of good practices?</a:t>
            </a:r>
          </a:p>
          <a:p>
            <a:pPr lvl="1"/>
            <a:r>
              <a:rPr lang="en-US" sz="3600" dirty="0"/>
              <a:t>Examples of an overall integration of assessment and planning?</a:t>
            </a:r>
          </a:p>
          <a:p>
            <a:pPr lvl="1"/>
            <a:r>
              <a:rPr lang="en-US" sz="3600" dirty="0"/>
              <a:t>Examples of meaningful and effective assessment?</a:t>
            </a:r>
          </a:p>
          <a:p>
            <a:endParaRPr lang="en-US" sz="2800" dirty="0"/>
          </a:p>
        </p:txBody>
      </p:sp>
      <p:sp>
        <p:nvSpPr>
          <p:cNvPr id="7" name="Title 1">
            <a:extLst>
              <a:ext uri="{FF2B5EF4-FFF2-40B4-BE49-F238E27FC236}">
                <a16:creationId xmlns:a16="http://schemas.microsoft.com/office/drawing/2014/main" id="{E46A5876-492B-4A06-9D67-F3B77EF89EDE}"/>
              </a:ext>
            </a:extLst>
          </p:cNvPr>
          <p:cNvSpPr>
            <a:spLocks noGrp="1"/>
          </p:cNvSpPr>
          <p:nvPr>
            <p:ph type="title"/>
          </p:nvPr>
        </p:nvSpPr>
        <p:spPr>
          <a:xfrm>
            <a:off x="975360" y="386862"/>
            <a:ext cx="11054080" cy="2591237"/>
          </a:xfrm>
        </p:spPr>
        <p:txBody>
          <a:bodyPr/>
          <a:lstStyle/>
          <a:p>
            <a:r>
              <a:rPr lang="en-US" dirty="0"/>
              <a:t>The Assessment of </a:t>
            </a:r>
            <a:r>
              <a:rPr lang="en-US" dirty="0" err="1"/>
              <a:t>slo</a:t>
            </a:r>
            <a:r>
              <a:rPr lang="en-US" dirty="0"/>
              <a:t> assessment</a:t>
            </a:r>
            <a:br>
              <a:rPr lang="en-US" dirty="0"/>
            </a:br>
            <a:r>
              <a:rPr lang="en-US" sz="3800" i="1" dirty="0"/>
              <a:t>let’s assess your institutional assessment</a:t>
            </a:r>
            <a:endParaRPr lang="en-US" sz="3800" u="sng" dirty="0"/>
          </a:p>
        </p:txBody>
      </p:sp>
      <p:pic>
        <p:nvPicPr>
          <p:cNvPr id="5" name="Picture 4">
            <a:extLst>
              <a:ext uri="{FF2B5EF4-FFF2-40B4-BE49-F238E27FC236}">
                <a16:creationId xmlns:a16="http://schemas.microsoft.com/office/drawing/2014/main" id="{5A1F2083-4302-448F-A4A2-E5440D741B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70579" y="8823138"/>
            <a:ext cx="3263641" cy="754547"/>
          </a:xfrm>
          <a:prstGeom prst="rect">
            <a:avLst/>
          </a:prstGeom>
        </p:spPr>
      </p:pic>
    </p:spTree>
    <p:extLst>
      <p:ext uri="{BB962C8B-B14F-4D97-AF65-F5344CB8AC3E}">
        <p14:creationId xmlns:p14="http://schemas.microsoft.com/office/powerpoint/2010/main" val="11187630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976CE-E85F-4C90-AB69-1F31B4DDBE5C}"/>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410DD3A4-24E1-44A8-861B-6E0DE83D094E}"/>
              </a:ext>
            </a:extLst>
          </p:cNvPr>
          <p:cNvSpPr>
            <a:spLocks noGrp="1"/>
          </p:cNvSpPr>
          <p:nvPr>
            <p:ph idx="1"/>
          </p:nvPr>
        </p:nvSpPr>
        <p:spPr/>
        <p:txBody>
          <a:bodyPr>
            <a:normAutofit fontScale="92500" lnSpcReduction="20000"/>
          </a:bodyPr>
          <a:lstStyle/>
          <a:p>
            <a:pPr marL="457200" indent="-457200">
              <a:buFont typeface="+mj-lt"/>
              <a:buAutoNum type="arabicParenR"/>
            </a:pPr>
            <a:r>
              <a:rPr lang="en-US" sz="3800" dirty="0"/>
              <a:t>ASCCC Resolution S17 9.01</a:t>
            </a:r>
          </a:p>
          <a:p>
            <a:pPr lvl="1"/>
            <a:r>
              <a:rPr lang="en-US" sz="3800" dirty="0">
                <a:hlinkClick r:id="rId2"/>
              </a:rPr>
              <a:t>https://www.asccc.org/resolutions/update-existing-slo-terminology-glossary-and-creation-paper-student-learning-outcomes-0</a:t>
            </a:r>
            <a:endParaRPr lang="en-US" sz="3800" dirty="0"/>
          </a:p>
          <a:p>
            <a:pPr marL="457200" indent="-457200">
              <a:buFont typeface="+mj-lt"/>
              <a:buAutoNum type="arabicParenR"/>
            </a:pPr>
            <a:r>
              <a:rPr lang="en-US" sz="3800" dirty="0"/>
              <a:t>ASCCC </a:t>
            </a:r>
            <a:r>
              <a:rPr lang="en-US" sz="3800" dirty="0">
                <a:sym typeface="Hoefler Text"/>
              </a:rPr>
              <a:t>SLO Terminology Glossary: A Resource for Local Senates (2009)</a:t>
            </a:r>
          </a:p>
          <a:p>
            <a:pPr lvl="1"/>
            <a:r>
              <a:rPr lang="en-US" sz="3800" dirty="0">
                <a:hlinkClick r:id="rId3"/>
              </a:rPr>
              <a:t>http://www.asccc.org/papers/slo-terminology-glossary-resource-local-senates</a:t>
            </a:r>
            <a:endParaRPr lang="en-US" sz="3800" dirty="0">
              <a:sym typeface="Hoefler Text"/>
            </a:endParaRPr>
          </a:p>
          <a:p>
            <a:pPr marL="457200" indent="-457200">
              <a:buFont typeface="+mj-lt"/>
              <a:buAutoNum type="arabicParenR"/>
            </a:pPr>
            <a:r>
              <a:rPr lang="en-US" sz="3800" dirty="0">
                <a:sym typeface="Hoefler Text"/>
              </a:rPr>
              <a:t>ASCCC Guiding Principles on SLO Assessment (2010)</a:t>
            </a:r>
          </a:p>
          <a:p>
            <a:pPr lvl="1"/>
            <a:r>
              <a:rPr lang="en-US" sz="3800" dirty="0">
                <a:hlinkClick r:id="rId4"/>
              </a:rPr>
              <a:t>https://www.asccc.org/sites/default/files/publications/SLO-paper-Fall2010_0.pdf</a:t>
            </a:r>
            <a:endParaRPr lang="en-US" sz="3800" dirty="0">
              <a:sym typeface="Hoefler Text"/>
            </a:endParaRPr>
          </a:p>
          <a:p>
            <a:pPr marL="0" indent="0">
              <a:buNone/>
            </a:pPr>
            <a:endParaRPr lang="en-US" sz="2000" dirty="0"/>
          </a:p>
        </p:txBody>
      </p:sp>
      <p:pic>
        <p:nvPicPr>
          <p:cNvPr id="5" name="Picture 4">
            <a:extLst>
              <a:ext uri="{FF2B5EF4-FFF2-40B4-BE49-F238E27FC236}">
                <a16:creationId xmlns:a16="http://schemas.microsoft.com/office/drawing/2014/main" id="{8569C2A8-5365-48A9-977A-6D0D4B1979B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870579" y="8823138"/>
            <a:ext cx="3263641" cy="754547"/>
          </a:xfrm>
          <a:prstGeom prst="rect">
            <a:avLst/>
          </a:prstGeom>
        </p:spPr>
      </p:pic>
    </p:spTree>
    <p:extLst>
      <p:ext uri="{BB962C8B-B14F-4D97-AF65-F5344CB8AC3E}">
        <p14:creationId xmlns:p14="http://schemas.microsoft.com/office/powerpoint/2010/main" val="2010195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976CE-E85F-4C90-AB69-1F31B4DDBE5C}"/>
              </a:ext>
            </a:extLst>
          </p:cNvPr>
          <p:cNvSpPr>
            <a:spLocks noGrp="1"/>
          </p:cNvSpPr>
          <p:nvPr>
            <p:ph type="title"/>
          </p:nvPr>
        </p:nvSpPr>
        <p:spPr/>
        <p:txBody>
          <a:bodyPr>
            <a:normAutofit/>
          </a:bodyPr>
          <a:lstStyle/>
          <a:p>
            <a:r>
              <a:rPr lang="en-US" sz="4000" dirty="0"/>
              <a:t>Committee charge</a:t>
            </a:r>
            <a:br>
              <a:rPr lang="en-US" sz="4000" dirty="0"/>
            </a:br>
            <a:r>
              <a:rPr lang="en-US" sz="4000" dirty="0"/>
              <a:t>update to the existing </a:t>
            </a:r>
            <a:r>
              <a:rPr lang="en-US" sz="4000" dirty="0" err="1"/>
              <a:t>slo</a:t>
            </a:r>
            <a:r>
              <a:rPr lang="en-US" sz="4000" dirty="0"/>
              <a:t> terminology glossary and creation of a paper on student learning outcomes (S17 9.1)</a:t>
            </a:r>
            <a:r>
              <a:rPr lang="en-US" sz="4000" baseline="30000" dirty="0"/>
              <a:t>1</a:t>
            </a:r>
            <a:r>
              <a:rPr lang="en-US" sz="4000" dirty="0"/>
              <a:t> </a:t>
            </a:r>
          </a:p>
        </p:txBody>
      </p:sp>
      <p:sp>
        <p:nvSpPr>
          <p:cNvPr id="3" name="Content Placeholder 2">
            <a:extLst>
              <a:ext uri="{FF2B5EF4-FFF2-40B4-BE49-F238E27FC236}">
                <a16:creationId xmlns:a16="http://schemas.microsoft.com/office/drawing/2014/main" id="{410DD3A4-24E1-44A8-861B-6E0DE83D094E}"/>
              </a:ext>
            </a:extLst>
          </p:cNvPr>
          <p:cNvSpPr>
            <a:spLocks noGrp="1"/>
          </p:cNvSpPr>
          <p:nvPr>
            <p:ph idx="1"/>
          </p:nvPr>
        </p:nvSpPr>
        <p:spPr/>
        <p:txBody>
          <a:bodyPr>
            <a:normAutofit fontScale="92500" lnSpcReduction="20000"/>
          </a:bodyPr>
          <a:lstStyle/>
          <a:p>
            <a:endParaRPr lang="en-US" sz="1800" dirty="0">
              <a:sym typeface="Hoefler Text"/>
            </a:endParaRPr>
          </a:p>
          <a:p>
            <a:r>
              <a:rPr lang="en-US" sz="3600" dirty="0">
                <a:sym typeface="Hoefler Text"/>
              </a:rPr>
              <a:t>Whereas, The Academic Senate for California Community Colleges (ASCCC) approved resolution 9.06 S16, which states that the ASCCC should “urge local senates to ensure that institutional decisions regarding student learning outcomes assessment are understood to be a curricular matter and therefore institutions should consult collegially with local senates;” </a:t>
            </a:r>
            <a:endParaRPr lang="en-US" sz="3600" dirty="0"/>
          </a:p>
          <a:p>
            <a:r>
              <a:rPr lang="en-US" sz="3600" dirty="0">
                <a:sym typeface="Hoefler Text"/>
              </a:rPr>
              <a:t>Whereas, The development of student learning outcomes (SLOs) is a potentially useful tool for faculty to develop educational programs and course outlines of record, as well as an important part of accreditation requirements, including the requirement that colleges review disaggregated SLO data; and</a:t>
            </a:r>
          </a:p>
          <a:p>
            <a:endParaRPr lang="en-US" dirty="0"/>
          </a:p>
        </p:txBody>
      </p:sp>
      <p:pic>
        <p:nvPicPr>
          <p:cNvPr id="6" name="Picture 5">
            <a:extLst>
              <a:ext uri="{FF2B5EF4-FFF2-40B4-BE49-F238E27FC236}">
                <a16:creationId xmlns:a16="http://schemas.microsoft.com/office/drawing/2014/main" id="{85A08C06-3C0D-45F2-BBFB-6737D2DB389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70579" y="8823138"/>
            <a:ext cx="3263641" cy="754547"/>
          </a:xfrm>
          <a:prstGeom prst="rect">
            <a:avLst/>
          </a:prstGeom>
        </p:spPr>
      </p:pic>
    </p:spTree>
    <p:extLst>
      <p:ext uri="{BB962C8B-B14F-4D97-AF65-F5344CB8AC3E}">
        <p14:creationId xmlns:p14="http://schemas.microsoft.com/office/powerpoint/2010/main" val="35333455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976CE-E85F-4C90-AB69-1F31B4DDBE5C}"/>
              </a:ext>
            </a:extLst>
          </p:cNvPr>
          <p:cNvSpPr>
            <a:spLocks noGrp="1"/>
          </p:cNvSpPr>
          <p:nvPr>
            <p:ph type="title"/>
          </p:nvPr>
        </p:nvSpPr>
        <p:spPr/>
        <p:txBody>
          <a:bodyPr>
            <a:normAutofit/>
          </a:bodyPr>
          <a:lstStyle/>
          <a:p>
            <a:r>
              <a:rPr lang="en-US" sz="4000" dirty="0"/>
              <a:t>Committee charge</a:t>
            </a:r>
            <a:br>
              <a:rPr lang="en-US" sz="4000" dirty="0"/>
            </a:br>
            <a:r>
              <a:rPr lang="en-US" sz="4000" dirty="0"/>
              <a:t>update to the existing </a:t>
            </a:r>
            <a:r>
              <a:rPr lang="en-US" sz="4000" dirty="0" err="1"/>
              <a:t>slo</a:t>
            </a:r>
            <a:r>
              <a:rPr lang="en-US" sz="4000" dirty="0"/>
              <a:t> terminology glossary and creation of a paper on student learning outcomes (S17 9.1)</a:t>
            </a:r>
            <a:r>
              <a:rPr lang="en-US" sz="4000" baseline="30000" dirty="0"/>
              <a:t>1</a:t>
            </a:r>
            <a:r>
              <a:rPr lang="en-US" sz="4000" dirty="0"/>
              <a:t> </a:t>
            </a:r>
          </a:p>
        </p:txBody>
      </p:sp>
      <p:sp>
        <p:nvSpPr>
          <p:cNvPr id="3" name="Content Placeholder 2">
            <a:extLst>
              <a:ext uri="{FF2B5EF4-FFF2-40B4-BE49-F238E27FC236}">
                <a16:creationId xmlns:a16="http://schemas.microsoft.com/office/drawing/2014/main" id="{410DD3A4-24E1-44A8-861B-6E0DE83D094E}"/>
              </a:ext>
            </a:extLst>
          </p:cNvPr>
          <p:cNvSpPr>
            <a:spLocks noGrp="1"/>
          </p:cNvSpPr>
          <p:nvPr>
            <p:ph idx="1"/>
          </p:nvPr>
        </p:nvSpPr>
        <p:spPr/>
        <p:txBody>
          <a:bodyPr>
            <a:normAutofit fontScale="77500" lnSpcReduction="20000"/>
          </a:bodyPr>
          <a:lstStyle/>
          <a:p>
            <a:endParaRPr lang="en-US" sz="1800" dirty="0">
              <a:sym typeface="Hoefler Text"/>
            </a:endParaRPr>
          </a:p>
          <a:p>
            <a:r>
              <a:rPr lang="en-US" sz="3600" dirty="0">
                <a:sym typeface="Hoefler Text"/>
              </a:rPr>
              <a:t>Whereas, The Academic Senate for California Community Colleges (ASCCC) approved resolution 9.06 S16, which states that the ASCCC should “urge local senates to ensure that institutional decisions regarding student learning outcomes assessment are understood to be a curricular matter and therefore institutions should consult collegially with local senates;” </a:t>
            </a:r>
            <a:endParaRPr lang="en-US" sz="3600" dirty="0"/>
          </a:p>
          <a:p>
            <a:r>
              <a:rPr lang="en-US" sz="3600" dirty="0">
                <a:sym typeface="Hoefler Text"/>
              </a:rPr>
              <a:t>Whereas, The development of student learning outcomes (SLOs) is a potentially useful tool for faculty to develop educational programs and course outlines of record, as well as an important part of accreditation requirements, including the requirement that colleges review disaggregated SLO data; and</a:t>
            </a:r>
          </a:p>
          <a:p>
            <a:r>
              <a:rPr lang="en-US" sz="3600" dirty="0">
                <a:sym typeface="Hoefler Text"/>
              </a:rPr>
              <a:t>Whereas, The creation and assessment of SLOs have curricular implications that go beyond the goal of compliance with accreditation standards;</a:t>
            </a:r>
            <a:endParaRPr lang="en-US" sz="3600" dirty="0"/>
          </a:p>
        </p:txBody>
      </p:sp>
      <p:pic>
        <p:nvPicPr>
          <p:cNvPr id="6" name="Picture 5">
            <a:extLst>
              <a:ext uri="{FF2B5EF4-FFF2-40B4-BE49-F238E27FC236}">
                <a16:creationId xmlns:a16="http://schemas.microsoft.com/office/drawing/2014/main" id="{9C25DBDF-831A-4EC4-B90F-25DE7AFE37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70579" y="8823138"/>
            <a:ext cx="3263641" cy="754547"/>
          </a:xfrm>
          <a:prstGeom prst="rect">
            <a:avLst/>
          </a:prstGeom>
        </p:spPr>
      </p:pic>
    </p:spTree>
    <p:extLst>
      <p:ext uri="{BB962C8B-B14F-4D97-AF65-F5344CB8AC3E}">
        <p14:creationId xmlns:p14="http://schemas.microsoft.com/office/powerpoint/2010/main" val="35689950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976CE-E85F-4C90-AB69-1F31B4DDBE5C}"/>
              </a:ext>
            </a:extLst>
          </p:cNvPr>
          <p:cNvSpPr>
            <a:spLocks noGrp="1"/>
          </p:cNvSpPr>
          <p:nvPr>
            <p:ph type="title"/>
          </p:nvPr>
        </p:nvSpPr>
        <p:spPr/>
        <p:txBody>
          <a:bodyPr>
            <a:normAutofit/>
          </a:bodyPr>
          <a:lstStyle/>
          <a:p>
            <a:r>
              <a:rPr lang="en-US" sz="4000" dirty="0"/>
              <a:t>Committee charge</a:t>
            </a:r>
            <a:br>
              <a:rPr lang="en-US" sz="4000" dirty="0"/>
            </a:br>
            <a:r>
              <a:rPr lang="en-US" sz="4000" dirty="0"/>
              <a:t>update to the existing </a:t>
            </a:r>
            <a:r>
              <a:rPr lang="en-US" sz="4000" dirty="0" err="1"/>
              <a:t>slo</a:t>
            </a:r>
            <a:r>
              <a:rPr lang="en-US" sz="4000" dirty="0"/>
              <a:t> terminology glossary and creation of a paper on student learning outcomes (S17 9.1)</a:t>
            </a:r>
            <a:r>
              <a:rPr lang="en-US" sz="4000" baseline="30000" dirty="0"/>
              <a:t>1</a:t>
            </a:r>
            <a:r>
              <a:rPr lang="en-US" sz="4000" dirty="0"/>
              <a:t> </a:t>
            </a:r>
          </a:p>
        </p:txBody>
      </p:sp>
      <p:sp>
        <p:nvSpPr>
          <p:cNvPr id="3" name="Content Placeholder 2">
            <a:extLst>
              <a:ext uri="{FF2B5EF4-FFF2-40B4-BE49-F238E27FC236}">
                <a16:creationId xmlns:a16="http://schemas.microsoft.com/office/drawing/2014/main" id="{410DD3A4-24E1-44A8-861B-6E0DE83D094E}"/>
              </a:ext>
            </a:extLst>
          </p:cNvPr>
          <p:cNvSpPr>
            <a:spLocks noGrp="1"/>
          </p:cNvSpPr>
          <p:nvPr>
            <p:ph idx="1"/>
          </p:nvPr>
        </p:nvSpPr>
        <p:spPr/>
        <p:txBody>
          <a:bodyPr>
            <a:noAutofit/>
          </a:bodyPr>
          <a:lstStyle/>
          <a:p>
            <a:r>
              <a:rPr lang="en-US" sz="2400" dirty="0">
                <a:sym typeface="Hoefler Text"/>
              </a:rPr>
              <a:t>Whereas, The Academic Senate for California Community Colleges (ASCCC) approved resolution 9.06 S16, which states that the ASCCC should “urge local senates to ensure that institutional decisions regarding student learning outcomes assessment are understood to be a curricular matter and therefore institutions should consult collegially with local senates;” </a:t>
            </a:r>
            <a:endParaRPr lang="en-US" sz="2400" dirty="0"/>
          </a:p>
          <a:p>
            <a:r>
              <a:rPr lang="en-US" sz="2400" dirty="0">
                <a:sym typeface="Hoefler Text"/>
              </a:rPr>
              <a:t>Whereas, The development of student learning outcomes (SLOs) is a potentially useful tool for faculty to develop educational programs and course outlines of record, as well as an important part of accreditation requirements, including the requirement that colleges review disaggregated SLO data; and</a:t>
            </a:r>
          </a:p>
          <a:p>
            <a:r>
              <a:rPr lang="en-US" sz="2400" dirty="0">
                <a:sym typeface="Hoefler Text"/>
              </a:rPr>
              <a:t>Whereas, The creation and assessment of SLOs have curricular implications that go beyond the goal of compliance with accreditation standards;</a:t>
            </a:r>
            <a:endParaRPr lang="en-US" sz="2400" dirty="0"/>
          </a:p>
          <a:p>
            <a:r>
              <a:rPr lang="en-US" sz="2400" dirty="0">
                <a:solidFill>
                  <a:srgbClr val="FF0000"/>
                </a:solidFill>
                <a:sym typeface="Hoefler Text"/>
              </a:rPr>
              <a:t>Resolved, </a:t>
            </a:r>
            <a:r>
              <a:rPr lang="en-US" sz="2400" dirty="0">
                <a:sym typeface="Hoefler Text"/>
              </a:rPr>
              <a:t>That the Academic Senate for California Community Colleges update its white paper </a:t>
            </a:r>
            <a:r>
              <a:rPr lang="en-US" sz="2400" i="1" dirty="0">
                <a:sym typeface="Hoefler Text"/>
              </a:rPr>
              <a:t>SLO Terminology Glossary: A Resource for Local Senates</a:t>
            </a:r>
            <a:r>
              <a:rPr lang="en-US" sz="2400" dirty="0">
                <a:sym typeface="Hoefler Text"/>
              </a:rPr>
              <a:t> (2009)</a:t>
            </a:r>
            <a:r>
              <a:rPr lang="en-US" sz="2400" baseline="30000" dirty="0">
                <a:sym typeface="Hoefler Text"/>
              </a:rPr>
              <a:t>2</a:t>
            </a:r>
            <a:r>
              <a:rPr lang="en-US" sz="2400" dirty="0">
                <a:sym typeface="Hoefler Text"/>
              </a:rPr>
              <a:t>; and</a:t>
            </a:r>
            <a:endParaRPr lang="en-US" sz="2400" dirty="0"/>
          </a:p>
        </p:txBody>
      </p:sp>
      <p:pic>
        <p:nvPicPr>
          <p:cNvPr id="6" name="Picture 5">
            <a:extLst>
              <a:ext uri="{FF2B5EF4-FFF2-40B4-BE49-F238E27FC236}">
                <a16:creationId xmlns:a16="http://schemas.microsoft.com/office/drawing/2014/main" id="{BD6BA4A0-BE55-44D5-A989-A790185048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70579" y="8823138"/>
            <a:ext cx="3263641" cy="754547"/>
          </a:xfrm>
          <a:prstGeom prst="rect">
            <a:avLst/>
          </a:prstGeom>
        </p:spPr>
      </p:pic>
    </p:spTree>
    <p:extLst>
      <p:ext uri="{BB962C8B-B14F-4D97-AF65-F5344CB8AC3E}">
        <p14:creationId xmlns:p14="http://schemas.microsoft.com/office/powerpoint/2010/main" val="30929995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10DD3A4-24E1-44A8-861B-6E0DE83D094E}"/>
              </a:ext>
            </a:extLst>
          </p:cNvPr>
          <p:cNvSpPr>
            <a:spLocks noGrp="1"/>
          </p:cNvSpPr>
          <p:nvPr>
            <p:ph idx="1"/>
          </p:nvPr>
        </p:nvSpPr>
        <p:spPr>
          <a:xfrm>
            <a:off x="474785" y="2373922"/>
            <a:ext cx="12133384" cy="6224955"/>
          </a:xfrm>
        </p:spPr>
        <p:txBody>
          <a:bodyPr>
            <a:noAutofit/>
          </a:bodyPr>
          <a:lstStyle/>
          <a:p>
            <a:r>
              <a:rPr lang="en-US" sz="3000" dirty="0">
                <a:sym typeface="Hoefler Text"/>
              </a:rPr>
              <a:t>Whereas, The Academic Senate for California Community Colleges (ASCCC) approved resolution 9.06 S16, which states that the ASCCC should “urge local senates to ensure that institutional decisions regarding student learning outcomes assessment are understood to be a curricular matter and therefore institutions should consult collegially with local senates;” </a:t>
            </a:r>
            <a:endParaRPr lang="en-US" sz="3000" dirty="0"/>
          </a:p>
          <a:p>
            <a:r>
              <a:rPr lang="en-US" sz="3000" dirty="0">
                <a:sym typeface="Hoefler Text"/>
              </a:rPr>
              <a:t>Whereas, The development of student learning outcomes (SLOs) is a potentially useful tool for faculty to develop educational programs and course outlines of record, as well as an important part of accreditation requirements, including the requirement that colleges review disaggregated SLO data; and</a:t>
            </a:r>
          </a:p>
          <a:p>
            <a:r>
              <a:rPr lang="en-US" sz="3000" dirty="0">
                <a:sym typeface="Hoefler Text"/>
              </a:rPr>
              <a:t>Whereas, The creation and assessment of SLOs have curricular implications that go beyond the goal of compliance with accreditation standards;</a:t>
            </a:r>
            <a:endParaRPr lang="en-US" sz="3000" dirty="0"/>
          </a:p>
        </p:txBody>
      </p:sp>
      <p:sp>
        <p:nvSpPr>
          <p:cNvPr id="7" name="Title 1">
            <a:extLst>
              <a:ext uri="{FF2B5EF4-FFF2-40B4-BE49-F238E27FC236}">
                <a16:creationId xmlns:a16="http://schemas.microsoft.com/office/drawing/2014/main" id="{E46A5876-492B-4A06-9D67-F3B77EF89EDE}"/>
              </a:ext>
            </a:extLst>
          </p:cNvPr>
          <p:cNvSpPr>
            <a:spLocks noGrp="1"/>
          </p:cNvSpPr>
          <p:nvPr>
            <p:ph type="title"/>
          </p:nvPr>
        </p:nvSpPr>
        <p:spPr>
          <a:xfrm>
            <a:off x="975360" y="175916"/>
            <a:ext cx="11054080" cy="2198007"/>
          </a:xfrm>
        </p:spPr>
        <p:txBody>
          <a:bodyPr>
            <a:noAutofit/>
          </a:bodyPr>
          <a:lstStyle/>
          <a:p>
            <a:r>
              <a:rPr lang="en-US" sz="4000" dirty="0"/>
              <a:t>Committee charge</a:t>
            </a:r>
            <a:br>
              <a:rPr lang="en-US" sz="4000" dirty="0"/>
            </a:br>
            <a:r>
              <a:rPr lang="en-US" sz="4000" dirty="0"/>
              <a:t>update to the existing </a:t>
            </a:r>
            <a:r>
              <a:rPr lang="en-US" sz="4000" dirty="0" err="1"/>
              <a:t>slo</a:t>
            </a:r>
            <a:r>
              <a:rPr lang="en-US" sz="4000" dirty="0"/>
              <a:t> terminology glossary and creation of a paper on student learning outcomes (S17 9.1)</a:t>
            </a:r>
            <a:r>
              <a:rPr lang="en-US" sz="4000" baseline="30000" dirty="0"/>
              <a:t>1</a:t>
            </a:r>
            <a:r>
              <a:rPr lang="en-US" sz="4000" dirty="0"/>
              <a:t> </a:t>
            </a:r>
          </a:p>
        </p:txBody>
      </p:sp>
      <p:pic>
        <p:nvPicPr>
          <p:cNvPr id="9" name="Picture 8">
            <a:extLst>
              <a:ext uri="{FF2B5EF4-FFF2-40B4-BE49-F238E27FC236}">
                <a16:creationId xmlns:a16="http://schemas.microsoft.com/office/drawing/2014/main" id="{93D7B42A-5D95-4D2B-BCB5-1C23AF9749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70579" y="8823138"/>
            <a:ext cx="3263641" cy="754547"/>
          </a:xfrm>
          <a:prstGeom prst="rect">
            <a:avLst/>
          </a:prstGeom>
        </p:spPr>
      </p:pic>
    </p:spTree>
    <p:extLst>
      <p:ext uri="{BB962C8B-B14F-4D97-AF65-F5344CB8AC3E}">
        <p14:creationId xmlns:p14="http://schemas.microsoft.com/office/powerpoint/2010/main" val="22106110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10DD3A4-24E1-44A8-861B-6E0DE83D094E}"/>
              </a:ext>
            </a:extLst>
          </p:cNvPr>
          <p:cNvSpPr>
            <a:spLocks noGrp="1"/>
          </p:cNvSpPr>
          <p:nvPr>
            <p:ph idx="1"/>
          </p:nvPr>
        </p:nvSpPr>
        <p:spPr>
          <a:xfrm>
            <a:off x="975360" y="3253154"/>
            <a:ext cx="11316286" cy="6500446"/>
          </a:xfrm>
        </p:spPr>
        <p:txBody>
          <a:bodyPr>
            <a:noAutofit/>
          </a:bodyPr>
          <a:lstStyle/>
          <a:p>
            <a:endParaRPr lang="en-US" sz="2500" dirty="0">
              <a:sym typeface="Hoefler Text"/>
            </a:endParaRPr>
          </a:p>
          <a:p>
            <a:r>
              <a:rPr lang="en-US" sz="3600" dirty="0">
                <a:solidFill>
                  <a:srgbClr val="FF0000"/>
                </a:solidFill>
                <a:sym typeface="Hoefler Text"/>
              </a:rPr>
              <a:t>Resolved, </a:t>
            </a:r>
            <a:r>
              <a:rPr lang="en-US" sz="3600" dirty="0">
                <a:sym typeface="Hoefler Text"/>
              </a:rPr>
              <a:t>That the Academic Senate for California Community Colleges update its white paper </a:t>
            </a:r>
            <a:r>
              <a:rPr lang="en-US" sz="3600" i="1" dirty="0">
                <a:sym typeface="Hoefler Text"/>
              </a:rPr>
              <a:t>SLO Terminology Glossary: A Resource for Local Senates</a:t>
            </a:r>
            <a:r>
              <a:rPr lang="en-US" sz="3600" dirty="0">
                <a:sym typeface="Hoefler Text"/>
              </a:rPr>
              <a:t> (2009)</a:t>
            </a:r>
            <a:r>
              <a:rPr lang="en-US" sz="3600" baseline="30000" dirty="0">
                <a:sym typeface="Hoefler Text"/>
              </a:rPr>
              <a:t>2</a:t>
            </a:r>
            <a:r>
              <a:rPr lang="en-US" sz="3600" dirty="0">
                <a:sym typeface="Hoefler Text"/>
              </a:rPr>
              <a:t>; and</a:t>
            </a:r>
          </a:p>
          <a:p>
            <a:r>
              <a:rPr lang="en-US" sz="3600" dirty="0">
                <a:solidFill>
                  <a:srgbClr val="FF0000"/>
                </a:solidFill>
                <a:sym typeface="Hoefler Text"/>
              </a:rPr>
              <a:t>Resolved, </a:t>
            </a:r>
            <a:r>
              <a:rPr lang="en-US" sz="3600" dirty="0">
                <a:sym typeface="Hoefler Text"/>
              </a:rPr>
              <a:t>That the Academic Senate for California Community Colleges create a paper on effective practices for student learning outcomes assessment and present that information to the field at the Fall 2018 Plenary Session.</a:t>
            </a:r>
            <a:endParaRPr lang="en-US" sz="3600" dirty="0"/>
          </a:p>
        </p:txBody>
      </p:sp>
      <p:sp>
        <p:nvSpPr>
          <p:cNvPr id="7" name="Title 1">
            <a:extLst>
              <a:ext uri="{FF2B5EF4-FFF2-40B4-BE49-F238E27FC236}">
                <a16:creationId xmlns:a16="http://schemas.microsoft.com/office/drawing/2014/main" id="{E46A5876-492B-4A06-9D67-F3B77EF89EDE}"/>
              </a:ext>
            </a:extLst>
          </p:cNvPr>
          <p:cNvSpPr>
            <a:spLocks noGrp="1"/>
          </p:cNvSpPr>
          <p:nvPr>
            <p:ph type="title"/>
          </p:nvPr>
        </p:nvSpPr>
        <p:spPr>
          <a:xfrm>
            <a:off x="975360" y="773722"/>
            <a:ext cx="11054080" cy="2655278"/>
          </a:xfrm>
        </p:spPr>
        <p:txBody>
          <a:bodyPr>
            <a:normAutofit/>
          </a:bodyPr>
          <a:lstStyle/>
          <a:p>
            <a:r>
              <a:rPr lang="en-US" sz="4000" dirty="0"/>
              <a:t>Committee charge</a:t>
            </a:r>
            <a:br>
              <a:rPr lang="en-US" sz="4000" dirty="0"/>
            </a:br>
            <a:r>
              <a:rPr lang="en-US" sz="4000" dirty="0"/>
              <a:t>update to the existing </a:t>
            </a:r>
            <a:r>
              <a:rPr lang="en-US" sz="4000" dirty="0" err="1"/>
              <a:t>slo</a:t>
            </a:r>
            <a:r>
              <a:rPr lang="en-US" sz="4000" dirty="0"/>
              <a:t> terminology glossary and creation of a paper on student learning outcomes (S17 9.1)</a:t>
            </a:r>
            <a:r>
              <a:rPr lang="en-US" sz="4000" baseline="30000" dirty="0"/>
              <a:t>1</a:t>
            </a:r>
            <a:r>
              <a:rPr lang="en-US" sz="4000" dirty="0"/>
              <a:t> </a:t>
            </a:r>
          </a:p>
        </p:txBody>
      </p:sp>
      <p:pic>
        <p:nvPicPr>
          <p:cNvPr id="9" name="Picture 8">
            <a:extLst>
              <a:ext uri="{FF2B5EF4-FFF2-40B4-BE49-F238E27FC236}">
                <a16:creationId xmlns:a16="http://schemas.microsoft.com/office/drawing/2014/main" id="{93D7B42A-5D95-4D2B-BCB5-1C23AF9749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70579" y="8823138"/>
            <a:ext cx="3263641" cy="754547"/>
          </a:xfrm>
          <a:prstGeom prst="rect">
            <a:avLst/>
          </a:prstGeom>
        </p:spPr>
      </p:pic>
    </p:spTree>
    <p:extLst>
      <p:ext uri="{BB962C8B-B14F-4D97-AF65-F5344CB8AC3E}">
        <p14:creationId xmlns:p14="http://schemas.microsoft.com/office/powerpoint/2010/main" val="876571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10DD3A4-24E1-44A8-861B-6E0DE83D094E}"/>
              </a:ext>
            </a:extLst>
          </p:cNvPr>
          <p:cNvSpPr>
            <a:spLocks noGrp="1"/>
          </p:cNvSpPr>
          <p:nvPr>
            <p:ph idx="1"/>
          </p:nvPr>
        </p:nvSpPr>
        <p:spPr>
          <a:xfrm>
            <a:off x="975360" y="2879031"/>
            <a:ext cx="11054080" cy="5761126"/>
          </a:xfrm>
        </p:spPr>
        <p:txBody>
          <a:bodyPr>
            <a:normAutofit/>
          </a:bodyPr>
          <a:lstStyle/>
          <a:p>
            <a:r>
              <a:rPr lang="en-US" sz="3600" dirty="0"/>
              <a:t>SLO Terminology Update</a:t>
            </a:r>
          </a:p>
          <a:p>
            <a:pPr lvl="1"/>
            <a:r>
              <a:rPr lang="en-US" sz="3600" dirty="0"/>
              <a:t>Review of 2009 Glossary</a:t>
            </a:r>
            <a:r>
              <a:rPr lang="en-US" sz="3600" baseline="30000" dirty="0"/>
              <a:t>2</a:t>
            </a:r>
            <a:r>
              <a:rPr lang="en-US" sz="3600" dirty="0"/>
              <a:t> and 2010 Guiding Principles for SLO Assessment</a:t>
            </a:r>
            <a:r>
              <a:rPr lang="en-US" sz="3600" baseline="30000" dirty="0"/>
              <a:t>3</a:t>
            </a:r>
            <a:r>
              <a:rPr lang="en-US" sz="3600" dirty="0"/>
              <a:t> papers.</a:t>
            </a:r>
          </a:p>
          <a:p>
            <a:pPr lvl="1"/>
            <a:r>
              <a:rPr lang="en-US" sz="3600" dirty="0"/>
              <a:t>January 2019 committee submission to ASCCC Executive Committee accepted and will be provided at Spring 2019 Plenary.</a:t>
            </a:r>
          </a:p>
          <a:p>
            <a:endParaRPr lang="en-US" sz="2800" dirty="0"/>
          </a:p>
        </p:txBody>
      </p:sp>
      <p:sp>
        <p:nvSpPr>
          <p:cNvPr id="7" name="Title 1">
            <a:extLst>
              <a:ext uri="{FF2B5EF4-FFF2-40B4-BE49-F238E27FC236}">
                <a16:creationId xmlns:a16="http://schemas.microsoft.com/office/drawing/2014/main" id="{E46A5876-492B-4A06-9D67-F3B77EF89EDE}"/>
              </a:ext>
            </a:extLst>
          </p:cNvPr>
          <p:cNvSpPr>
            <a:spLocks noGrp="1"/>
          </p:cNvSpPr>
          <p:nvPr>
            <p:ph type="title"/>
          </p:nvPr>
        </p:nvSpPr>
        <p:spPr>
          <a:xfrm>
            <a:off x="975360" y="689254"/>
            <a:ext cx="11054080" cy="2288845"/>
          </a:xfrm>
        </p:spPr>
        <p:txBody>
          <a:bodyPr/>
          <a:lstStyle/>
          <a:p>
            <a:r>
              <a:rPr lang="en-US" dirty="0"/>
              <a:t>Committee charge – status report</a:t>
            </a:r>
          </a:p>
        </p:txBody>
      </p:sp>
      <p:pic>
        <p:nvPicPr>
          <p:cNvPr id="6" name="Picture 5">
            <a:extLst>
              <a:ext uri="{FF2B5EF4-FFF2-40B4-BE49-F238E27FC236}">
                <a16:creationId xmlns:a16="http://schemas.microsoft.com/office/drawing/2014/main" id="{C823E716-BE1F-48C6-B50C-397A6C34CD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70579" y="8823138"/>
            <a:ext cx="3263641" cy="754547"/>
          </a:xfrm>
          <a:prstGeom prst="rect">
            <a:avLst/>
          </a:prstGeom>
        </p:spPr>
      </p:pic>
    </p:spTree>
    <p:extLst>
      <p:ext uri="{BB962C8B-B14F-4D97-AF65-F5344CB8AC3E}">
        <p14:creationId xmlns:p14="http://schemas.microsoft.com/office/powerpoint/2010/main" val="17618264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10DD3A4-24E1-44A8-861B-6E0DE83D094E}"/>
              </a:ext>
            </a:extLst>
          </p:cNvPr>
          <p:cNvSpPr>
            <a:spLocks noGrp="1"/>
          </p:cNvSpPr>
          <p:nvPr>
            <p:ph idx="1"/>
          </p:nvPr>
        </p:nvSpPr>
        <p:spPr>
          <a:xfrm>
            <a:off x="580292" y="1354016"/>
            <a:ext cx="11992708" cy="7286142"/>
          </a:xfrm>
        </p:spPr>
        <p:txBody>
          <a:bodyPr>
            <a:noAutofit/>
          </a:bodyPr>
          <a:lstStyle/>
          <a:p>
            <a:r>
              <a:rPr lang="en-US" sz="3600" dirty="0"/>
              <a:t>SLO Terminology Update</a:t>
            </a:r>
          </a:p>
          <a:p>
            <a:pPr lvl="1"/>
            <a:r>
              <a:rPr lang="en-US" sz="3600" dirty="0"/>
              <a:t>Review of 2009 Glossary</a:t>
            </a:r>
            <a:r>
              <a:rPr lang="en-US" sz="3600" baseline="30000" dirty="0"/>
              <a:t>2</a:t>
            </a:r>
            <a:r>
              <a:rPr lang="en-US" sz="3600" dirty="0"/>
              <a:t> and 2010 Guiding Principles for SLO Assessment</a:t>
            </a:r>
            <a:r>
              <a:rPr lang="en-US" sz="3600" baseline="30000" dirty="0"/>
              <a:t>3</a:t>
            </a:r>
            <a:r>
              <a:rPr lang="en-US" sz="3600" dirty="0"/>
              <a:t> papers.</a:t>
            </a:r>
          </a:p>
          <a:p>
            <a:pPr lvl="1"/>
            <a:r>
              <a:rPr lang="en-US" sz="3600" dirty="0"/>
              <a:t>January 2019 committee submission to ASCCC Executive Committee accepted and will be provided at Spring 2019 Plenary.</a:t>
            </a:r>
          </a:p>
          <a:p>
            <a:r>
              <a:rPr lang="en-US" sz="3600" dirty="0"/>
              <a:t>January 2019 SLO Symposium Presentation</a:t>
            </a:r>
          </a:p>
          <a:p>
            <a:pPr lvl="1"/>
            <a:r>
              <a:rPr lang="en-US" sz="3600" dirty="0"/>
              <a:t>Given by Anna Bruzzese and Christy Karau.</a:t>
            </a:r>
          </a:p>
          <a:p>
            <a:pPr lvl="1"/>
            <a:r>
              <a:rPr lang="en-US" sz="3600" dirty="0"/>
              <a:t>Data collected on existing SLO Assessment practices.</a:t>
            </a:r>
          </a:p>
          <a:p>
            <a:r>
              <a:rPr lang="en-US" sz="3600" dirty="0"/>
              <a:t>Rostrum Article</a:t>
            </a:r>
          </a:p>
          <a:p>
            <a:pPr lvl="1"/>
            <a:r>
              <a:rPr lang="en-US" sz="3600" dirty="0"/>
              <a:t>“</a:t>
            </a:r>
            <a:r>
              <a:rPr lang="en-US" sz="3600" i="1" dirty="0"/>
              <a:t>The 4</a:t>
            </a:r>
            <a:r>
              <a:rPr lang="en-US" sz="3600" i="1" baseline="30000" dirty="0"/>
              <a:t>th</a:t>
            </a:r>
            <a:r>
              <a:rPr lang="en-US" sz="3600" i="1" dirty="0"/>
              <a:t> Pillar: Guiding Questions to Focus and Define Faculty Involvement</a:t>
            </a:r>
            <a:r>
              <a:rPr lang="en-US" sz="3600" dirty="0"/>
              <a:t>” (Christy Karau)</a:t>
            </a:r>
          </a:p>
          <a:p>
            <a:pPr marL="0" indent="0">
              <a:buNone/>
            </a:pPr>
            <a:endParaRPr lang="en-US" sz="3600" dirty="0"/>
          </a:p>
        </p:txBody>
      </p:sp>
      <p:sp>
        <p:nvSpPr>
          <p:cNvPr id="7" name="Title 1">
            <a:extLst>
              <a:ext uri="{FF2B5EF4-FFF2-40B4-BE49-F238E27FC236}">
                <a16:creationId xmlns:a16="http://schemas.microsoft.com/office/drawing/2014/main" id="{E46A5876-492B-4A06-9D67-F3B77EF89EDE}"/>
              </a:ext>
            </a:extLst>
          </p:cNvPr>
          <p:cNvSpPr>
            <a:spLocks noGrp="1"/>
          </p:cNvSpPr>
          <p:nvPr>
            <p:ph type="title"/>
          </p:nvPr>
        </p:nvSpPr>
        <p:spPr>
          <a:xfrm>
            <a:off x="975360" y="0"/>
            <a:ext cx="11054080" cy="1969477"/>
          </a:xfrm>
        </p:spPr>
        <p:txBody>
          <a:bodyPr/>
          <a:lstStyle/>
          <a:p>
            <a:r>
              <a:rPr lang="en-US" dirty="0"/>
              <a:t>Committee charge – status report</a:t>
            </a:r>
          </a:p>
        </p:txBody>
      </p:sp>
      <p:pic>
        <p:nvPicPr>
          <p:cNvPr id="6" name="Picture 5">
            <a:extLst>
              <a:ext uri="{FF2B5EF4-FFF2-40B4-BE49-F238E27FC236}">
                <a16:creationId xmlns:a16="http://schemas.microsoft.com/office/drawing/2014/main" id="{C823E716-BE1F-48C6-B50C-397A6C34CD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70579" y="8823138"/>
            <a:ext cx="3263641" cy="754547"/>
          </a:xfrm>
          <a:prstGeom prst="rect">
            <a:avLst/>
          </a:prstGeom>
        </p:spPr>
      </p:pic>
    </p:spTree>
    <p:extLst>
      <p:ext uri="{BB962C8B-B14F-4D97-AF65-F5344CB8AC3E}">
        <p14:creationId xmlns:p14="http://schemas.microsoft.com/office/powerpoint/2010/main" val="41979501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5.pn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Black">
  <a:themeElements>
    <a:clrScheme name="Black">
      <a:dk1>
        <a:srgbClr val="000000"/>
      </a:dk1>
      <a:lt1>
        <a:srgbClr val="FFFFFF"/>
      </a:lt1>
      <a:dk2>
        <a:srgbClr val="53585F"/>
      </a:dk2>
      <a:lt2>
        <a:srgbClr val="DCDEE0"/>
      </a:lt2>
      <a:accent1>
        <a:srgbClr val="0065C1"/>
      </a:accent1>
      <a:accent2>
        <a:srgbClr val="00A6AC"/>
      </a:accent2>
      <a:accent3>
        <a:srgbClr val="308B16"/>
      </a:accent3>
      <a:accent4>
        <a:srgbClr val="BC8027"/>
      </a:accent4>
      <a:accent5>
        <a:srgbClr val="971817"/>
      </a:accent5>
      <a:accent6>
        <a:srgbClr val="5747C1"/>
      </a:accent6>
      <a:hlink>
        <a:srgbClr val="0000FF"/>
      </a:hlink>
      <a:folHlink>
        <a:srgbClr val="FF00FF"/>
      </a:folHlink>
    </a:clrScheme>
    <a:fontScheme name="Black">
      <a:majorFont>
        <a:latin typeface="Helvetica Light"/>
        <a:ea typeface="Helvetica Light"/>
        <a:cs typeface="Helvetica Light"/>
      </a:majorFont>
      <a:minorFont>
        <a:latin typeface="Helvetica Light"/>
        <a:ea typeface="Helvetica Light"/>
        <a:cs typeface="Helvetica Light"/>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6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Wood Type</Template>
  <TotalTime>4974</TotalTime>
  <Words>1368</Words>
  <Application>Microsoft Office PowerPoint</Application>
  <PresentationFormat>Custom</PresentationFormat>
  <Paragraphs>160</Paragraphs>
  <Slides>22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Helvetica Neue</vt:lpstr>
      <vt:lpstr>Hoefler Text</vt:lpstr>
      <vt:lpstr>Rockwell</vt:lpstr>
      <vt:lpstr>Rockwell Condensed</vt:lpstr>
      <vt:lpstr>Wingdings</vt:lpstr>
      <vt:lpstr>Wood Type</vt:lpstr>
      <vt:lpstr>Inquiry into Effective Practices of SLO Assessment AScCC Educational policies committee</vt:lpstr>
      <vt:lpstr>Committee charge update to the existing slo terminology glossary and creation of a paper on student learning outcomes (S17 9.1)1 </vt:lpstr>
      <vt:lpstr>Committee charge update to the existing slo terminology glossary and creation of a paper on student learning outcomes (S17 9.1)1 </vt:lpstr>
      <vt:lpstr>Committee charge update to the existing slo terminology glossary and creation of a paper on student learning outcomes (S17 9.1)1 </vt:lpstr>
      <vt:lpstr>Committee charge update to the existing slo terminology glossary and creation of a paper on student learning outcomes (S17 9.1)1 </vt:lpstr>
      <vt:lpstr>Committee charge update to the existing slo terminology glossary and creation of a paper on student learning outcomes (S17 9.1)1 </vt:lpstr>
      <vt:lpstr>Committee charge update to the existing slo terminology glossary and creation of a paper on student learning outcomes (S17 9.1)1 </vt:lpstr>
      <vt:lpstr>Committee charge – status report</vt:lpstr>
      <vt:lpstr>Committee charge – status report</vt:lpstr>
      <vt:lpstr>The Assessment of slo assessment guiding principles of slo assessment (2010) - principle one</vt:lpstr>
      <vt:lpstr>The Assessment of slo assessment guiding principles of slo assessment (2010) - principle two</vt:lpstr>
      <vt:lpstr>The Assessment of slo assessment guiding principles of slo assessment (2010) - principle three</vt:lpstr>
      <vt:lpstr>The Assessment of slo assessment guiding principles of slo assessment (2010) - principle four</vt:lpstr>
      <vt:lpstr>The Assessment of slo assessment guiding principles of slo assessment (2010) - principle five</vt:lpstr>
      <vt:lpstr>The Assessment of slo assessment guiding principles of slo assessment (2010) - principle six</vt:lpstr>
      <vt:lpstr>The Assessment of slo assessment guiding principles of slo assessment (2010) - principle seven</vt:lpstr>
      <vt:lpstr>The Assessment of slo assessment guiding principles of slo assessment (2010) - principle eight</vt:lpstr>
      <vt:lpstr>The Assessment of slo assessment guiding principles of slo assessment (2010) - principle nine</vt:lpstr>
      <vt:lpstr>The Assessment of slo assessment guiding principles of slo assessment (2010) - principle ten</vt:lpstr>
      <vt:lpstr>The Assessment of slo assessment guiding principles of slo assessment (2010) - principle eleven</vt:lpstr>
      <vt:lpstr>The Assessment of slo assessment let’s assess your institutional assessment</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 &amp; ACCJC &amp; YOU</dc:title>
  <dc:creator>Conan McKay</dc:creator>
  <cp:lastModifiedBy>Anna Bruzzese</cp:lastModifiedBy>
  <cp:revision>70</cp:revision>
  <dcterms:modified xsi:type="dcterms:W3CDTF">2019-04-10T23:23:15Z</dcterms:modified>
</cp:coreProperties>
</file>