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776" r:id="rId1"/>
  </p:sldMasterIdLst>
  <p:notesMasterIdLst>
    <p:notesMasterId r:id="rId26"/>
  </p:notesMasterIdLst>
  <p:sldIdLst>
    <p:sldId id="258" r:id="rId2"/>
    <p:sldId id="270" r:id="rId3"/>
    <p:sldId id="297" r:id="rId4"/>
    <p:sldId id="298" r:id="rId5"/>
    <p:sldId id="273" r:id="rId6"/>
    <p:sldId id="274" r:id="rId7"/>
    <p:sldId id="293" r:id="rId8"/>
    <p:sldId id="292" r:id="rId9"/>
    <p:sldId id="294" r:id="rId10"/>
    <p:sldId id="290" r:id="rId11"/>
    <p:sldId id="277" r:id="rId12"/>
    <p:sldId id="291" r:id="rId13"/>
    <p:sldId id="286" r:id="rId14"/>
    <p:sldId id="296" r:id="rId15"/>
    <p:sldId id="279" r:id="rId16"/>
    <p:sldId id="289" r:id="rId17"/>
    <p:sldId id="281" r:id="rId18"/>
    <p:sldId id="284" r:id="rId19"/>
    <p:sldId id="285" r:id="rId20"/>
    <p:sldId id="295" r:id="rId21"/>
    <p:sldId id="288" r:id="rId22"/>
    <p:sldId id="287" r:id="rId23"/>
    <p:sldId id="299" r:id="rId24"/>
    <p:sldId id="26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69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607767-00BA-864E-93BC-F0FA344E2D3E}" type="datetimeFigureOut">
              <a:rPr lang="en-US" smtClean="0"/>
              <a:t>4/8/15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ADF108-3B6B-A94F-B83A-3942399B889C}" type="slidenum">
              <a:rPr lang="en-US" smtClean="0"/>
              <a:t>‹#›</a:t>
            </a:fld>
            <a:endParaRPr lang="en-US"/>
          </a:p>
        </p:txBody>
      </p:sp>
    </p:spTree>
    <p:extLst>
      <p:ext uri="{BB962C8B-B14F-4D97-AF65-F5344CB8AC3E}">
        <p14:creationId xmlns:p14="http://schemas.microsoft.com/office/powerpoint/2010/main" val="1181049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Craig</a:t>
            </a:r>
            <a:endParaRPr lang="en-US" dirty="0"/>
          </a:p>
        </p:txBody>
      </p:sp>
      <p:sp>
        <p:nvSpPr>
          <p:cNvPr id="4" name="Slide Number Placeholder 3"/>
          <p:cNvSpPr>
            <a:spLocks noGrp="1"/>
          </p:cNvSpPr>
          <p:nvPr>
            <p:ph type="sldNum" sz="quarter" idx="10"/>
          </p:nvPr>
        </p:nvSpPr>
        <p:spPr/>
        <p:txBody>
          <a:bodyPr/>
          <a:lstStyle/>
          <a:p>
            <a:fld id="{68ADF108-3B6B-A94F-B83A-3942399B889C}" type="slidenum">
              <a:rPr lang="en-US" smtClean="0"/>
              <a:t>1</a:t>
            </a:fld>
            <a:endParaRPr lang="en-US"/>
          </a:p>
        </p:txBody>
      </p:sp>
    </p:spTree>
    <p:extLst>
      <p:ext uri="{BB962C8B-B14F-4D97-AF65-F5344CB8AC3E}">
        <p14:creationId xmlns:p14="http://schemas.microsoft.com/office/powerpoint/2010/main" val="4271064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Craig</a:t>
            </a:r>
            <a:endParaRPr lang="en-US" dirty="0"/>
          </a:p>
        </p:txBody>
      </p:sp>
      <p:sp>
        <p:nvSpPr>
          <p:cNvPr id="4" name="Slide Number Placeholder 3"/>
          <p:cNvSpPr>
            <a:spLocks noGrp="1"/>
          </p:cNvSpPr>
          <p:nvPr>
            <p:ph type="sldNum" sz="quarter" idx="10"/>
          </p:nvPr>
        </p:nvSpPr>
        <p:spPr/>
        <p:txBody>
          <a:bodyPr/>
          <a:lstStyle/>
          <a:p>
            <a:fld id="{68ADF108-3B6B-A94F-B83A-3942399B889C}" type="slidenum">
              <a:rPr lang="en-US" smtClean="0"/>
              <a:t>17</a:t>
            </a:fld>
            <a:endParaRPr lang="en-US"/>
          </a:p>
        </p:txBody>
      </p:sp>
    </p:spTree>
    <p:extLst>
      <p:ext uri="{BB962C8B-B14F-4D97-AF65-F5344CB8AC3E}">
        <p14:creationId xmlns:p14="http://schemas.microsoft.com/office/powerpoint/2010/main" val="2462260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Craig</a:t>
            </a:r>
            <a:endParaRPr lang="en-US"/>
          </a:p>
        </p:txBody>
      </p:sp>
      <p:sp>
        <p:nvSpPr>
          <p:cNvPr id="4" name="Slide Number Placeholder 3"/>
          <p:cNvSpPr>
            <a:spLocks noGrp="1"/>
          </p:cNvSpPr>
          <p:nvPr>
            <p:ph type="sldNum" sz="quarter" idx="10"/>
          </p:nvPr>
        </p:nvSpPr>
        <p:spPr/>
        <p:txBody>
          <a:bodyPr/>
          <a:lstStyle/>
          <a:p>
            <a:fld id="{68ADF108-3B6B-A94F-B83A-3942399B889C}" type="slidenum">
              <a:rPr lang="en-US" smtClean="0"/>
              <a:t>18</a:t>
            </a:fld>
            <a:endParaRPr lang="en-US"/>
          </a:p>
        </p:txBody>
      </p:sp>
    </p:spTree>
    <p:extLst>
      <p:ext uri="{BB962C8B-B14F-4D97-AF65-F5344CB8AC3E}">
        <p14:creationId xmlns:p14="http://schemas.microsoft.com/office/powerpoint/2010/main" val="4141528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Craig</a:t>
            </a:r>
            <a:endParaRPr lang="en-US" dirty="0"/>
          </a:p>
        </p:txBody>
      </p:sp>
      <p:sp>
        <p:nvSpPr>
          <p:cNvPr id="4" name="Slide Number Placeholder 3"/>
          <p:cNvSpPr>
            <a:spLocks noGrp="1"/>
          </p:cNvSpPr>
          <p:nvPr>
            <p:ph type="sldNum" sz="quarter" idx="10"/>
          </p:nvPr>
        </p:nvSpPr>
        <p:spPr/>
        <p:txBody>
          <a:bodyPr/>
          <a:lstStyle/>
          <a:p>
            <a:fld id="{68ADF108-3B6B-A94F-B83A-3942399B889C}" type="slidenum">
              <a:rPr lang="en-US" smtClean="0"/>
              <a:t>19</a:t>
            </a:fld>
            <a:endParaRPr lang="en-US"/>
          </a:p>
        </p:txBody>
      </p:sp>
    </p:spTree>
    <p:extLst>
      <p:ext uri="{BB962C8B-B14F-4D97-AF65-F5344CB8AC3E}">
        <p14:creationId xmlns:p14="http://schemas.microsoft.com/office/powerpoint/2010/main" val="316682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endParaRPr lang="en-US" dirty="0"/>
          </a:p>
        </p:txBody>
      </p:sp>
      <p:sp>
        <p:nvSpPr>
          <p:cNvPr id="4" name="Slide Number Placeholder 3"/>
          <p:cNvSpPr>
            <a:spLocks noGrp="1"/>
          </p:cNvSpPr>
          <p:nvPr>
            <p:ph type="sldNum" sz="quarter" idx="10"/>
          </p:nvPr>
        </p:nvSpPr>
        <p:spPr/>
        <p:txBody>
          <a:bodyPr/>
          <a:lstStyle/>
          <a:p>
            <a:fld id="{68ADF108-3B6B-A94F-B83A-3942399B889C}" type="slidenum">
              <a:rPr lang="en-US" smtClean="0"/>
              <a:t>24</a:t>
            </a:fld>
            <a:endParaRPr lang="en-US"/>
          </a:p>
        </p:txBody>
      </p:sp>
    </p:spTree>
    <p:extLst>
      <p:ext uri="{BB962C8B-B14F-4D97-AF65-F5344CB8AC3E}">
        <p14:creationId xmlns:p14="http://schemas.microsoft.com/office/powerpoint/2010/main" val="241574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Craig</a:t>
            </a:r>
            <a:endParaRPr lang="en-US" dirty="0"/>
          </a:p>
        </p:txBody>
      </p:sp>
      <p:sp>
        <p:nvSpPr>
          <p:cNvPr id="4" name="Slide Number Placeholder 3"/>
          <p:cNvSpPr>
            <a:spLocks noGrp="1"/>
          </p:cNvSpPr>
          <p:nvPr>
            <p:ph type="sldNum" sz="quarter" idx="10"/>
          </p:nvPr>
        </p:nvSpPr>
        <p:spPr/>
        <p:txBody>
          <a:bodyPr/>
          <a:lstStyle/>
          <a:p>
            <a:fld id="{68ADF108-3B6B-A94F-B83A-3942399B889C}" type="slidenum">
              <a:rPr lang="en-US" smtClean="0"/>
              <a:t>2</a:t>
            </a:fld>
            <a:endParaRPr lang="en-US"/>
          </a:p>
        </p:txBody>
      </p:sp>
    </p:spTree>
    <p:extLst>
      <p:ext uri="{BB962C8B-B14F-4D97-AF65-F5344CB8AC3E}">
        <p14:creationId xmlns:p14="http://schemas.microsoft.com/office/powerpoint/2010/main" val="143840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Craig</a:t>
            </a:r>
            <a:endParaRPr lang="en-US" dirty="0"/>
          </a:p>
        </p:txBody>
      </p:sp>
      <p:sp>
        <p:nvSpPr>
          <p:cNvPr id="4" name="Slide Number Placeholder 3"/>
          <p:cNvSpPr>
            <a:spLocks noGrp="1"/>
          </p:cNvSpPr>
          <p:nvPr>
            <p:ph type="sldNum" sz="quarter" idx="10"/>
          </p:nvPr>
        </p:nvSpPr>
        <p:spPr/>
        <p:txBody>
          <a:bodyPr/>
          <a:lstStyle/>
          <a:p>
            <a:fld id="{68ADF108-3B6B-A94F-B83A-3942399B889C}" type="slidenum">
              <a:rPr lang="en-US" smtClean="0"/>
              <a:t>3</a:t>
            </a:fld>
            <a:endParaRPr lang="en-US"/>
          </a:p>
        </p:txBody>
      </p:sp>
    </p:spTree>
    <p:extLst>
      <p:ext uri="{BB962C8B-B14F-4D97-AF65-F5344CB8AC3E}">
        <p14:creationId xmlns:p14="http://schemas.microsoft.com/office/powerpoint/2010/main" val="1463286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Craig</a:t>
            </a:r>
            <a:endParaRPr lang="en-US" dirty="0"/>
          </a:p>
        </p:txBody>
      </p:sp>
      <p:sp>
        <p:nvSpPr>
          <p:cNvPr id="4" name="Slide Number Placeholder 3"/>
          <p:cNvSpPr>
            <a:spLocks noGrp="1"/>
          </p:cNvSpPr>
          <p:nvPr>
            <p:ph type="sldNum" sz="quarter" idx="10"/>
          </p:nvPr>
        </p:nvSpPr>
        <p:spPr/>
        <p:txBody>
          <a:bodyPr/>
          <a:lstStyle/>
          <a:p>
            <a:fld id="{68ADF108-3B6B-A94F-B83A-3942399B889C}" type="slidenum">
              <a:rPr lang="en-US" smtClean="0"/>
              <a:t>4</a:t>
            </a:fld>
            <a:endParaRPr lang="en-US"/>
          </a:p>
        </p:txBody>
      </p:sp>
    </p:spTree>
    <p:extLst>
      <p:ext uri="{BB962C8B-B14F-4D97-AF65-F5344CB8AC3E}">
        <p14:creationId xmlns:p14="http://schemas.microsoft.com/office/powerpoint/2010/main" val="1122932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Craig</a:t>
            </a:r>
            <a:endParaRPr lang="en-US" dirty="0"/>
          </a:p>
        </p:txBody>
      </p:sp>
      <p:sp>
        <p:nvSpPr>
          <p:cNvPr id="4" name="Slide Number Placeholder 3"/>
          <p:cNvSpPr>
            <a:spLocks noGrp="1"/>
          </p:cNvSpPr>
          <p:nvPr>
            <p:ph type="sldNum" sz="quarter" idx="10"/>
          </p:nvPr>
        </p:nvSpPr>
        <p:spPr/>
        <p:txBody>
          <a:bodyPr/>
          <a:lstStyle/>
          <a:p>
            <a:fld id="{68ADF108-3B6B-A94F-B83A-3942399B889C}" type="slidenum">
              <a:rPr lang="en-US" smtClean="0"/>
              <a:t>5</a:t>
            </a:fld>
            <a:endParaRPr lang="en-US"/>
          </a:p>
        </p:txBody>
      </p:sp>
    </p:spTree>
    <p:extLst>
      <p:ext uri="{BB962C8B-B14F-4D97-AF65-F5344CB8AC3E}">
        <p14:creationId xmlns:p14="http://schemas.microsoft.com/office/powerpoint/2010/main" val="4188973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Craig</a:t>
            </a:r>
            <a:endParaRPr lang="en-US" dirty="0"/>
          </a:p>
        </p:txBody>
      </p:sp>
      <p:sp>
        <p:nvSpPr>
          <p:cNvPr id="4" name="Slide Number Placeholder 3"/>
          <p:cNvSpPr>
            <a:spLocks noGrp="1"/>
          </p:cNvSpPr>
          <p:nvPr>
            <p:ph type="sldNum" sz="quarter" idx="10"/>
          </p:nvPr>
        </p:nvSpPr>
        <p:spPr/>
        <p:txBody>
          <a:bodyPr/>
          <a:lstStyle/>
          <a:p>
            <a:fld id="{68ADF108-3B6B-A94F-B83A-3942399B889C}" type="slidenum">
              <a:rPr lang="en-US" smtClean="0"/>
              <a:t>6</a:t>
            </a:fld>
            <a:endParaRPr lang="en-US"/>
          </a:p>
        </p:txBody>
      </p:sp>
    </p:spTree>
    <p:extLst>
      <p:ext uri="{BB962C8B-B14F-4D97-AF65-F5344CB8AC3E}">
        <p14:creationId xmlns:p14="http://schemas.microsoft.com/office/powerpoint/2010/main" val="3717943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Alicia</a:t>
            </a:r>
            <a:endParaRPr lang="en-US" dirty="0"/>
          </a:p>
        </p:txBody>
      </p:sp>
      <p:sp>
        <p:nvSpPr>
          <p:cNvPr id="4" name="Slide Number Placeholder 3"/>
          <p:cNvSpPr>
            <a:spLocks noGrp="1"/>
          </p:cNvSpPr>
          <p:nvPr>
            <p:ph type="sldNum" sz="quarter" idx="10"/>
          </p:nvPr>
        </p:nvSpPr>
        <p:spPr/>
        <p:txBody>
          <a:bodyPr/>
          <a:lstStyle/>
          <a:p>
            <a:fld id="{68ADF108-3B6B-A94F-B83A-3942399B889C}" type="slidenum">
              <a:rPr lang="en-US" smtClean="0"/>
              <a:t>11</a:t>
            </a:fld>
            <a:endParaRPr lang="en-US"/>
          </a:p>
        </p:txBody>
      </p:sp>
    </p:spTree>
    <p:extLst>
      <p:ext uri="{BB962C8B-B14F-4D97-AF65-F5344CB8AC3E}">
        <p14:creationId xmlns:p14="http://schemas.microsoft.com/office/powerpoint/2010/main" val="2659975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Susanna</a:t>
            </a:r>
            <a:endParaRPr lang="en-US" dirty="0"/>
          </a:p>
        </p:txBody>
      </p:sp>
      <p:sp>
        <p:nvSpPr>
          <p:cNvPr id="4" name="Slide Number Placeholder 3"/>
          <p:cNvSpPr>
            <a:spLocks noGrp="1"/>
          </p:cNvSpPr>
          <p:nvPr>
            <p:ph type="sldNum" sz="quarter" idx="10"/>
          </p:nvPr>
        </p:nvSpPr>
        <p:spPr/>
        <p:txBody>
          <a:bodyPr/>
          <a:lstStyle/>
          <a:p>
            <a:fld id="{68ADF108-3B6B-A94F-B83A-3942399B889C}" type="slidenum">
              <a:rPr lang="en-US" smtClean="0"/>
              <a:t>13</a:t>
            </a:fld>
            <a:endParaRPr lang="en-US"/>
          </a:p>
        </p:txBody>
      </p:sp>
    </p:spTree>
    <p:extLst>
      <p:ext uri="{BB962C8B-B14F-4D97-AF65-F5344CB8AC3E}">
        <p14:creationId xmlns:p14="http://schemas.microsoft.com/office/powerpoint/2010/main" val="972374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Susanna</a:t>
            </a:r>
            <a:endParaRPr lang="en-US" dirty="0"/>
          </a:p>
        </p:txBody>
      </p:sp>
      <p:sp>
        <p:nvSpPr>
          <p:cNvPr id="4" name="Slide Number Placeholder 3"/>
          <p:cNvSpPr>
            <a:spLocks noGrp="1"/>
          </p:cNvSpPr>
          <p:nvPr>
            <p:ph type="sldNum" sz="quarter" idx="10"/>
          </p:nvPr>
        </p:nvSpPr>
        <p:spPr/>
        <p:txBody>
          <a:bodyPr/>
          <a:lstStyle/>
          <a:p>
            <a:fld id="{68ADF108-3B6B-A94F-B83A-3942399B889C}" type="slidenum">
              <a:rPr lang="en-US" smtClean="0"/>
              <a:t>15</a:t>
            </a:fld>
            <a:endParaRPr lang="en-US"/>
          </a:p>
        </p:txBody>
      </p:sp>
    </p:spTree>
    <p:extLst>
      <p:ext uri="{BB962C8B-B14F-4D97-AF65-F5344CB8AC3E}">
        <p14:creationId xmlns:p14="http://schemas.microsoft.com/office/powerpoint/2010/main" val="1218790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4/8/15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26CCD-DE55-B147-A62B-EA71BBB8C6C8}" type="slidenum">
              <a:rPr lang="en-US" smtClean="0"/>
              <a:t>‹#›</a:t>
            </a:fld>
            <a:endParaRPr lang="en-US"/>
          </a:p>
        </p:txBody>
      </p:sp>
    </p:spTree>
    <p:extLst>
      <p:ext uri="{BB962C8B-B14F-4D97-AF65-F5344CB8AC3E}">
        <p14:creationId xmlns:p14="http://schemas.microsoft.com/office/powerpoint/2010/main" val="158615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71B659-BFBD-BB4D-9030-3BFEC9A3F220}" type="datetimeFigureOut">
              <a:rPr lang="en-US" smtClean="0"/>
              <a:pPr/>
              <a:t>4/8/15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43277-8396-DD4E-A20B-7C0C17CCCE23}" type="slidenum">
              <a:rPr lang="en-US" smtClean="0"/>
              <a:pPr/>
              <a:t>‹#›</a:t>
            </a:fld>
            <a:endParaRPr lang="en-US"/>
          </a:p>
        </p:txBody>
      </p:sp>
    </p:spTree>
    <p:extLst>
      <p:ext uri="{BB962C8B-B14F-4D97-AF65-F5344CB8AC3E}">
        <p14:creationId xmlns:p14="http://schemas.microsoft.com/office/powerpoint/2010/main" val="468112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71B659-BFBD-BB4D-9030-3BFEC9A3F220}" type="datetimeFigureOut">
              <a:rPr lang="en-US" smtClean="0"/>
              <a:pPr/>
              <a:t>4/8/15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43277-8396-DD4E-A20B-7C0C17CCCE23}" type="slidenum">
              <a:rPr lang="en-US" smtClean="0"/>
              <a:pPr/>
              <a:t>‹#›</a:t>
            </a:fld>
            <a:endParaRPr lang="en-US"/>
          </a:p>
        </p:txBody>
      </p:sp>
    </p:spTree>
    <p:extLst>
      <p:ext uri="{BB962C8B-B14F-4D97-AF65-F5344CB8AC3E}">
        <p14:creationId xmlns:p14="http://schemas.microsoft.com/office/powerpoint/2010/main" val="418305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71B659-BFBD-BB4D-9030-3BFEC9A3F220}" type="datetimeFigureOut">
              <a:rPr lang="en-US" smtClean="0"/>
              <a:pPr/>
              <a:t>4/8/15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43277-8396-DD4E-A20B-7C0C17CCCE23}" type="slidenum">
              <a:rPr lang="en-US" smtClean="0"/>
              <a:pPr/>
              <a:t>‹#›</a:t>
            </a:fld>
            <a:endParaRPr lang="en-US"/>
          </a:p>
        </p:txBody>
      </p:sp>
    </p:spTree>
    <p:extLst>
      <p:ext uri="{BB962C8B-B14F-4D97-AF65-F5344CB8AC3E}">
        <p14:creationId xmlns:p14="http://schemas.microsoft.com/office/powerpoint/2010/main" val="252561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4/8/15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169367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71B659-BFBD-BB4D-9030-3BFEC9A3F220}" type="datetimeFigureOut">
              <a:rPr lang="en-US" smtClean="0"/>
              <a:pPr/>
              <a:t>4/8/15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943277-8396-DD4E-A20B-7C0C17CCCE23}" type="slidenum">
              <a:rPr lang="en-US" smtClean="0"/>
              <a:pPr/>
              <a:t>‹#›</a:t>
            </a:fld>
            <a:endParaRPr lang="en-US"/>
          </a:p>
        </p:txBody>
      </p:sp>
    </p:spTree>
    <p:extLst>
      <p:ext uri="{BB962C8B-B14F-4D97-AF65-F5344CB8AC3E}">
        <p14:creationId xmlns:p14="http://schemas.microsoft.com/office/powerpoint/2010/main" val="103609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71B659-BFBD-BB4D-9030-3BFEC9A3F220}" type="datetimeFigureOut">
              <a:rPr lang="en-US" smtClean="0"/>
              <a:pPr/>
              <a:t>4/8/15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943277-8396-DD4E-A20B-7C0C17CCCE23}" type="slidenum">
              <a:rPr lang="en-US" smtClean="0"/>
              <a:pPr/>
              <a:t>‹#›</a:t>
            </a:fld>
            <a:endParaRPr lang="en-US"/>
          </a:p>
        </p:txBody>
      </p:sp>
    </p:spTree>
    <p:extLst>
      <p:ext uri="{BB962C8B-B14F-4D97-AF65-F5344CB8AC3E}">
        <p14:creationId xmlns:p14="http://schemas.microsoft.com/office/powerpoint/2010/main" val="4785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71B659-BFBD-BB4D-9030-3BFEC9A3F220}" type="datetimeFigureOut">
              <a:rPr lang="en-US" smtClean="0"/>
              <a:pPr/>
              <a:t>4/8/15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943277-8396-DD4E-A20B-7C0C17CCCE23}" type="slidenum">
              <a:rPr lang="en-US" smtClean="0"/>
              <a:pPr/>
              <a:t>‹#›</a:t>
            </a:fld>
            <a:endParaRPr lang="en-US"/>
          </a:p>
        </p:txBody>
      </p:sp>
    </p:spTree>
    <p:extLst>
      <p:ext uri="{BB962C8B-B14F-4D97-AF65-F5344CB8AC3E}">
        <p14:creationId xmlns:p14="http://schemas.microsoft.com/office/powerpoint/2010/main" val="584534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1B659-BFBD-BB4D-9030-3BFEC9A3F220}" type="datetimeFigureOut">
              <a:rPr lang="en-US" smtClean="0"/>
              <a:pPr/>
              <a:t>4/8/15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943277-8396-DD4E-A20B-7C0C17CCCE23}" type="slidenum">
              <a:rPr lang="en-US" smtClean="0"/>
              <a:pPr/>
              <a:t>‹#›</a:t>
            </a:fld>
            <a:endParaRPr lang="en-US"/>
          </a:p>
        </p:txBody>
      </p:sp>
    </p:spTree>
    <p:extLst>
      <p:ext uri="{BB962C8B-B14F-4D97-AF65-F5344CB8AC3E}">
        <p14:creationId xmlns:p14="http://schemas.microsoft.com/office/powerpoint/2010/main" val="142408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71B659-BFBD-BB4D-9030-3BFEC9A3F220}" type="datetimeFigureOut">
              <a:rPr lang="en-US" smtClean="0"/>
              <a:pPr/>
              <a:t>4/8/15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26CCD-DE55-B147-A62B-EA71BBB8C6C8}" type="slidenum">
              <a:rPr lang="en-US" smtClean="0"/>
              <a:t>‹#›</a:t>
            </a:fld>
            <a:endParaRPr lang="en-US"/>
          </a:p>
        </p:txBody>
      </p:sp>
    </p:spTree>
    <p:extLst>
      <p:ext uri="{BB962C8B-B14F-4D97-AF65-F5344CB8AC3E}">
        <p14:creationId xmlns:p14="http://schemas.microsoft.com/office/powerpoint/2010/main" val="60672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71B659-BFBD-BB4D-9030-3BFEC9A3F220}" type="datetimeFigureOut">
              <a:rPr lang="en-US" smtClean="0"/>
              <a:pPr/>
              <a:t>4/8/15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943277-8396-DD4E-A20B-7C0C17CCCE23}" type="slidenum">
              <a:rPr lang="en-US" smtClean="0"/>
              <a:pPr/>
              <a:t>‹#›</a:t>
            </a:fld>
            <a:endParaRPr lang="en-US"/>
          </a:p>
        </p:txBody>
      </p:sp>
    </p:spTree>
    <p:extLst>
      <p:ext uri="{BB962C8B-B14F-4D97-AF65-F5344CB8AC3E}">
        <p14:creationId xmlns:p14="http://schemas.microsoft.com/office/powerpoint/2010/main" val="25674896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tx2">
              <a:lumMod val="50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1B659-BFBD-BB4D-9030-3BFEC9A3F220}" type="datetimeFigureOut">
              <a:rPr lang="en-US" smtClean="0"/>
              <a:pPr/>
              <a:t>4/8/15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43277-8396-DD4E-A20B-7C0C17CCCE23}" type="slidenum">
              <a:rPr lang="en-US" smtClean="0"/>
              <a:pPr/>
              <a:t>‹#›</a:t>
            </a:fld>
            <a:endParaRPr lang="en-US"/>
          </a:p>
        </p:txBody>
      </p:sp>
    </p:spTree>
    <p:extLst>
      <p:ext uri="{BB962C8B-B14F-4D97-AF65-F5344CB8AC3E}">
        <p14:creationId xmlns:p14="http://schemas.microsoft.com/office/powerpoint/2010/main" val="1969333700"/>
      </p:ext>
    </p:extLst>
  </p:cSld>
  <p:clrMap bg1="lt1" tx1="dk1" bg2="lt2" tx2="dk2" accent1="accent1" accent2="accent2" accent3="accent3" accent4="accent4" accent5="accent5" accent6="accent6" hlink="hlink" folHlink="folHlink"/>
  <p:sldLayoutIdLst>
    <p:sldLayoutId id="2147485777" r:id="rId1"/>
    <p:sldLayoutId id="2147485778" r:id="rId2"/>
    <p:sldLayoutId id="2147485779" r:id="rId3"/>
    <p:sldLayoutId id="2147485780" r:id="rId4"/>
    <p:sldLayoutId id="2147485781" r:id="rId5"/>
    <p:sldLayoutId id="2147485782" r:id="rId6"/>
    <p:sldLayoutId id="2147485783" r:id="rId7"/>
    <p:sldLayoutId id="2147485784" r:id="rId8"/>
    <p:sldLayoutId id="2147485785" r:id="rId9"/>
    <p:sldLayoutId id="2147485786" r:id="rId10"/>
    <p:sldLayoutId id="2147485787" r:id="rId11"/>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sccc.org/content/application-statewide-servic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478" y="1826481"/>
            <a:ext cx="4978073" cy="1773970"/>
          </a:xfrm>
        </p:spPr>
        <p:txBody>
          <a:bodyPr>
            <a:normAutofit fontScale="90000"/>
          </a:bodyPr>
          <a:lstStyle/>
          <a:p>
            <a:r>
              <a:rPr lang="en-US" b="1" dirty="0" smtClean="0"/>
              <a:t>The Continuing Journey Towards a Common Assessment</a:t>
            </a:r>
            <a:endParaRPr lang="en-US" b="1" dirty="0"/>
          </a:p>
        </p:txBody>
      </p:sp>
      <p:sp>
        <p:nvSpPr>
          <p:cNvPr id="3" name="Subtitle 2"/>
          <p:cNvSpPr>
            <a:spLocks noGrp="1"/>
          </p:cNvSpPr>
          <p:nvPr>
            <p:ph type="subTitle" idx="1"/>
          </p:nvPr>
        </p:nvSpPr>
        <p:spPr>
          <a:xfrm>
            <a:off x="2104968" y="4361011"/>
            <a:ext cx="7039032" cy="1622887"/>
          </a:xfrm>
        </p:spPr>
        <p:txBody>
          <a:bodyPr>
            <a:normAutofit fontScale="85000" lnSpcReduction="10000"/>
          </a:bodyPr>
          <a:lstStyle/>
          <a:p>
            <a:pPr algn="r"/>
            <a:r>
              <a:rPr lang="en-US" sz="2000" b="1" dirty="0" smtClean="0">
                <a:solidFill>
                  <a:schemeClr val="tx1"/>
                </a:solidFill>
              </a:rPr>
              <a:t>Jennifer Coleman, CAI Statewide Project Director</a:t>
            </a:r>
          </a:p>
          <a:p>
            <a:pPr algn="r"/>
            <a:r>
              <a:rPr lang="en-US" sz="2000" b="1" dirty="0" smtClean="0">
                <a:solidFill>
                  <a:schemeClr val="tx1"/>
                </a:solidFill>
              </a:rPr>
              <a:t>Alicia Muñoz, CAI Steering Committee Member, </a:t>
            </a:r>
            <a:r>
              <a:rPr lang="en-US" sz="2000" b="1" dirty="0" err="1" smtClean="0">
                <a:solidFill>
                  <a:schemeClr val="tx1"/>
                </a:solidFill>
              </a:rPr>
              <a:t>Cuyamaca</a:t>
            </a:r>
            <a:r>
              <a:rPr lang="en-US" sz="2000" b="1" dirty="0" smtClean="0">
                <a:solidFill>
                  <a:schemeClr val="tx1"/>
                </a:solidFill>
              </a:rPr>
              <a:t> College</a:t>
            </a:r>
          </a:p>
          <a:p>
            <a:pPr algn="r"/>
            <a:r>
              <a:rPr lang="en-US" sz="2000" b="1" dirty="0" smtClean="0">
                <a:solidFill>
                  <a:schemeClr val="tx1"/>
                </a:solidFill>
              </a:rPr>
              <a:t>Craig Rutan, CAI Steering Committee Vice Chair, Santiago Canyon College</a:t>
            </a:r>
          </a:p>
          <a:p>
            <a:pPr algn="r"/>
            <a:endParaRPr lang="en-US" sz="2000" b="1" dirty="0" smtClean="0">
              <a:solidFill>
                <a:schemeClr val="tx1"/>
              </a:solidFill>
            </a:endParaRPr>
          </a:p>
          <a:p>
            <a:pPr algn="r"/>
            <a:r>
              <a:rPr lang="en-US" sz="2000" b="1" dirty="0" smtClean="0">
                <a:solidFill>
                  <a:schemeClr val="tx1"/>
                </a:solidFill>
              </a:rPr>
              <a:t>2015 ASCCC Spring Plenary Session</a:t>
            </a:r>
            <a:endParaRPr lang="en-US" sz="2000" b="1"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228600"/>
            <a:ext cx="2735580" cy="3276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4713" y="1446664"/>
            <a:ext cx="3439234" cy="2579426"/>
          </a:xfrm>
          <a:prstGeom prst="rect">
            <a:avLst/>
          </a:prstGeom>
        </p:spPr>
      </p:pic>
    </p:spTree>
    <p:extLst>
      <p:ext uri="{BB962C8B-B14F-4D97-AF65-F5344CB8AC3E}">
        <p14:creationId xmlns:p14="http://schemas.microsoft.com/office/powerpoint/2010/main" val="133918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CAI Workgroups</a:t>
            </a:r>
            <a:endParaRPr lang="en-US" dirty="0"/>
          </a:p>
        </p:txBody>
      </p:sp>
      <p:sp>
        <p:nvSpPr>
          <p:cNvPr id="3" name="Content Placeholder 2"/>
          <p:cNvSpPr>
            <a:spLocks noGrp="1"/>
          </p:cNvSpPr>
          <p:nvPr>
            <p:ph idx="1"/>
          </p:nvPr>
        </p:nvSpPr>
        <p:spPr/>
        <p:txBody>
          <a:bodyPr/>
          <a:lstStyle/>
          <a:p>
            <a:r>
              <a:rPr lang="en-US" dirty="0">
                <a:latin typeface="Calibri" charset="0"/>
              </a:rPr>
              <a:t>Math (includes above college-ready)</a:t>
            </a:r>
          </a:p>
          <a:p>
            <a:r>
              <a:rPr lang="en-US" dirty="0">
                <a:latin typeface="Calibri" charset="0"/>
              </a:rPr>
              <a:t>English (includes Reading)</a:t>
            </a:r>
          </a:p>
          <a:p>
            <a:r>
              <a:rPr lang="en-US" dirty="0">
                <a:latin typeface="Calibri" charset="0"/>
              </a:rPr>
              <a:t>ESL (includes Noncredit)</a:t>
            </a:r>
          </a:p>
          <a:p>
            <a:r>
              <a:rPr lang="en-US" dirty="0">
                <a:latin typeface="Calibri" charset="0"/>
              </a:rPr>
              <a:t>Multiple Measures</a:t>
            </a:r>
          </a:p>
          <a:p>
            <a:r>
              <a:rPr lang="en-US" dirty="0">
                <a:latin typeface="Calibri" charset="0"/>
              </a:rPr>
              <a:t>Professional Development</a:t>
            </a:r>
          </a:p>
          <a:p>
            <a:r>
              <a:rPr lang="en-US" dirty="0">
                <a:latin typeface="Calibri" charset="0"/>
              </a:rPr>
              <a:t>Test Development Process</a:t>
            </a:r>
          </a:p>
          <a:p>
            <a:r>
              <a:rPr lang="en-US" dirty="0">
                <a:latin typeface="Calibri" charset="0"/>
              </a:rPr>
              <a:t>Platform (User Interface, Reporting)</a:t>
            </a:r>
          </a:p>
          <a:p>
            <a:endParaRPr lang="en-US" dirty="0"/>
          </a:p>
        </p:txBody>
      </p:sp>
    </p:spTree>
    <p:extLst>
      <p:ext uri="{BB962C8B-B14F-4D97-AF65-F5344CB8AC3E}">
        <p14:creationId xmlns:p14="http://schemas.microsoft.com/office/powerpoint/2010/main" val="1750314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Competencies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competencies are designed to assess skills from basic skills courses.</a:t>
            </a:r>
          </a:p>
          <a:p>
            <a:pPr marL="857250" lvl="1" indent="-457200"/>
            <a:r>
              <a:rPr lang="en-US" dirty="0" smtClean="0"/>
              <a:t>Math: 4 Levels Below Transfer and transfer level math including College Algebra, Trigonometry, Calculus, and Statistics</a:t>
            </a:r>
          </a:p>
          <a:p>
            <a:pPr marL="857250" lvl="1" indent="-457200"/>
            <a:r>
              <a:rPr lang="en-US" dirty="0" smtClean="0"/>
              <a:t>English: 4 Levels Below Transfer</a:t>
            </a:r>
          </a:p>
          <a:p>
            <a:pPr marL="857250" lvl="1" indent="-457200"/>
            <a:r>
              <a:rPr lang="en-US" dirty="0" smtClean="0"/>
              <a:t>ESL: 8 Levels Below Transfer</a:t>
            </a:r>
          </a:p>
          <a:p>
            <a:pPr marL="457200" indent="-457200"/>
            <a:r>
              <a:rPr lang="en-US" dirty="0" smtClean="0"/>
              <a:t>The competencies do not distinguish between credit and noncredit</a:t>
            </a:r>
          </a:p>
          <a:p>
            <a:pPr marL="457200" indent="-457200"/>
            <a:r>
              <a:rPr lang="en-US" dirty="0" smtClean="0"/>
              <a:t>The competencies do not correspond to specific course levels. They simply include skills covered in those levels.</a:t>
            </a:r>
            <a:endParaRPr lang="en-US" dirty="0"/>
          </a:p>
        </p:txBody>
      </p:sp>
    </p:spTree>
    <p:extLst>
      <p:ext uri="{BB962C8B-B14F-4D97-AF65-F5344CB8AC3E}">
        <p14:creationId xmlns:p14="http://schemas.microsoft.com/office/powerpoint/2010/main" val="22677762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The Assessment Test</a:t>
            </a:r>
            <a:endParaRPr lang="en-US" dirty="0"/>
          </a:p>
        </p:txBody>
      </p:sp>
      <p:sp>
        <p:nvSpPr>
          <p:cNvPr id="3" name="Content Placeholder 2"/>
          <p:cNvSpPr>
            <a:spLocks noGrp="1"/>
          </p:cNvSpPr>
          <p:nvPr>
            <p:ph idx="1"/>
          </p:nvPr>
        </p:nvSpPr>
        <p:spPr/>
        <p:txBody>
          <a:bodyPr/>
          <a:lstStyle/>
          <a:p>
            <a:r>
              <a:rPr lang="en-US" dirty="0" smtClean="0"/>
              <a:t>Step 1 – Convert assessment competencies into test specifications and test blueprints</a:t>
            </a:r>
          </a:p>
          <a:p>
            <a:r>
              <a:rPr lang="en-US" dirty="0" smtClean="0"/>
              <a:t>Step 2 – Begin evaluating and creating test items to assess the skills in the competency maps</a:t>
            </a:r>
          </a:p>
          <a:p>
            <a:r>
              <a:rPr lang="en-US" dirty="0" smtClean="0"/>
              <a:t>Step 3 – Have pilot colleges begin piloting test items and collecting data to determine any bias or disproportionate impact</a:t>
            </a:r>
            <a:endParaRPr lang="en-US" dirty="0"/>
          </a:p>
        </p:txBody>
      </p:sp>
    </p:spTree>
    <p:extLst>
      <p:ext uri="{BB962C8B-B14F-4D97-AF65-F5344CB8AC3E}">
        <p14:creationId xmlns:p14="http://schemas.microsoft.com/office/powerpoint/2010/main" val="3134481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Faculty Developed Content</a:t>
            </a:r>
            <a:endParaRPr lang="en-US" dirty="0"/>
          </a:p>
        </p:txBody>
      </p:sp>
      <p:sp>
        <p:nvSpPr>
          <p:cNvPr id="3" name="Content Placeholder 2"/>
          <p:cNvSpPr>
            <a:spLocks noGrp="1"/>
          </p:cNvSpPr>
          <p:nvPr>
            <p:ph idx="1"/>
          </p:nvPr>
        </p:nvSpPr>
        <p:spPr>
          <a:xfrm>
            <a:off x="457200" y="1600200"/>
            <a:ext cx="8229600" cy="4870760"/>
          </a:xfrm>
        </p:spPr>
        <p:txBody>
          <a:bodyPr>
            <a:normAutofit/>
          </a:bodyPr>
          <a:lstStyle/>
          <a:p>
            <a:r>
              <a:rPr lang="en-US" dirty="0" smtClean="0"/>
              <a:t>With the selection of LSI as the content partner, faculty developed test items can be incorporated into the common test</a:t>
            </a:r>
          </a:p>
          <a:p>
            <a:r>
              <a:rPr lang="en-US" dirty="0" smtClean="0"/>
              <a:t>Items incorporated into the common assessment will belong to the CCCs and not LSI</a:t>
            </a:r>
          </a:p>
          <a:p>
            <a:r>
              <a:rPr lang="en-US" dirty="0" smtClean="0"/>
              <a:t>Previously developed open source test items will be evaluated and added to the item banks as appropriate</a:t>
            </a:r>
            <a:endParaRPr lang="en-US" dirty="0"/>
          </a:p>
        </p:txBody>
      </p:sp>
    </p:spTree>
    <p:extLst>
      <p:ext uri="{BB962C8B-B14F-4D97-AF65-F5344CB8AC3E}">
        <p14:creationId xmlns:p14="http://schemas.microsoft.com/office/powerpoint/2010/main" val="2916071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Hopes for the CAS</a:t>
            </a:r>
            <a:endParaRPr lang="en-US" dirty="0"/>
          </a:p>
        </p:txBody>
      </p:sp>
      <p:sp>
        <p:nvSpPr>
          <p:cNvPr id="3" name="Content Placeholder 2"/>
          <p:cNvSpPr>
            <a:spLocks noGrp="1"/>
          </p:cNvSpPr>
          <p:nvPr>
            <p:ph idx="1"/>
          </p:nvPr>
        </p:nvSpPr>
        <p:spPr/>
        <p:txBody>
          <a:bodyPr/>
          <a:lstStyle/>
          <a:p>
            <a:r>
              <a:rPr lang="en-US" dirty="0" smtClean="0"/>
              <a:t>Provide diagnostic information about each student’s performance on the skills outlines in the competency maps</a:t>
            </a:r>
          </a:p>
          <a:p>
            <a:r>
              <a:rPr lang="en-US" dirty="0" smtClean="0"/>
              <a:t>Colleges will use this new information to develop targeted ways of addressing skills deficiencies and help students transition to college level courses as quickly </a:t>
            </a:r>
            <a:r>
              <a:rPr lang="en-US" smtClean="0"/>
              <a:t>as possible</a:t>
            </a:r>
            <a:endParaRPr lang="en-US"/>
          </a:p>
        </p:txBody>
      </p:sp>
    </p:spTree>
    <p:extLst>
      <p:ext uri="{BB962C8B-B14F-4D97-AF65-F5344CB8AC3E}">
        <p14:creationId xmlns:p14="http://schemas.microsoft.com/office/powerpoint/2010/main" val="2768098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Measures</a:t>
            </a:r>
            <a:endParaRPr lang="en-US" dirty="0"/>
          </a:p>
        </p:txBody>
      </p:sp>
      <p:sp>
        <p:nvSpPr>
          <p:cNvPr id="3" name="Content Placeholder 2"/>
          <p:cNvSpPr>
            <a:spLocks noGrp="1"/>
          </p:cNvSpPr>
          <p:nvPr>
            <p:ph idx="1"/>
          </p:nvPr>
        </p:nvSpPr>
        <p:spPr>
          <a:xfrm>
            <a:off x="3948990" y="1600200"/>
            <a:ext cx="4737809" cy="4957735"/>
          </a:xfrm>
        </p:spPr>
        <p:txBody>
          <a:bodyPr>
            <a:normAutofit fontScale="62500" lnSpcReduction="20000"/>
          </a:bodyPr>
          <a:lstStyle/>
          <a:p>
            <a:r>
              <a:rPr lang="en-US" dirty="0" smtClean="0"/>
              <a:t>Is there data that could be combined with the new Common Assessment to more effectively place students?</a:t>
            </a:r>
          </a:p>
          <a:p>
            <a:r>
              <a:rPr lang="en-US" dirty="0" smtClean="0"/>
              <a:t>The Multiple Measures Assessment Project is looking at different types of data to </a:t>
            </a:r>
            <a:r>
              <a:rPr lang="en-US" smtClean="0"/>
              <a:t>evaluate how </a:t>
            </a:r>
            <a:r>
              <a:rPr lang="en-US" dirty="0" smtClean="0"/>
              <a:t>effectively student success can be predicted.</a:t>
            </a:r>
          </a:p>
          <a:p>
            <a:r>
              <a:rPr lang="en-US" dirty="0" smtClean="0"/>
              <a:t>Possible data include:</a:t>
            </a:r>
          </a:p>
          <a:p>
            <a:pPr lvl="1"/>
            <a:r>
              <a:rPr lang="en-US" dirty="0" smtClean="0"/>
              <a:t>High School GPA</a:t>
            </a:r>
          </a:p>
          <a:p>
            <a:pPr lvl="1"/>
            <a:r>
              <a:rPr lang="en-US" dirty="0" smtClean="0"/>
              <a:t>Highest Level Math and English in High School</a:t>
            </a:r>
          </a:p>
          <a:p>
            <a:pPr lvl="1"/>
            <a:r>
              <a:rPr lang="en-US" dirty="0" smtClean="0"/>
              <a:t>Years Since Completing High School</a:t>
            </a:r>
          </a:p>
          <a:p>
            <a:pPr lvl="1"/>
            <a:r>
              <a:rPr lang="en-US" dirty="0" smtClean="0"/>
              <a:t>Scores on Smarter Balanced Assessments</a:t>
            </a:r>
          </a:p>
          <a:p>
            <a:r>
              <a:rPr lang="en-US" dirty="0" smtClean="0"/>
              <a:t>The RP Group and the CAI Multiple Measures Workgroup are investigating different measures that could assist colleges with student placement</a:t>
            </a:r>
            <a:endParaRPr lang="en-US" dirty="0"/>
          </a:p>
        </p:txBody>
      </p:sp>
      <p:pic>
        <p:nvPicPr>
          <p:cNvPr id="4" name="Picture 3" descr="cart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60" y="2748419"/>
            <a:ext cx="3502474" cy="2504888"/>
          </a:xfrm>
          <a:prstGeom prst="rect">
            <a:avLst/>
          </a:prstGeom>
        </p:spPr>
      </p:pic>
    </p:spTree>
    <p:extLst>
      <p:ext uri="{BB962C8B-B14F-4D97-AF65-F5344CB8AC3E}">
        <p14:creationId xmlns:p14="http://schemas.microsoft.com/office/powerpoint/2010/main" val="33034891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Measures (2)</a:t>
            </a:r>
            <a:endParaRPr lang="en-US" dirty="0"/>
          </a:p>
        </p:txBody>
      </p:sp>
      <p:sp>
        <p:nvSpPr>
          <p:cNvPr id="3" name="Content Placeholder 2"/>
          <p:cNvSpPr>
            <a:spLocks noGrp="1"/>
          </p:cNvSpPr>
          <p:nvPr>
            <p:ph idx="1"/>
          </p:nvPr>
        </p:nvSpPr>
        <p:spPr/>
        <p:txBody>
          <a:bodyPr/>
          <a:lstStyle/>
          <a:p>
            <a:r>
              <a:rPr lang="en-US" altLang="en-US" dirty="0"/>
              <a:t>Environmental Scan Recommendations</a:t>
            </a:r>
          </a:p>
          <a:p>
            <a:r>
              <a:rPr lang="en-US" altLang="en-US" dirty="0"/>
              <a:t>Follow-up on Non-cognitive measures</a:t>
            </a:r>
          </a:p>
          <a:p>
            <a:r>
              <a:rPr lang="en-US" altLang="en-US" dirty="0"/>
              <a:t>Overlap with MMAP</a:t>
            </a:r>
          </a:p>
          <a:p>
            <a:pPr lvl="1"/>
            <a:r>
              <a:rPr lang="en-US" altLang="en-US" dirty="0"/>
              <a:t>Currently convening</a:t>
            </a:r>
          </a:p>
          <a:p>
            <a:pPr lvl="1"/>
            <a:r>
              <a:rPr lang="en-US" altLang="en-US" dirty="0"/>
              <a:t>Pilot college overlap</a:t>
            </a:r>
          </a:p>
          <a:p>
            <a:r>
              <a:rPr lang="en-US" altLang="en-US" dirty="0" smtClean="0"/>
              <a:t>Additional research still to come</a:t>
            </a:r>
            <a:endParaRPr lang="en-US" altLang="en-US" dirty="0"/>
          </a:p>
          <a:p>
            <a:endParaRPr lang="en-US" dirty="0"/>
          </a:p>
        </p:txBody>
      </p:sp>
    </p:spTree>
    <p:extLst>
      <p:ext uri="{BB962C8B-B14F-4D97-AF65-F5344CB8AC3E}">
        <p14:creationId xmlns:p14="http://schemas.microsoft.com/office/powerpoint/2010/main" val="879534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Colleges</a:t>
            </a:r>
            <a:endParaRPr lang="en-US" dirty="0"/>
          </a:p>
        </p:txBody>
      </p:sp>
      <p:sp>
        <p:nvSpPr>
          <p:cNvPr id="3" name="Content Placeholder 2"/>
          <p:cNvSpPr>
            <a:spLocks noGrp="1"/>
          </p:cNvSpPr>
          <p:nvPr>
            <p:ph idx="1"/>
          </p:nvPr>
        </p:nvSpPr>
        <p:spPr>
          <a:xfrm>
            <a:off x="457200" y="1600200"/>
            <a:ext cx="4100665" cy="4525963"/>
          </a:xfrm>
        </p:spPr>
        <p:txBody>
          <a:bodyPr>
            <a:normAutofit/>
          </a:bodyPr>
          <a:lstStyle/>
          <a:p>
            <a:pPr>
              <a:defRPr/>
            </a:pPr>
            <a:r>
              <a:rPr lang="en-US" dirty="0"/>
              <a:t>Bakersfield College</a:t>
            </a:r>
          </a:p>
          <a:p>
            <a:pPr>
              <a:defRPr/>
            </a:pPr>
            <a:r>
              <a:rPr lang="en-US" dirty="0"/>
              <a:t>Butte College</a:t>
            </a:r>
          </a:p>
          <a:p>
            <a:pPr>
              <a:defRPr/>
            </a:pPr>
            <a:r>
              <a:rPr lang="en-US" dirty="0"/>
              <a:t>Chaffey College</a:t>
            </a:r>
          </a:p>
          <a:p>
            <a:pPr>
              <a:defRPr/>
            </a:pPr>
            <a:r>
              <a:rPr lang="en-US" dirty="0" err="1"/>
              <a:t>DeAnza</a:t>
            </a:r>
            <a:r>
              <a:rPr lang="en-US" dirty="0"/>
              <a:t> College</a:t>
            </a:r>
          </a:p>
          <a:p>
            <a:pPr>
              <a:defRPr/>
            </a:pPr>
            <a:r>
              <a:rPr lang="en-US" dirty="0"/>
              <a:t>Delta College</a:t>
            </a:r>
          </a:p>
          <a:p>
            <a:pPr>
              <a:defRPr/>
            </a:pPr>
            <a:r>
              <a:rPr lang="en-US" dirty="0"/>
              <a:t>Diablo Valley </a:t>
            </a:r>
            <a:r>
              <a:rPr lang="en-US" dirty="0" smtClean="0"/>
              <a:t>College</a:t>
            </a:r>
            <a:endParaRPr lang="en-US" dirty="0"/>
          </a:p>
        </p:txBody>
      </p:sp>
      <p:sp>
        <p:nvSpPr>
          <p:cNvPr id="4" name="Content Placeholder 2"/>
          <p:cNvSpPr txBox="1">
            <a:spLocks/>
          </p:cNvSpPr>
          <p:nvPr/>
        </p:nvSpPr>
        <p:spPr>
          <a:xfrm>
            <a:off x="4710265" y="1608995"/>
            <a:ext cx="4100665"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smtClean="0"/>
              <a:t>Fresno City College</a:t>
            </a:r>
          </a:p>
          <a:p>
            <a:pPr>
              <a:defRPr/>
            </a:pPr>
            <a:r>
              <a:rPr lang="en-US" dirty="0" smtClean="0"/>
              <a:t>Rio Hondo College</a:t>
            </a:r>
          </a:p>
          <a:p>
            <a:pPr>
              <a:defRPr/>
            </a:pPr>
            <a:r>
              <a:rPr lang="en-US" dirty="0" smtClean="0"/>
              <a:t>Sacramento City College</a:t>
            </a:r>
          </a:p>
          <a:p>
            <a:pPr>
              <a:defRPr/>
            </a:pPr>
            <a:r>
              <a:rPr lang="en-US" dirty="0" smtClean="0"/>
              <a:t>Saddleback College</a:t>
            </a:r>
          </a:p>
          <a:p>
            <a:pPr>
              <a:defRPr/>
            </a:pPr>
            <a:r>
              <a:rPr lang="en-US" dirty="0" smtClean="0"/>
              <a:t>Santa Monica College</a:t>
            </a:r>
          </a:p>
          <a:p>
            <a:pPr>
              <a:defRPr/>
            </a:pPr>
            <a:r>
              <a:rPr lang="en-US" dirty="0" smtClean="0"/>
              <a:t>West Los Angeles College</a:t>
            </a:r>
          </a:p>
          <a:p>
            <a:endParaRPr lang="en-US" dirty="0"/>
          </a:p>
        </p:txBody>
      </p:sp>
    </p:spTree>
    <p:extLst>
      <p:ext uri="{BB962C8B-B14F-4D97-AF65-F5344CB8AC3E}">
        <p14:creationId xmlns:p14="http://schemas.microsoft.com/office/powerpoint/2010/main" val="1181462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Phase</a:t>
            </a:r>
            <a:endParaRPr lang="en-US" dirty="0"/>
          </a:p>
        </p:txBody>
      </p:sp>
      <p:sp>
        <p:nvSpPr>
          <p:cNvPr id="3" name="Content Placeholder 2"/>
          <p:cNvSpPr>
            <a:spLocks noGrp="1"/>
          </p:cNvSpPr>
          <p:nvPr>
            <p:ph idx="1"/>
          </p:nvPr>
        </p:nvSpPr>
        <p:spPr>
          <a:xfrm>
            <a:off x="457200" y="1600200"/>
            <a:ext cx="4796523" cy="4525963"/>
          </a:xfrm>
        </p:spPr>
        <p:txBody>
          <a:bodyPr>
            <a:normAutofit lnSpcReduction="10000"/>
          </a:bodyPr>
          <a:lstStyle/>
          <a:p>
            <a:r>
              <a:rPr lang="en-US" dirty="0">
                <a:latin typeface="Calibri" charset="0"/>
              </a:rPr>
              <a:t>Two components</a:t>
            </a:r>
          </a:p>
          <a:p>
            <a:pPr lvl="1"/>
            <a:r>
              <a:rPr lang="en-US" dirty="0">
                <a:latin typeface="Calibri" charset="0"/>
              </a:rPr>
              <a:t>Test</a:t>
            </a:r>
          </a:p>
          <a:p>
            <a:pPr lvl="2"/>
            <a:r>
              <a:rPr lang="en-US" dirty="0">
                <a:latin typeface="Calibri" charset="0"/>
              </a:rPr>
              <a:t>Data collection and Validation</a:t>
            </a:r>
          </a:p>
          <a:p>
            <a:pPr lvl="1"/>
            <a:r>
              <a:rPr lang="en-US" dirty="0">
                <a:latin typeface="Calibri" charset="0"/>
              </a:rPr>
              <a:t>Technology/Platform</a:t>
            </a:r>
          </a:p>
          <a:p>
            <a:pPr lvl="2"/>
            <a:r>
              <a:rPr lang="en-US" dirty="0">
                <a:latin typeface="Calibri" charset="0"/>
              </a:rPr>
              <a:t>Student information system interface</a:t>
            </a:r>
          </a:p>
          <a:p>
            <a:r>
              <a:rPr lang="en-US" dirty="0">
                <a:latin typeface="Calibri" charset="0"/>
              </a:rPr>
              <a:t>Professional Development</a:t>
            </a:r>
          </a:p>
          <a:p>
            <a:r>
              <a:rPr lang="en-US" dirty="0">
                <a:latin typeface="Calibri" charset="0"/>
              </a:rPr>
              <a:t>Iterative process</a:t>
            </a:r>
          </a:p>
          <a:p>
            <a:endParaRPr lang="en-US" dirty="0"/>
          </a:p>
        </p:txBody>
      </p:sp>
      <p:pic>
        <p:nvPicPr>
          <p:cNvPr id="4" name="Picture 3" descr="pilot-flying-airplane-m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450" y="2918842"/>
            <a:ext cx="3676550" cy="2508415"/>
          </a:xfrm>
          <a:prstGeom prst="rect">
            <a:avLst/>
          </a:prstGeom>
        </p:spPr>
      </p:pic>
    </p:spTree>
    <p:extLst>
      <p:ext uri="{BB962C8B-B14F-4D97-AF65-F5344CB8AC3E}">
        <p14:creationId xmlns:p14="http://schemas.microsoft.com/office/powerpoint/2010/main" val="53866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Development</a:t>
            </a:r>
            <a:endParaRPr lang="en-US" dirty="0"/>
          </a:p>
        </p:txBody>
      </p:sp>
      <p:sp>
        <p:nvSpPr>
          <p:cNvPr id="3" name="Content Placeholder 2"/>
          <p:cNvSpPr>
            <a:spLocks noGrp="1"/>
          </p:cNvSpPr>
          <p:nvPr>
            <p:ph idx="1"/>
          </p:nvPr>
        </p:nvSpPr>
        <p:spPr>
          <a:xfrm>
            <a:off x="3727664" y="1600200"/>
            <a:ext cx="4959135" cy="4783785"/>
          </a:xfrm>
        </p:spPr>
        <p:txBody>
          <a:bodyPr>
            <a:normAutofit fontScale="92500" lnSpcReduction="10000"/>
          </a:bodyPr>
          <a:lstStyle/>
          <a:p>
            <a:r>
              <a:rPr lang="en-US" dirty="0">
                <a:latin typeface="Calibri" charset="0"/>
              </a:rPr>
              <a:t>User types</a:t>
            </a:r>
          </a:p>
          <a:p>
            <a:pPr marL="639763" lvl="1"/>
            <a:r>
              <a:rPr lang="en-US" dirty="0">
                <a:latin typeface="Calibri" charset="0"/>
              </a:rPr>
              <a:t>IT/Software interface</a:t>
            </a:r>
          </a:p>
          <a:p>
            <a:pPr marL="639763" lvl="1"/>
            <a:r>
              <a:rPr lang="en-US" dirty="0">
                <a:latin typeface="Calibri" charset="0"/>
              </a:rPr>
              <a:t>Assessment Center staff</a:t>
            </a:r>
          </a:p>
          <a:p>
            <a:pPr marL="639763" lvl="1"/>
            <a:r>
              <a:rPr lang="en-US" dirty="0">
                <a:latin typeface="Calibri" charset="0"/>
              </a:rPr>
              <a:t>Faculty</a:t>
            </a:r>
          </a:p>
          <a:p>
            <a:r>
              <a:rPr lang="en-US" dirty="0">
                <a:latin typeface="Calibri" charset="0"/>
              </a:rPr>
              <a:t>Local control factors</a:t>
            </a:r>
          </a:p>
          <a:p>
            <a:r>
              <a:rPr lang="en-US" dirty="0">
                <a:latin typeface="Calibri" charset="0"/>
              </a:rPr>
              <a:t>Saddleback College as project lead</a:t>
            </a:r>
          </a:p>
          <a:p>
            <a:r>
              <a:rPr lang="en-US" dirty="0">
                <a:latin typeface="Calibri" charset="0"/>
              </a:rPr>
              <a:t>PD Advisory Committee over all three initiatives with ASCCC in lead role</a:t>
            </a:r>
          </a:p>
          <a:p>
            <a:endParaRPr lang="en-US" dirty="0"/>
          </a:p>
        </p:txBody>
      </p:sp>
      <p:pic>
        <p:nvPicPr>
          <p:cNvPr id="4" name="Picture 3" descr="bigstock-Professional-Development-In-Ar-4185816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43" y="2522137"/>
            <a:ext cx="3270464" cy="2452848"/>
          </a:xfrm>
          <a:prstGeom prst="rect">
            <a:avLst/>
          </a:prstGeom>
        </p:spPr>
      </p:pic>
    </p:spTree>
    <p:extLst>
      <p:ext uri="{BB962C8B-B14F-4D97-AF65-F5344CB8AC3E}">
        <p14:creationId xmlns:p14="http://schemas.microsoft.com/office/powerpoint/2010/main" val="1070530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287926" y="1600200"/>
            <a:ext cx="5398873" cy="4525963"/>
          </a:xfrm>
        </p:spPr>
        <p:txBody>
          <a:bodyPr>
            <a:normAutofit fontScale="92500" lnSpcReduction="10000"/>
          </a:bodyPr>
          <a:lstStyle/>
          <a:p>
            <a:r>
              <a:rPr lang="en-US" dirty="0" smtClean="0"/>
              <a:t>Goals of CAI</a:t>
            </a:r>
          </a:p>
          <a:p>
            <a:r>
              <a:rPr lang="en-US" dirty="0" smtClean="0"/>
              <a:t>Work To Date for CAI</a:t>
            </a:r>
          </a:p>
          <a:p>
            <a:r>
              <a:rPr lang="en-US" dirty="0" smtClean="0"/>
              <a:t>CAI Workgroups</a:t>
            </a:r>
          </a:p>
          <a:p>
            <a:r>
              <a:rPr lang="en-US" dirty="0" smtClean="0"/>
              <a:t>Creating the Common Assessment Test</a:t>
            </a:r>
          </a:p>
          <a:p>
            <a:r>
              <a:rPr lang="en-US" dirty="0" smtClean="0"/>
              <a:t>Multiple Measures</a:t>
            </a:r>
          </a:p>
          <a:p>
            <a:r>
              <a:rPr lang="en-US" dirty="0" smtClean="0"/>
              <a:t>Pilot Phase</a:t>
            </a:r>
          </a:p>
          <a:p>
            <a:r>
              <a:rPr lang="en-US" dirty="0" smtClean="0"/>
              <a:t>Professional Development</a:t>
            </a:r>
          </a:p>
          <a:p>
            <a:r>
              <a:rPr lang="en-US" dirty="0" smtClean="0"/>
              <a:t>Future Timeline</a:t>
            </a:r>
          </a:p>
          <a:p>
            <a:endParaRPr lang="en-US" dirty="0" smtClean="0"/>
          </a:p>
        </p:txBody>
      </p:sp>
      <p:pic>
        <p:nvPicPr>
          <p:cNvPr id="4" name="Picture 3" descr="911038_view_from_plane_wind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62" y="2745737"/>
            <a:ext cx="3008664" cy="1985718"/>
          </a:xfrm>
          <a:prstGeom prst="rect">
            <a:avLst/>
          </a:prstGeom>
        </p:spPr>
      </p:pic>
    </p:spTree>
    <p:extLst>
      <p:ext uri="{BB962C8B-B14F-4D97-AF65-F5344CB8AC3E}">
        <p14:creationId xmlns:p14="http://schemas.microsoft.com/office/powerpoint/2010/main" val="3874642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Professional Development Workgroup</a:t>
            </a:r>
            <a:endParaRPr lang="en-US" sz="3600" dirty="0"/>
          </a:p>
        </p:txBody>
      </p:sp>
      <p:sp>
        <p:nvSpPr>
          <p:cNvPr id="3" name="Content Placeholder 2"/>
          <p:cNvSpPr>
            <a:spLocks noGrp="1"/>
          </p:cNvSpPr>
          <p:nvPr>
            <p:ph idx="1"/>
          </p:nvPr>
        </p:nvSpPr>
        <p:spPr/>
        <p:txBody>
          <a:bodyPr/>
          <a:lstStyle/>
          <a:p>
            <a:r>
              <a:rPr lang="en-US" dirty="0" smtClean="0"/>
              <a:t>Meetings begin in April and will continue meeting in the summer</a:t>
            </a:r>
          </a:p>
          <a:p>
            <a:r>
              <a:rPr lang="en-US" dirty="0" smtClean="0"/>
              <a:t>Intensive training for pilot college faculty planned for September</a:t>
            </a:r>
          </a:p>
          <a:p>
            <a:r>
              <a:rPr lang="en-US" dirty="0" smtClean="0"/>
              <a:t>Regional presentations about the common assessment being planned for late 2015/early 2016</a:t>
            </a:r>
            <a:endParaRPr lang="en-US" dirty="0"/>
          </a:p>
        </p:txBody>
      </p:sp>
    </p:spTree>
    <p:extLst>
      <p:ext uri="{BB962C8B-B14F-4D97-AF65-F5344CB8AC3E}">
        <p14:creationId xmlns:p14="http://schemas.microsoft.com/office/powerpoint/2010/main" val="3967179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 and Validation</a:t>
            </a:r>
            <a:endParaRPr lang="en-US" dirty="0"/>
          </a:p>
        </p:txBody>
      </p:sp>
      <p:sp>
        <p:nvSpPr>
          <p:cNvPr id="3" name="Content Placeholder 2"/>
          <p:cNvSpPr>
            <a:spLocks noGrp="1"/>
          </p:cNvSpPr>
          <p:nvPr>
            <p:ph idx="1"/>
          </p:nvPr>
        </p:nvSpPr>
        <p:spPr/>
        <p:txBody>
          <a:bodyPr/>
          <a:lstStyle/>
          <a:p>
            <a:r>
              <a:rPr lang="en-US" altLang="en-US" dirty="0"/>
              <a:t>Pilot Colleges then Early Adopters</a:t>
            </a:r>
          </a:p>
          <a:p>
            <a:r>
              <a:rPr lang="en-US" altLang="en-US" dirty="0"/>
              <a:t>External factors for phased implementation</a:t>
            </a:r>
          </a:p>
          <a:p>
            <a:pPr lvl="1"/>
            <a:r>
              <a:rPr lang="en-US" altLang="en-US" dirty="0"/>
              <a:t>Existing contracts</a:t>
            </a:r>
          </a:p>
          <a:p>
            <a:pPr lvl="1"/>
            <a:r>
              <a:rPr lang="en-US" altLang="en-US" dirty="0"/>
              <a:t>College resources</a:t>
            </a:r>
          </a:p>
          <a:p>
            <a:r>
              <a:rPr lang="en-US" altLang="en-US" dirty="0"/>
              <a:t>Ongoing support and continued validation</a:t>
            </a:r>
          </a:p>
          <a:p>
            <a:endParaRPr lang="en-US" dirty="0"/>
          </a:p>
        </p:txBody>
      </p:sp>
    </p:spTree>
    <p:extLst>
      <p:ext uri="{BB962C8B-B14F-4D97-AF65-F5344CB8AC3E}">
        <p14:creationId xmlns:p14="http://schemas.microsoft.com/office/powerpoint/2010/main" val="4139744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Project Timeline</a:t>
            </a:r>
            <a:endParaRPr lang="en-US" dirty="0"/>
          </a:p>
        </p:txBody>
      </p:sp>
      <p:sp>
        <p:nvSpPr>
          <p:cNvPr id="3" name="Content Placeholder 2"/>
          <p:cNvSpPr>
            <a:spLocks noGrp="1"/>
          </p:cNvSpPr>
          <p:nvPr>
            <p:ph idx="1"/>
          </p:nvPr>
        </p:nvSpPr>
        <p:spPr/>
        <p:txBody>
          <a:bodyPr>
            <a:normAutofit lnSpcReduction="10000"/>
          </a:bodyPr>
          <a:lstStyle/>
          <a:p>
            <a:r>
              <a:rPr lang="en-US" altLang="en-US" sz="2800" dirty="0" smtClean="0"/>
              <a:t>Summer/Fall 2015</a:t>
            </a:r>
          </a:p>
          <a:p>
            <a:pPr lvl="1"/>
            <a:r>
              <a:rPr lang="en-US" altLang="en-US" sz="2400" dirty="0" smtClean="0"/>
              <a:t>Begin test item piloting</a:t>
            </a:r>
          </a:p>
          <a:p>
            <a:r>
              <a:rPr lang="en-US" altLang="en-US" sz="2800" dirty="0" smtClean="0"/>
              <a:t>Spring 2016</a:t>
            </a:r>
            <a:endParaRPr lang="en-US" altLang="en-US" sz="2800" dirty="0"/>
          </a:p>
          <a:p>
            <a:pPr lvl="1"/>
            <a:r>
              <a:rPr lang="en-US" altLang="en-US" sz="2400" dirty="0" err="1" smtClean="0"/>
              <a:t>Testlet</a:t>
            </a:r>
            <a:r>
              <a:rPr lang="en-US" altLang="en-US" sz="2400" smtClean="0"/>
              <a:t> Adaptive Field </a:t>
            </a:r>
            <a:r>
              <a:rPr lang="en-US" altLang="en-US" sz="2400" dirty="0" smtClean="0"/>
              <a:t>Testing</a:t>
            </a:r>
            <a:endParaRPr lang="en-US" altLang="en-US" sz="2400" dirty="0"/>
          </a:p>
          <a:p>
            <a:pPr lvl="1"/>
            <a:r>
              <a:rPr lang="en-US" altLang="en-US" sz="2400" dirty="0"/>
              <a:t>Feedback from the field</a:t>
            </a:r>
          </a:p>
          <a:p>
            <a:pPr lvl="1"/>
            <a:r>
              <a:rPr lang="en-US" altLang="en-US" sz="2400" dirty="0"/>
              <a:t>Development of resources for implementation</a:t>
            </a:r>
          </a:p>
          <a:p>
            <a:r>
              <a:rPr lang="en-US" altLang="en-US" sz="2800" dirty="0" smtClean="0"/>
              <a:t>Fall </a:t>
            </a:r>
            <a:r>
              <a:rPr lang="en-US" altLang="en-US" sz="2800" dirty="0"/>
              <a:t>2016</a:t>
            </a:r>
          </a:p>
          <a:p>
            <a:pPr lvl="1"/>
            <a:r>
              <a:rPr lang="en-US" altLang="en-US" sz="2400" dirty="0"/>
              <a:t>Release and Implementation</a:t>
            </a:r>
          </a:p>
          <a:p>
            <a:pPr lvl="1"/>
            <a:r>
              <a:rPr lang="en-US" altLang="en-US" sz="2400" dirty="0"/>
              <a:t>Ongoing feedback and development</a:t>
            </a:r>
          </a:p>
          <a:p>
            <a:r>
              <a:rPr lang="en-US" altLang="en-US" dirty="0"/>
              <a:t>Success!</a:t>
            </a:r>
          </a:p>
          <a:p>
            <a:endParaRPr lang="en-US" dirty="0"/>
          </a:p>
        </p:txBody>
      </p:sp>
    </p:spTree>
    <p:extLst>
      <p:ext uri="{BB962C8B-B14F-4D97-AF65-F5344CB8AC3E}">
        <p14:creationId xmlns:p14="http://schemas.microsoft.com/office/powerpoint/2010/main" val="190712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You Interested in Being Part of the Common Assessment Initiative?</a:t>
            </a:r>
            <a:endParaRPr lang="en-US" dirty="0"/>
          </a:p>
        </p:txBody>
      </p:sp>
      <p:sp>
        <p:nvSpPr>
          <p:cNvPr id="3" name="Content Placeholder 2"/>
          <p:cNvSpPr>
            <a:spLocks noGrp="1"/>
          </p:cNvSpPr>
          <p:nvPr>
            <p:ph idx="1"/>
          </p:nvPr>
        </p:nvSpPr>
        <p:spPr/>
        <p:txBody>
          <a:bodyPr/>
          <a:lstStyle/>
          <a:p>
            <a:r>
              <a:rPr lang="en-US" dirty="0" smtClean="0"/>
              <a:t>The Common Assessment Initiative is always looking for faculty volunteers with backgrounds in assessment, placement, mathematics, English, ESL, and reading. If you are interested in serving on a CAI workgroup</a:t>
            </a:r>
            <a:r>
              <a:rPr lang="en-US" dirty="0"/>
              <a:t>, please go to </a:t>
            </a:r>
            <a:r>
              <a:rPr lang="en-US" dirty="0">
                <a:hlinkClick r:id="rId2"/>
              </a:rPr>
              <a:t>http://asccc.org/content/application-statewide-</a:t>
            </a:r>
            <a:r>
              <a:rPr lang="en-US" dirty="0" smtClean="0">
                <a:hlinkClick r:id="rId2"/>
              </a:rPr>
              <a:t>service</a:t>
            </a:r>
            <a:r>
              <a:rPr lang="en-US" dirty="0" smtClean="0"/>
              <a:t> and fill out an application </a:t>
            </a:r>
            <a:r>
              <a:rPr lang="en-US" smtClean="0"/>
              <a:t>to serve!</a:t>
            </a:r>
            <a:endParaRPr lang="en-US" dirty="0"/>
          </a:p>
        </p:txBody>
      </p:sp>
    </p:spTree>
    <p:extLst>
      <p:ext uri="{BB962C8B-B14F-4D97-AF65-F5344CB8AC3E}">
        <p14:creationId xmlns:p14="http://schemas.microsoft.com/office/powerpoint/2010/main" val="4026773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b="1" dirty="0"/>
          </a:p>
        </p:txBody>
      </p:sp>
      <p:pic>
        <p:nvPicPr>
          <p:cNvPr id="4" name="Content Placeholder 3"/>
          <p:cNvPicPr>
            <a:picLocks noGrp="1" noChangeAspect="1"/>
          </p:cNvPicPr>
          <p:nvPr>
            <p:ph idx="1"/>
          </p:nvPr>
        </p:nvPicPr>
        <p:blipFill>
          <a:blip r:embed="rId3" cstate="print"/>
          <a:srcRect t="11451" b="11451"/>
          <a:stretch>
            <a:fillRect/>
          </a:stretch>
        </p:blipFill>
        <p:spPr>
          <a:xfrm>
            <a:off x="1901104" y="1853119"/>
            <a:ext cx="5840309" cy="3211945"/>
          </a:xfrm>
          <a:prstGeom prst="rect">
            <a:avLst/>
          </a:prstGeom>
        </p:spPr>
      </p:pic>
    </p:spTree>
    <p:extLst>
      <p:ext uri="{BB962C8B-B14F-4D97-AF65-F5344CB8AC3E}">
        <p14:creationId xmlns:p14="http://schemas.microsoft.com/office/powerpoint/2010/main" val="2443381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Success Task Force</a:t>
            </a:r>
            <a:endParaRPr lang="en-US" dirty="0"/>
          </a:p>
        </p:txBody>
      </p:sp>
      <p:sp>
        <p:nvSpPr>
          <p:cNvPr id="3" name="Content Placeholder 2"/>
          <p:cNvSpPr>
            <a:spLocks noGrp="1"/>
          </p:cNvSpPr>
          <p:nvPr>
            <p:ph idx="1"/>
          </p:nvPr>
        </p:nvSpPr>
        <p:spPr>
          <a:xfrm>
            <a:off x="457200" y="1600201"/>
            <a:ext cx="8229600" cy="3113860"/>
          </a:xfrm>
        </p:spPr>
        <p:txBody>
          <a:bodyPr>
            <a:normAutofit fontScale="85000" lnSpcReduction="20000"/>
          </a:bodyPr>
          <a:lstStyle/>
          <a:p>
            <a:pPr marL="0" indent="0">
              <a:buNone/>
            </a:pPr>
            <a:r>
              <a:rPr lang="en-US" dirty="0"/>
              <a:t>T</a:t>
            </a:r>
            <a:r>
              <a:rPr lang="en-US" dirty="0" smtClean="0"/>
              <a:t>he Student Success Task Force looked at assessment, they found the current assessment structure to be inefficient for students and proposed recommendation 2.1:</a:t>
            </a:r>
          </a:p>
          <a:p>
            <a:pPr marL="800100" lvl="2" indent="0">
              <a:buNone/>
            </a:pPr>
            <a:r>
              <a:rPr lang="en-US" i="1" dirty="0"/>
              <a:t>Community colleges will develop and implement a common centralized assessment for English reading and writing, mathematics, and ESL that can provide diagnostic information to inform curriculum development and student placement and that, over time, will be aligned with the K-12 Common Core State Standards (CCSS) and assessments. </a:t>
            </a:r>
          </a:p>
          <a:p>
            <a:pPr marL="400050" lvl="1" indent="0">
              <a:buNone/>
            </a:pPr>
            <a:endParaRPr lang="en-US" i="1" dirty="0"/>
          </a:p>
        </p:txBody>
      </p:sp>
      <p:pic>
        <p:nvPicPr>
          <p:cNvPr id="4" name="Picture 3" descr="SSTF_Initiative_Bann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4714061"/>
            <a:ext cx="8636000" cy="1638300"/>
          </a:xfrm>
          <a:prstGeom prst="rect">
            <a:avLst/>
          </a:prstGeom>
        </p:spPr>
      </p:pic>
    </p:spTree>
    <p:extLst>
      <p:ext uri="{BB962C8B-B14F-4D97-AF65-F5344CB8AC3E}">
        <p14:creationId xmlns:p14="http://schemas.microsoft.com/office/powerpoint/2010/main" val="1947843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 1456</a:t>
            </a:r>
            <a:endParaRPr lang="en-US" dirty="0"/>
          </a:p>
        </p:txBody>
      </p:sp>
      <p:sp>
        <p:nvSpPr>
          <p:cNvPr id="3" name="Content Placeholder 2"/>
          <p:cNvSpPr>
            <a:spLocks noGrp="1"/>
          </p:cNvSpPr>
          <p:nvPr>
            <p:ph idx="1"/>
          </p:nvPr>
        </p:nvSpPr>
        <p:spPr>
          <a:xfrm>
            <a:off x="3809818" y="1600200"/>
            <a:ext cx="5062363" cy="4525963"/>
          </a:xfrm>
        </p:spPr>
        <p:txBody>
          <a:bodyPr>
            <a:normAutofit fontScale="70000" lnSpcReduction="20000"/>
          </a:bodyPr>
          <a:lstStyle/>
          <a:p>
            <a:pPr marL="0" indent="0">
              <a:buNone/>
            </a:pPr>
            <a:r>
              <a:rPr lang="en-US" dirty="0" smtClean="0"/>
              <a:t>While you may be happy with your current assessment, your college must use the common assessment to receive SSSP funding (once available)</a:t>
            </a:r>
          </a:p>
          <a:p>
            <a:pPr marL="400050" lvl="1" indent="0">
              <a:buNone/>
            </a:pPr>
            <a:r>
              <a:rPr lang="en-US" i="1" dirty="0" smtClean="0"/>
              <a:t>The requirement that any district or college receiving funding pursuant </a:t>
            </a:r>
            <a:r>
              <a:rPr lang="en-US" i="1" dirty="0"/>
              <a:t>to this section agree to implement this article, implement the board of </a:t>
            </a:r>
            <a:r>
              <a:rPr lang="en-US" i="1" dirty="0" smtClean="0"/>
              <a:t>governors</a:t>
            </a:r>
            <a:r>
              <a:rPr lang="en-US" i="1" dirty="0"/>
              <a:t>’ system of common assessment, if using an assessment instrument for placement, and implement the board of governors’ accountability scorecard, pursuant to Section 84754.5, when established during the period in which it receives that funding. </a:t>
            </a:r>
          </a:p>
          <a:p>
            <a:endParaRPr lang="en-US" dirty="0"/>
          </a:p>
        </p:txBody>
      </p:sp>
      <p:pic>
        <p:nvPicPr>
          <p:cNvPr id="4" name="Picture 3" descr="money-clip-art-9TpbpoqT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 y="2718719"/>
            <a:ext cx="3142518" cy="2482403"/>
          </a:xfrm>
          <a:prstGeom prst="rect">
            <a:avLst/>
          </a:prstGeom>
        </p:spPr>
      </p:pic>
    </p:spTree>
    <p:extLst>
      <p:ext uri="{BB962C8B-B14F-4D97-AF65-F5344CB8AC3E}">
        <p14:creationId xmlns:p14="http://schemas.microsoft.com/office/powerpoint/2010/main" val="1459283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CAI</a:t>
            </a:r>
            <a:endParaRPr lang="en-US" dirty="0"/>
          </a:p>
        </p:txBody>
      </p:sp>
      <p:sp>
        <p:nvSpPr>
          <p:cNvPr id="3" name="Content Placeholder 2"/>
          <p:cNvSpPr>
            <a:spLocks noGrp="1"/>
          </p:cNvSpPr>
          <p:nvPr>
            <p:ph idx="1"/>
          </p:nvPr>
        </p:nvSpPr>
        <p:spPr>
          <a:xfrm>
            <a:off x="457200" y="1600199"/>
            <a:ext cx="5005280" cy="4957735"/>
          </a:xfrm>
        </p:spPr>
        <p:txBody>
          <a:bodyPr>
            <a:normAutofit fontScale="92500"/>
          </a:bodyPr>
          <a:lstStyle/>
          <a:p>
            <a:pPr>
              <a:lnSpc>
                <a:spcPct val="90000"/>
              </a:lnSpc>
            </a:pPr>
            <a:r>
              <a:rPr lang="en-US" dirty="0">
                <a:latin typeface="Calibri" charset="0"/>
              </a:rPr>
              <a:t>To develop a comprehensive, common assessment system that will: </a:t>
            </a:r>
          </a:p>
          <a:p>
            <a:pPr lvl="1">
              <a:lnSpc>
                <a:spcPct val="90000"/>
              </a:lnSpc>
            </a:pPr>
            <a:r>
              <a:rPr lang="en-US" dirty="0">
                <a:latin typeface="Calibri" charset="0"/>
              </a:rPr>
              <a:t>align to state legislation</a:t>
            </a:r>
          </a:p>
          <a:p>
            <a:pPr lvl="1">
              <a:lnSpc>
                <a:spcPct val="90000"/>
              </a:lnSpc>
            </a:pPr>
            <a:r>
              <a:rPr lang="en-US" dirty="0">
                <a:latin typeface="Calibri" charset="0"/>
              </a:rPr>
              <a:t>reduce unnecessary remediation	</a:t>
            </a:r>
          </a:p>
          <a:p>
            <a:pPr lvl="1">
              <a:lnSpc>
                <a:spcPct val="90000"/>
              </a:lnSpc>
            </a:pPr>
            <a:r>
              <a:rPr lang="en-US" dirty="0">
                <a:latin typeface="Calibri" charset="0"/>
              </a:rPr>
              <a:t>provide statewide efficiencies</a:t>
            </a:r>
          </a:p>
          <a:p>
            <a:pPr lvl="1">
              <a:lnSpc>
                <a:spcPct val="90000"/>
              </a:lnSpc>
            </a:pPr>
            <a:r>
              <a:rPr lang="en-US" dirty="0">
                <a:latin typeface="Calibri" charset="0"/>
              </a:rPr>
              <a:t>effectively support faculty and staff to ensure accurate student placement, resulting in more successful student outcomes</a:t>
            </a:r>
          </a:p>
          <a:p>
            <a:endParaRPr lang="en-US" dirty="0"/>
          </a:p>
        </p:txBody>
      </p:sp>
      <p:pic>
        <p:nvPicPr>
          <p:cNvPr id="4" name="Picture 3" descr="go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2686086"/>
            <a:ext cx="3048000" cy="2286000"/>
          </a:xfrm>
          <a:prstGeom prst="rect">
            <a:avLst/>
          </a:prstGeom>
        </p:spPr>
      </p:pic>
    </p:spTree>
    <p:extLst>
      <p:ext uri="{BB962C8B-B14F-4D97-AF65-F5344CB8AC3E}">
        <p14:creationId xmlns:p14="http://schemas.microsoft.com/office/powerpoint/2010/main" val="2194705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CAI Objectives</a:t>
            </a:r>
            <a:endParaRPr lang="en-US" dirty="0"/>
          </a:p>
        </p:txBody>
      </p:sp>
      <p:sp>
        <p:nvSpPr>
          <p:cNvPr id="3" name="Content Placeholder 2"/>
          <p:cNvSpPr>
            <a:spLocks noGrp="1"/>
          </p:cNvSpPr>
          <p:nvPr>
            <p:ph idx="1"/>
          </p:nvPr>
        </p:nvSpPr>
        <p:spPr/>
        <p:txBody>
          <a:bodyPr/>
          <a:lstStyle/>
          <a:p>
            <a:pPr>
              <a:lnSpc>
                <a:spcPct val="90000"/>
              </a:lnSpc>
            </a:pPr>
            <a:r>
              <a:rPr lang="en-US" dirty="0">
                <a:latin typeface="Calibri" charset="0"/>
              </a:rPr>
              <a:t>A </a:t>
            </a:r>
            <a:r>
              <a:rPr lang="en-US" dirty="0" smtClean="0">
                <a:latin typeface="Calibri" charset="0"/>
              </a:rPr>
              <a:t>fully adaptive test </a:t>
            </a:r>
            <a:r>
              <a:rPr lang="en-US" dirty="0">
                <a:latin typeface="Calibri" charset="0"/>
              </a:rPr>
              <a:t>that </a:t>
            </a:r>
            <a:r>
              <a:rPr lang="en-US" dirty="0" smtClean="0">
                <a:latin typeface="Calibri" charset="0"/>
              </a:rPr>
              <a:t>covers</a:t>
            </a:r>
            <a:endParaRPr lang="en-US" dirty="0">
              <a:latin typeface="Calibri" charset="0"/>
            </a:endParaRPr>
          </a:p>
          <a:p>
            <a:pPr lvl="1">
              <a:lnSpc>
                <a:spcPct val="90000"/>
              </a:lnSpc>
            </a:pPr>
            <a:r>
              <a:rPr lang="en-US" dirty="0">
                <a:latin typeface="Calibri" charset="0"/>
              </a:rPr>
              <a:t>Math</a:t>
            </a:r>
          </a:p>
          <a:p>
            <a:pPr lvl="1">
              <a:lnSpc>
                <a:spcPct val="90000"/>
              </a:lnSpc>
            </a:pPr>
            <a:r>
              <a:rPr lang="en-US" dirty="0">
                <a:latin typeface="Calibri" charset="0"/>
              </a:rPr>
              <a:t>English</a:t>
            </a:r>
          </a:p>
          <a:p>
            <a:pPr lvl="1">
              <a:lnSpc>
                <a:spcPct val="90000"/>
              </a:lnSpc>
            </a:pPr>
            <a:r>
              <a:rPr lang="en-US" dirty="0">
                <a:latin typeface="Calibri" charset="0"/>
              </a:rPr>
              <a:t>English as a second language (ESL)</a:t>
            </a:r>
          </a:p>
          <a:p>
            <a:pPr>
              <a:lnSpc>
                <a:spcPct val="90000"/>
              </a:lnSpc>
            </a:pPr>
            <a:r>
              <a:rPr lang="en-US" dirty="0" smtClean="0">
                <a:latin typeface="Calibri" charset="0"/>
              </a:rPr>
              <a:t>A Validated Collection of Multiple </a:t>
            </a:r>
            <a:r>
              <a:rPr lang="en-US" dirty="0">
                <a:latin typeface="Calibri" charset="0"/>
              </a:rPr>
              <a:t>Measures </a:t>
            </a:r>
            <a:r>
              <a:rPr lang="en-US" dirty="0" smtClean="0">
                <a:latin typeface="Calibri" charset="0"/>
              </a:rPr>
              <a:t>Available to Colleges</a:t>
            </a:r>
            <a:endParaRPr lang="en-US" dirty="0">
              <a:latin typeface="Calibri" charset="0"/>
            </a:endParaRPr>
          </a:p>
          <a:p>
            <a:pPr>
              <a:lnSpc>
                <a:spcPct val="90000"/>
              </a:lnSpc>
            </a:pPr>
            <a:r>
              <a:rPr lang="en-US" dirty="0">
                <a:latin typeface="Calibri" charset="0"/>
              </a:rPr>
              <a:t>Assessment Preparation (EPI/OEI)</a:t>
            </a:r>
          </a:p>
          <a:p>
            <a:pPr>
              <a:lnSpc>
                <a:spcPct val="90000"/>
              </a:lnSpc>
            </a:pPr>
            <a:r>
              <a:rPr lang="en-US" dirty="0">
                <a:latin typeface="Calibri" charset="0"/>
              </a:rPr>
              <a:t>Professional Development</a:t>
            </a:r>
          </a:p>
          <a:p>
            <a:pPr>
              <a:lnSpc>
                <a:spcPct val="90000"/>
              </a:lnSpc>
            </a:pPr>
            <a:r>
              <a:rPr lang="en-US" dirty="0">
                <a:latin typeface="Calibri" charset="0"/>
              </a:rPr>
              <a:t>Integrate data across the system</a:t>
            </a:r>
          </a:p>
          <a:p>
            <a:endParaRPr lang="en-US" dirty="0"/>
          </a:p>
        </p:txBody>
      </p:sp>
    </p:spTree>
    <p:extLst>
      <p:ext uri="{BB962C8B-B14F-4D97-AF65-F5344CB8AC3E}">
        <p14:creationId xmlns:p14="http://schemas.microsoft.com/office/powerpoint/2010/main" val="2611878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Before Fall Plenary</a:t>
            </a:r>
            <a:endParaRPr lang="en-US" dirty="0"/>
          </a:p>
        </p:txBody>
      </p:sp>
      <p:sp>
        <p:nvSpPr>
          <p:cNvPr id="3" name="Content Placeholder 2"/>
          <p:cNvSpPr>
            <a:spLocks noGrp="1"/>
          </p:cNvSpPr>
          <p:nvPr>
            <p:ph idx="1"/>
          </p:nvPr>
        </p:nvSpPr>
        <p:spPr/>
        <p:txBody>
          <a:bodyPr/>
          <a:lstStyle/>
          <a:p>
            <a:r>
              <a:rPr lang="en-US" sz="2800" dirty="0">
                <a:latin typeface="Calibri" charset="0"/>
              </a:rPr>
              <a:t>Launch initiative project website – January 2014</a:t>
            </a:r>
          </a:p>
          <a:p>
            <a:pPr lvl="1"/>
            <a:r>
              <a:rPr lang="en-US" sz="2400" dirty="0" err="1" smtClean="0">
                <a:latin typeface="Calibri" charset="0"/>
              </a:rPr>
              <a:t>www.cccassess.org</a:t>
            </a:r>
            <a:endParaRPr lang="en-US" sz="2800" dirty="0" smtClean="0">
              <a:latin typeface="Calibri" charset="0"/>
            </a:endParaRPr>
          </a:p>
          <a:p>
            <a:r>
              <a:rPr lang="en-US" sz="2800" dirty="0" smtClean="0">
                <a:latin typeface="Calibri" charset="0"/>
              </a:rPr>
              <a:t>Establish </a:t>
            </a:r>
            <a:r>
              <a:rPr lang="en-US" sz="2800" dirty="0">
                <a:latin typeface="Calibri" charset="0"/>
              </a:rPr>
              <a:t>Governance – March 2014</a:t>
            </a:r>
          </a:p>
          <a:p>
            <a:pPr lvl="1"/>
            <a:r>
              <a:rPr lang="en-US" sz="2400" dirty="0">
                <a:latin typeface="Calibri" charset="0"/>
              </a:rPr>
              <a:t>Stakeholder representation</a:t>
            </a:r>
          </a:p>
          <a:p>
            <a:r>
              <a:rPr lang="en-US" sz="2800" dirty="0" smtClean="0">
                <a:latin typeface="Calibri" charset="0"/>
              </a:rPr>
              <a:t>Environmental </a:t>
            </a:r>
            <a:r>
              <a:rPr lang="en-US" sz="2800" dirty="0">
                <a:latin typeface="Calibri" charset="0"/>
              </a:rPr>
              <a:t>scan – May 2014</a:t>
            </a:r>
          </a:p>
          <a:p>
            <a:r>
              <a:rPr lang="en-US" sz="2800" dirty="0">
                <a:latin typeface="Calibri" charset="0"/>
              </a:rPr>
              <a:t>Pilot College Application and Selection – May 2014</a:t>
            </a:r>
          </a:p>
          <a:p>
            <a:r>
              <a:rPr lang="en-US" sz="2800" dirty="0">
                <a:latin typeface="Calibri" charset="0"/>
              </a:rPr>
              <a:t>Request For Information (RFI) – June 2014</a:t>
            </a:r>
          </a:p>
          <a:p>
            <a:r>
              <a:rPr lang="en-US" sz="2800" dirty="0">
                <a:latin typeface="Calibri" charset="0"/>
              </a:rPr>
              <a:t>Work Group formation and meetings – June 2014</a:t>
            </a:r>
          </a:p>
          <a:p>
            <a:endParaRPr lang="en-US" dirty="0"/>
          </a:p>
        </p:txBody>
      </p:sp>
    </p:spTree>
    <p:extLst>
      <p:ext uri="{BB962C8B-B14F-4D97-AF65-F5344CB8AC3E}">
        <p14:creationId xmlns:p14="http://schemas.microsoft.com/office/powerpoint/2010/main" val="33297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Since Fall Plenary</a:t>
            </a:r>
            <a:endParaRPr lang="en-US" dirty="0"/>
          </a:p>
        </p:txBody>
      </p:sp>
      <p:sp>
        <p:nvSpPr>
          <p:cNvPr id="3" name="Content Placeholder 2"/>
          <p:cNvSpPr>
            <a:spLocks noGrp="1"/>
          </p:cNvSpPr>
          <p:nvPr>
            <p:ph idx="1"/>
          </p:nvPr>
        </p:nvSpPr>
        <p:spPr/>
        <p:txBody>
          <a:bodyPr/>
          <a:lstStyle/>
          <a:p>
            <a:r>
              <a:rPr lang="en-US" dirty="0">
                <a:latin typeface="Calibri" charset="0"/>
              </a:rPr>
              <a:t>Follow-up to Environmental Scan</a:t>
            </a:r>
          </a:p>
          <a:p>
            <a:pPr lvl="1"/>
            <a:r>
              <a:rPr lang="en-US" dirty="0">
                <a:latin typeface="Calibri" charset="0"/>
              </a:rPr>
              <a:t>Non-cognitive measures</a:t>
            </a:r>
          </a:p>
          <a:p>
            <a:r>
              <a:rPr lang="en-US" dirty="0">
                <a:latin typeface="Calibri" charset="0"/>
              </a:rPr>
              <a:t>Draft Competency Maps</a:t>
            </a:r>
          </a:p>
          <a:p>
            <a:pPr lvl="1"/>
            <a:r>
              <a:rPr lang="en-US" dirty="0">
                <a:latin typeface="Calibri" charset="0"/>
              </a:rPr>
              <a:t>Dissemination and Feedback</a:t>
            </a:r>
          </a:p>
          <a:p>
            <a:r>
              <a:rPr lang="en-US" dirty="0">
                <a:latin typeface="Calibri" charset="0"/>
              </a:rPr>
              <a:t>Request for Proposal (RFP)</a:t>
            </a:r>
          </a:p>
          <a:p>
            <a:pPr lvl="1"/>
            <a:r>
              <a:rPr lang="en-US" dirty="0">
                <a:latin typeface="Calibri" charset="0"/>
              </a:rPr>
              <a:t>Released to Vendors</a:t>
            </a:r>
          </a:p>
          <a:p>
            <a:pPr lvl="1"/>
            <a:r>
              <a:rPr lang="en-US" dirty="0">
                <a:latin typeface="Calibri" charset="0"/>
              </a:rPr>
              <a:t>Review of Responses from Vendors</a:t>
            </a:r>
          </a:p>
          <a:p>
            <a:endParaRPr lang="en-US" dirty="0"/>
          </a:p>
        </p:txBody>
      </p:sp>
    </p:spTree>
    <p:extLst>
      <p:ext uri="{BB962C8B-B14F-4D97-AF65-F5344CB8AC3E}">
        <p14:creationId xmlns:p14="http://schemas.microsoft.com/office/powerpoint/2010/main" val="4069069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Vendors Selected</a:t>
            </a:r>
            <a:endParaRPr lang="en-US" dirty="0"/>
          </a:p>
        </p:txBody>
      </p:sp>
      <p:sp>
        <p:nvSpPr>
          <p:cNvPr id="3" name="Content Placeholder 2"/>
          <p:cNvSpPr>
            <a:spLocks noGrp="1"/>
          </p:cNvSpPr>
          <p:nvPr>
            <p:ph idx="1"/>
          </p:nvPr>
        </p:nvSpPr>
        <p:spPr/>
        <p:txBody>
          <a:bodyPr/>
          <a:lstStyle/>
          <a:p>
            <a:r>
              <a:rPr lang="en-US" dirty="0">
                <a:latin typeface="Calibri" charset="0"/>
              </a:rPr>
              <a:t>Vendor Selection</a:t>
            </a:r>
          </a:p>
          <a:p>
            <a:pPr lvl="1"/>
            <a:r>
              <a:rPr lang="en-US" dirty="0" err="1">
                <a:latin typeface="Calibri" charset="0"/>
              </a:rPr>
              <a:t>Unicon</a:t>
            </a:r>
            <a:r>
              <a:rPr lang="en-US" dirty="0">
                <a:latin typeface="Calibri" charset="0"/>
              </a:rPr>
              <a:t>, Inc. – software development</a:t>
            </a:r>
          </a:p>
          <a:p>
            <a:pPr lvl="2"/>
            <a:r>
              <a:rPr lang="en-US" dirty="0">
                <a:latin typeface="Calibri" charset="0"/>
              </a:rPr>
              <a:t>Platform</a:t>
            </a:r>
          </a:p>
          <a:p>
            <a:pPr lvl="2"/>
            <a:r>
              <a:rPr lang="en-US" dirty="0">
                <a:latin typeface="Calibri" charset="0"/>
              </a:rPr>
              <a:t>Administration</a:t>
            </a:r>
          </a:p>
          <a:p>
            <a:pPr lvl="1"/>
            <a:r>
              <a:rPr lang="en-US" dirty="0">
                <a:latin typeface="Calibri" charset="0"/>
              </a:rPr>
              <a:t>Link Systems, Inc. (LSI) – World Wide Test Bank</a:t>
            </a:r>
          </a:p>
          <a:p>
            <a:pPr lvl="2"/>
            <a:r>
              <a:rPr lang="en-US" dirty="0">
                <a:latin typeface="Calibri" charset="0"/>
              </a:rPr>
              <a:t>English</a:t>
            </a:r>
          </a:p>
          <a:p>
            <a:pPr lvl="2"/>
            <a:r>
              <a:rPr lang="en-US" dirty="0">
                <a:latin typeface="Calibri" charset="0"/>
              </a:rPr>
              <a:t>Math</a:t>
            </a:r>
          </a:p>
          <a:p>
            <a:pPr lvl="2"/>
            <a:r>
              <a:rPr lang="en-US" dirty="0">
                <a:latin typeface="Calibri" charset="0"/>
              </a:rPr>
              <a:t>ESL</a:t>
            </a:r>
          </a:p>
          <a:p>
            <a:endParaRPr lang="en-US" dirty="0"/>
          </a:p>
        </p:txBody>
      </p:sp>
    </p:spTree>
    <p:extLst>
      <p:ext uri="{BB962C8B-B14F-4D97-AF65-F5344CB8AC3E}">
        <p14:creationId xmlns:p14="http://schemas.microsoft.com/office/powerpoint/2010/main" val="2457930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3605</TotalTime>
  <Words>1074</Words>
  <Application>Microsoft Macintosh PowerPoint</Application>
  <PresentationFormat>On-screen Show (4:3)</PresentationFormat>
  <Paragraphs>183</Paragraphs>
  <Slides>24</Slides>
  <Notes>13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The Continuing Journey Towards a Common Assessment</vt:lpstr>
      <vt:lpstr>Overview</vt:lpstr>
      <vt:lpstr>Student Success Task Force</vt:lpstr>
      <vt:lpstr>SB 1456</vt:lpstr>
      <vt:lpstr>Goals of CAI</vt:lpstr>
      <vt:lpstr>CAI Objectives</vt:lpstr>
      <vt:lpstr>Work Before Fall Plenary</vt:lpstr>
      <vt:lpstr>Work Since Fall Plenary</vt:lpstr>
      <vt:lpstr>Vendors Selected</vt:lpstr>
      <vt:lpstr>CAI Workgroups</vt:lpstr>
      <vt:lpstr>Assessment Competencies</vt:lpstr>
      <vt:lpstr>Creating The Assessment Test</vt:lpstr>
      <vt:lpstr>Faculty Developed Content</vt:lpstr>
      <vt:lpstr>Hopes for the CAS</vt:lpstr>
      <vt:lpstr>Multiple Measures</vt:lpstr>
      <vt:lpstr>Multiple Measures (2)</vt:lpstr>
      <vt:lpstr>Pilot Colleges</vt:lpstr>
      <vt:lpstr>Pilot Phase</vt:lpstr>
      <vt:lpstr>Professional Development</vt:lpstr>
      <vt:lpstr>Professional Development Workgroup</vt:lpstr>
      <vt:lpstr>Launch and Validation</vt:lpstr>
      <vt:lpstr>Future Project Timeline</vt:lpstr>
      <vt:lpstr>Are You Interested in Being Part of the Common Assessment Initiative?</vt:lpstr>
      <vt:lpstr>Questions</vt:lpstr>
    </vt:vector>
  </TitlesOfParts>
  <Company>Los Angeles City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Education Initiative</dc:title>
  <dc:creator>John Freitas</dc:creator>
  <cp:lastModifiedBy>Craig Rutan</cp:lastModifiedBy>
  <cp:revision>35</cp:revision>
  <dcterms:created xsi:type="dcterms:W3CDTF">2014-08-21T04:50:15Z</dcterms:created>
  <dcterms:modified xsi:type="dcterms:W3CDTF">2015-04-09T05:23:08Z</dcterms:modified>
</cp:coreProperties>
</file>