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76" r:id="rId2"/>
    <p:sldId id="312" r:id="rId3"/>
    <p:sldId id="257" r:id="rId4"/>
    <p:sldId id="298" r:id="rId5"/>
    <p:sldId id="258" r:id="rId6"/>
    <p:sldId id="259" r:id="rId7"/>
    <p:sldId id="299" r:id="rId8"/>
    <p:sldId id="260" r:id="rId9"/>
    <p:sldId id="261" r:id="rId10"/>
    <p:sldId id="262" r:id="rId11"/>
    <p:sldId id="263" r:id="rId12"/>
    <p:sldId id="264" r:id="rId13"/>
    <p:sldId id="265" r:id="rId14"/>
    <p:sldId id="277" r:id="rId15"/>
    <p:sldId id="300" r:id="rId16"/>
    <p:sldId id="266" r:id="rId17"/>
    <p:sldId id="267" r:id="rId18"/>
    <p:sldId id="268" r:id="rId19"/>
    <p:sldId id="269" r:id="rId20"/>
    <p:sldId id="270" r:id="rId21"/>
    <p:sldId id="271" r:id="rId22"/>
    <p:sldId id="272" r:id="rId23"/>
    <p:sldId id="302" r:id="rId24"/>
    <p:sldId id="301" r:id="rId25"/>
    <p:sldId id="303" r:id="rId26"/>
    <p:sldId id="278" r:id="rId27"/>
    <p:sldId id="273" r:id="rId28"/>
    <p:sldId id="279" r:id="rId29"/>
    <p:sldId id="280" r:id="rId30"/>
    <p:sldId id="304" r:id="rId31"/>
    <p:sldId id="310" r:id="rId32"/>
    <p:sldId id="308" r:id="rId33"/>
    <p:sldId id="311" r:id="rId34"/>
    <p:sldId id="274" r:id="rId35"/>
    <p:sldId id="275"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3112"/>
  </p:normalViewPr>
  <p:slideViewPr>
    <p:cSldViewPr snapToGrid="0" snapToObjects="1">
      <p:cViewPr varScale="1">
        <p:scale>
          <a:sx n="60" d="100"/>
          <a:sy n="60" d="100"/>
        </p:scale>
        <p:origin x="960"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6B96FB-AF30-844A-9A60-E914546B90FD}" type="datetimeFigureOut">
              <a:rPr lang="en-US" smtClean="0"/>
              <a:t>6/10/18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4BBBE8-C31E-B847-B96C-0BE55C24448A}" type="slidenum">
              <a:rPr lang="en-US" smtClean="0"/>
              <a:t>‹#›</a:t>
            </a:fld>
            <a:endParaRPr lang="en-US"/>
          </a:p>
        </p:txBody>
      </p:sp>
    </p:spTree>
    <p:extLst>
      <p:ext uri="{BB962C8B-B14F-4D97-AF65-F5344CB8AC3E}">
        <p14:creationId xmlns:p14="http://schemas.microsoft.com/office/powerpoint/2010/main" val="8575821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09919E75-648F-A54A-8663-2A5BC34DD2AD}" type="slidenum">
              <a:rPr lang="en-US">
                <a:solidFill>
                  <a:schemeClr val="bg1"/>
                </a:solidFill>
              </a:rPr>
              <a:pPr/>
              <a:t>3</a:t>
            </a:fld>
            <a:endParaRPr lang="en-US">
              <a:solidFill>
                <a:schemeClr val="bg1"/>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14920" y="4343713"/>
            <a:ext cx="3589539" cy="73958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00AC12CD-CF41-1D4B-9613-9991E3B7A313}" type="slidenum">
              <a:rPr lang="en-US">
                <a:solidFill>
                  <a:schemeClr val="bg1"/>
                </a:solidFill>
              </a:rPr>
              <a:pPr/>
              <a:t>18</a:t>
            </a:fld>
            <a:endParaRPr lang="en-US">
              <a:solidFill>
                <a:schemeClr val="bg1"/>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914920" y="4343713"/>
            <a:ext cx="6091151" cy="97413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6A533065-B613-734F-8075-9E6FB2769605}" type="slidenum">
              <a:rPr lang="en-US">
                <a:solidFill>
                  <a:schemeClr val="bg1"/>
                </a:solidFill>
              </a:rPr>
              <a:pPr/>
              <a:t>19</a:t>
            </a:fld>
            <a:endParaRPr lang="en-US">
              <a:solidFill>
                <a:schemeClr val="bg1"/>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914920" y="4343713"/>
            <a:ext cx="6091151" cy="97413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72D624A2-7FF3-4C47-9452-031EC716E2EC}" type="slidenum">
              <a:rPr lang="en-US">
                <a:solidFill>
                  <a:schemeClr val="bg1"/>
                </a:solidFill>
              </a:rPr>
              <a:pPr/>
              <a:t>20</a:t>
            </a:fld>
            <a:endParaRPr lang="en-US">
              <a:solidFill>
                <a:schemeClr val="bg1"/>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914920" y="4343713"/>
            <a:ext cx="6086475" cy="73958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Times New Roman" charset="0"/>
                <a:ea typeface="ＭＳ Ｐゴシック" charset="0"/>
                <a:cs typeface="ＭＳ Ｐゴシック" charset="0"/>
              </a:rPr>
              <a:t>Developed jointly by California Community College Trustees, Chief Executive Officers </a:t>
            </a:r>
          </a:p>
          <a:p>
            <a:r>
              <a:rPr lang="en-US" dirty="0">
                <a:latin typeface="Times New Roman" charset="0"/>
                <a:ea typeface="ＭＳ Ｐゴシック" charset="0"/>
                <a:cs typeface="ＭＳ Ｐゴシック" charset="0"/>
              </a:rPr>
              <a:t>of the California Community Colleges, and the Academic Senate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EBD349BE-DAD0-3A42-9D72-CAEADD966558}" type="slidenum">
              <a:rPr lang="en-US">
                <a:solidFill>
                  <a:schemeClr val="bg1"/>
                </a:solidFill>
              </a:rPr>
              <a:pPr/>
              <a:t>21</a:t>
            </a:fld>
            <a:endParaRPr lang="en-US">
              <a:solidFill>
                <a:schemeClr val="bg1"/>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914920" y="4343713"/>
            <a:ext cx="5760720" cy="73958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F964A7-4745-224A-B963-F27F4D5B2D6D}" type="slidenum">
              <a:rPr lang="en-US" smtClean="0"/>
              <a:pPr/>
              <a:t>28</a:t>
            </a:fld>
            <a:endParaRPr lang="en-US"/>
          </a:p>
        </p:txBody>
      </p:sp>
    </p:spTree>
    <p:extLst>
      <p:ext uri="{BB962C8B-B14F-4D97-AF65-F5344CB8AC3E}">
        <p14:creationId xmlns:p14="http://schemas.microsoft.com/office/powerpoint/2010/main" val="1649760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F964A7-4745-224A-B963-F27F4D5B2D6D}" type="slidenum">
              <a:rPr lang="en-US" smtClean="0"/>
              <a:pPr/>
              <a:t>29</a:t>
            </a:fld>
            <a:endParaRPr lang="en-US"/>
          </a:p>
        </p:txBody>
      </p:sp>
    </p:spTree>
    <p:extLst>
      <p:ext uri="{BB962C8B-B14F-4D97-AF65-F5344CB8AC3E}">
        <p14:creationId xmlns:p14="http://schemas.microsoft.com/office/powerpoint/2010/main" val="596516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F964A7-4745-224A-B963-F27F4D5B2D6D}" type="slidenum">
              <a:rPr lang="en-US" smtClean="0"/>
              <a:pPr/>
              <a:t>30</a:t>
            </a:fld>
            <a:endParaRPr lang="en-US"/>
          </a:p>
        </p:txBody>
      </p:sp>
    </p:spTree>
    <p:extLst>
      <p:ext uri="{BB962C8B-B14F-4D97-AF65-F5344CB8AC3E}">
        <p14:creationId xmlns:p14="http://schemas.microsoft.com/office/powerpoint/2010/main" val="596516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be right, and still not accomplish anything productive</a:t>
            </a:r>
            <a:r>
              <a:rPr lang="en-US" baseline="0" dirty="0"/>
              <a:t> for students</a:t>
            </a:r>
            <a:endParaRPr lang="en-US" dirty="0"/>
          </a:p>
        </p:txBody>
      </p:sp>
      <p:sp>
        <p:nvSpPr>
          <p:cNvPr id="4" name="Slide Number Placeholder 3"/>
          <p:cNvSpPr>
            <a:spLocks noGrp="1"/>
          </p:cNvSpPr>
          <p:nvPr>
            <p:ph type="sldNum" sz="quarter" idx="10"/>
          </p:nvPr>
        </p:nvSpPr>
        <p:spPr/>
        <p:txBody>
          <a:bodyPr/>
          <a:lstStyle/>
          <a:p>
            <a:fld id="{124BBBE8-C31E-B847-B96C-0BE55C24448A}" type="slidenum">
              <a:rPr lang="en-US" smtClean="0"/>
              <a:t>31</a:t>
            </a:fld>
            <a:endParaRPr lang="en-US"/>
          </a:p>
        </p:txBody>
      </p:sp>
    </p:spTree>
    <p:extLst>
      <p:ext uri="{BB962C8B-B14F-4D97-AF65-F5344CB8AC3E}">
        <p14:creationId xmlns:p14="http://schemas.microsoft.com/office/powerpoint/2010/main" val="283962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Modified from the CCLC/ASCCC developed scenarios</a:t>
            </a:r>
            <a:r>
              <a:rPr lang="en-US" baseline="0" dirty="0"/>
              <a:t> #7</a:t>
            </a:r>
            <a:endParaRPr lang="en-US" dirty="0"/>
          </a:p>
        </p:txBody>
      </p:sp>
      <p:sp>
        <p:nvSpPr>
          <p:cNvPr id="4" name="Slide Number Placeholder 3"/>
          <p:cNvSpPr>
            <a:spLocks noGrp="1"/>
          </p:cNvSpPr>
          <p:nvPr>
            <p:ph type="sldNum" sz="quarter" idx="10"/>
          </p:nvPr>
        </p:nvSpPr>
        <p:spPr/>
        <p:txBody>
          <a:bodyPr/>
          <a:lstStyle/>
          <a:p>
            <a:fld id="{124BBBE8-C31E-B847-B96C-0BE55C24448A}" type="slidenum">
              <a:rPr lang="en-US" smtClean="0"/>
              <a:t>32</a:t>
            </a:fld>
            <a:endParaRPr lang="en-US"/>
          </a:p>
        </p:txBody>
      </p:sp>
    </p:spTree>
    <p:extLst>
      <p:ext uri="{BB962C8B-B14F-4D97-AF65-F5344CB8AC3E}">
        <p14:creationId xmlns:p14="http://schemas.microsoft.com/office/powerpoint/2010/main" val="222887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EAB4FC07-A7B1-9D45-BE66-7F1B45FCC406}" type="slidenum">
              <a:rPr lang="en-US">
                <a:solidFill>
                  <a:schemeClr val="bg1"/>
                </a:solidFill>
              </a:rPr>
              <a:pPr/>
              <a:t>5</a:t>
            </a:fld>
            <a:endParaRPr lang="en-US">
              <a:solidFill>
                <a:schemeClr val="bg1"/>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914921" y="4343713"/>
            <a:ext cx="5693698" cy="50504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Times New Roman" charset="0"/>
                <a:ea typeface="ＭＳ Ｐゴシック" charset="0"/>
                <a:cs typeface="ＭＳ Ｐゴシック" charset="0"/>
              </a:rPr>
              <a:t>AB 1725 not a separate entity; incorporated into Ed Code; intent language – not all made it </a:t>
            </a:r>
          </a:p>
          <a:p>
            <a:r>
              <a:rPr lang="en-US" dirty="0">
                <a:latin typeface="Times New Roman" charset="0"/>
                <a:ea typeface="ＭＳ Ｐゴシック" charset="0"/>
                <a:cs typeface="ＭＳ Ｐゴシック" charset="0"/>
              </a:rPr>
              <a:t>into code, but intent language can help in understanding purpose.  Intent language was used by appellate</a:t>
            </a:r>
            <a:r>
              <a:rPr lang="en-US" baseline="0" dirty="0">
                <a:latin typeface="Times New Roman" charset="0"/>
                <a:ea typeface="ＭＳ Ｐゴシック" charset="0"/>
                <a:cs typeface="ＭＳ Ｐゴシック" charset="0"/>
              </a:rPr>
              <a:t> court in ruling in favor of the Irvine Valley Senate lawsuit against their board over hiring procedures.</a:t>
            </a:r>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83CD2263-2E7E-A54F-867A-22E6E765AC96}" type="slidenum">
              <a:rPr lang="en-US">
                <a:solidFill>
                  <a:schemeClr val="bg1"/>
                </a:solidFill>
              </a:rPr>
              <a:pPr/>
              <a:t>6</a:t>
            </a:fld>
            <a:endParaRPr lang="en-US">
              <a:solidFill>
                <a:schemeClr val="bg1"/>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914920" y="4343713"/>
            <a:ext cx="5689023" cy="97413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New Roman" charset="0"/>
                <a:ea typeface="ＭＳ Ｐゴシック" charset="0"/>
                <a:cs typeface="ＭＳ Ｐゴシック" charset="0"/>
              </a:rPr>
              <a:t>Title 5 can be changed by the Board of Governors; e.g. math/English requirements – began </a:t>
            </a:r>
          </a:p>
          <a:p>
            <a:r>
              <a:rPr lang="en-US">
                <a:latin typeface="Times New Roman" charset="0"/>
                <a:ea typeface="ＭＳ Ｐゴシック" charset="0"/>
                <a:cs typeface="ＭＳ Ｐゴシック" charset="0"/>
              </a:rPr>
              <a:t>with the Academic Senate, then through Consultation Council, then to the Board of </a:t>
            </a:r>
          </a:p>
          <a:p>
            <a:r>
              <a:rPr lang="en-US">
                <a:latin typeface="Times New Roman" charset="0"/>
                <a:ea typeface="ＭＳ Ｐゴシック" charset="0"/>
                <a:cs typeface="ＭＳ Ｐゴシック" charset="0"/>
              </a:rPr>
              <a:t>Governors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697EAA49-E3E9-544B-820A-C7485BAE835A}" type="slidenum">
              <a:rPr lang="en-US">
                <a:solidFill>
                  <a:schemeClr val="bg1"/>
                </a:solidFill>
              </a:rPr>
              <a:pPr/>
              <a:t>8</a:t>
            </a:fld>
            <a:endParaRPr lang="en-US">
              <a:solidFill>
                <a:schemeClr val="bg1"/>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914920" y="4343713"/>
            <a:ext cx="5777865" cy="27050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867144A3-ED80-214B-AF27-1575A92122AD}" type="slidenum">
              <a:rPr lang="en-US">
                <a:solidFill>
                  <a:schemeClr val="bg1"/>
                </a:solidFill>
              </a:rPr>
              <a:pPr/>
              <a:t>9</a:t>
            </a:fld>
            <a:endParaRPr lang="en-US">
              <a:solidFill>
                <a:schemeClr val="bg1"/>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914920" y="4343713"/>
            <a:ext cx="5699933" cy="167775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06B15591-4B94-3247-AC20-4F612D0BC543}" type="slidenum">
              <a:rPr lang="en-US">
                <a:solidFill>
                  <a:schemeClr val="bg1"/>
                </a:solidFill>
              </a:rPr>
              <a:pPr/>
              <a:t>10</a:t>
            </a:fld>
            <a:endParaRPr lang="en-US">
              <a:solidFill>
                <a:schemeClr val="bg1"/>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914920" y="4343713"/>
            <a:ext cx="5947756" cy="50504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New Roman" charset="0"/>
                <a:ea typeface="ＭＳ Ｐゴシック" charset="0"/>
                <a:cs typeface="ＭＳ Ｐゴシック" charset="0"/>
              </a:rPr>
              <a:t>Defined in Title 5 but not Education Code; note that the 2005 appellate court decision </a:t>
            </a:r>
          </a:p>
          <a:p>
            <a:r>
              <a:rPr lang="en-US">
                <a:latin typeface="Times New Roman" charset="0"/>
                <a:ea typeface="ＭＳ Ｐゴシック" charset="0"/>
                <a:cs typeface="ＭＳ Ｐゴシック" charset="0"/>
              </a:rPr>
              <a:t>recognized local senates as having legal standing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42255BA7-7896-4C43-994C-3C7791959424}" type="slidenum">
              <a:rPr lang="en-US">
                <a:solidFill>
                  <a:schemeClr val="bg1"/>
                </a:solidFill>
              </a:rPr>
              <a:pPr/>
              <a:t>13</a:t>
            </a:fld>
            <a:endParaRPr lang="en-US">
              <a:solidFill>
                <a:schemeClr val="bg1"/>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914921" y="4343713"/>
            <a:ext cx="6049067" cy="50504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Times New Roman" charset="0"/>
                <a:ea typeface="ＭＳ Ｐゴシック" charset="0"/>
                <a:cs typeface="ＭＳ Ｐゴシック" charset="0"/>
              </a:rPr>
              <a:t>Examples may include: Faculty office reorganization; reorganization; classroom usage; marketing plan; efforts </a:t>
            </a:r>
          </a:p>
          <a:p>
            <a:r>
              <a:rPr lang="en-US" dirty="0">
                <a:latin typeface="Times New Roman" charset="0"/>
                <a:ea typeface="ＭＳ Ｐゴシック" charset="0"/>
                <a:cs typeface="ＭＳ Ｐゴシック" charset="0"/>
              </a:rPr>
              <a:t>of the college foundation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5B3C248C-A22F-F04D-91FE-3D854396446B}" type="slidenum">
              <a:rPr lang="en-US">
                <a:solidFill>
                  <a:schemeClr val="bg1"/>
                </a:solidFill>
              </a:rPr>
              <a:pPr/>
              <a:t>16</a:t>
            </a:fld>
            <a:endParaRPr lang="en-US">
              <a:solidFill>
                <a:schemeClr val="bg1"/>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914920" y="4343713"/>
            <a:ext cx="3589539" cy="73958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B0854B79-17D1-584F-B94E-ED2CDEE792A4}" type="slidenum">
              <a:rPr lang="en-US">
                <a:solidFill>
                  <a:schemeClr val="bg1"/>
                </a:solidFill>
              </a:rPr>
              <a:pPr/>
              <a:t>17</a:t>
            </a:fld>
            <a:endParaRPr lang="en-US">
              <a:solidFill>
                <a:schemeClr val="bg1"/>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914921" y="4343713"/>
            <a:ext cx="4814627" cy="27050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1B004AD-9F8E-774C-9883-635EE1120C60}" type="datetimeFigureOut">
              <a:rPr lang="en-US" smtClean="0"/>
              <a:t>6/10/18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65C68C-2D79-8342-8954-58D9E76933CF}" type="slidenum">
              <a:rPr lang="en-US" smtClean="0"/>
              <a:t>‹#›</a:t>
            </a:fld>
            <a:endParaRPr lang="en-US"/>
          </a:p>
        </p:txBody>
      </p:sp>
    </p:spTree>
    <p:extLst>
      <p:ext uri="{BB962C8B-B14F-4D97-AF65-F5344CB8AC3E}">
        <p14:creationId xmlns:p14="http://schemas.microsoft.com/office/powerpoint/2010/main" val="597337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004AD-9F8E-774C-9883-635EE1120C60}" type="datetimeFigureOut">
              <a:rPr lang="en-US" smtClean="0"/>
              <a:t>6/10/18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65C68C-2D79-8342-8954-58D9E76933CF}" type="slidenum">
              <a:rPr lang="en-US" smtClean="0"/>
              <a:t>‹#›</a:t>
            </a:fld>
            <a:endParaRPr lang="en-US"/>
          </a:p>
        </p:txBody>
      </p:sp>
    </p:spTree>
    <p:extLst>
      <p:ext uri="{BB962C8B-B14F-4D97-AF65-F5344CB8AC3E}">
        <p14:creationId xmlns:p14="http://schemas.microsoft.com/office/powerpoint/2010/main" val="1066159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004AD-9F8E-774C-9883-635EE1120C60}" type="datetimeFigureOut">
              <a:rPr lang="en-US" smtClean="0"/>
              <a:t>6/10/18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65C68C-2D79-8342-8954-58D9E76933CF}" type="slidenum">
              <a:rPr lang="en-US" smtClean="0"/>
              <a:t>‹#›</a:t>
            </a:fld>
            <a:endParaRPr lang="en-US"/>
          </a:p>
        </p:txBody>
      </p:sp>
    </p:spTree>
    <p:extLst>
      <p:ext uri="{BB962C8B-B14F-4D97-AF65-F5344CB8AC3E}">
        <p14:creationId xmlns:p14="http://schemas.microsoft.com/office/powerpoint/2010/main" val="1347194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004AD-9F8E-774C-9883-635EE1120C60}" type="datetimeFigureOut">
              <a:rPr lang="en-US" smtClean="0"/>
              <a:t>6/10/18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65C68C-2D79-8342-8954-58D9E76933CF}" type="slidenum">
              <a:rPr lang="en-US" smtClean="0"/>
              <a:t>‹#›</a:t>
            </a:fld>
            <a:endParaRPr lang="en-US"/>
          </a:p>
        </p:txBody>
      </p:sp>
    </p:spTree>
    <p:extLst>
      <p:ext uri="{BB962C8B-B14F-4D97-AF65-F5344CB8AC3E}">
        <p14:creationId xmlns:p14="http://schemas.microsoft.com/office/powerpoint/2010/main" val="493145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B004AD-9F8E-774C-9883-635EE1120C60}" type="datetimeFigureOut">
              <a:rPr lang="en-US" smtClean="0"/>
              <a:t>6/10/18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65C68C-2D79-8342-8954-58D9E76933CF}" type="slidenum">
              <a:rPr lang="en-US" smtClean="0"/>
              <a:t>‹#›</a:t>
            </a:fld>
            <a:endParaRPr lang="en-US"/>
          </a:p>
        </p:txBody>
      </p:sp>
    </p:spTree>
    <p:extLst>
      <p:ext uri="{BB962C8B-B14F-4D97-AF65-F5344CB8AC3E}">
        <p14:creationId xmlns:p14="http://schemas.microsoft.com/office/powerpoint/2010/main" val="3704578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B004AD-9F8E-774C-9883-635EE1120C60}" type="datetimeFigureOut">
              <a:rPr lang="en-US" smtClean="0"/>
              <a:t>6/10/18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65C68C-2D79-8342-8954-58D9E76933CF}" type="slidenum">
              <a:rPr lang="en-US" smtClean="0"/>
              <a:t>‹#›</a:t>
            </a:fld>
            <a:endParaRPr lang="en-US"/>
          </a:p>
        </p:txBody>
      </p:sp>
    </p:spTree>
    <p:extLst>
      <p:ext uri="{BB962C8B-B14F-4D97-AF65-F5344CB8AC3E}">
        <p14:creationId xmlns:p14="http://schemas.microsoft.com/office/powerpoint/2010/main" val="3377226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B004AD-9F8E-774C-9883-635EE1120C60}" type="datetimeFigureOut">
              <a:rPr lang="en-US" smtClean="0"/>
              <a:t>6/10/18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65C68C-2D79-8342-8954-58D9E76933CF}" type="slidenum">
              <a:rPr lang="en-US" smtClean="0"/>
              <a:t>‹#›</a:t>
            </a:fld>
            <a:endParaRPr lang="en-US"/>
          </a:p>
        </p:txBody>
      </p:sp>
    </p:spTree>
    <p:extLst>
      <p:ext uri="{BB962C8B-B14F-4D97-AF65-F5344CB8AC3E}">
        <p14:creationId xmlns:p14="http://schemas.microsoft.com/office/powerpoint/2010/main" val="900609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B004AD-9F8E-774C-9883-635EE1120C60}" type="datetimeFigureOut">
              <a:rPr lang="en-US" smtClean="0"/>
              <a:t>6/10/18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65C68C-2D79-8342-8954-58D9E76933CF}" type="slidenum">
              <a:rPr lang="en-US" smtClean="0"/>
              <a:t>‹#›</a:t>
            </a:fld>
            <a:endParaRPr lang="en-US"/>
          </a:p>
        </p:txBody>
      </p:sp>
    </p:spTree>
    <p:extLst>
      <p:ext uri="{BB962C8B-B14F-4D97-AF65-F5344CB8AC3E}">
        <p14:creationId xmlns:p14="http://schemas.microsoft.com/office/powerpoint/2010/main" val="2312806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B004AD-9F8E-774C-9883-635EE1120C60}" type="datetimeFigureOut">
              <a:rPr lang="en-US" smtClean="0"/>
              <a:t>6/10/18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65C68C-2D79-8342-8954-58D9E76933CF}" type="slidenum">
              <a:rPr lang="en-US" smtClean="0"/>
              <a:t>‹#›</a:t>
            </a:fld>
            <a:endParaRPr lang="en-US"/>
          </a:p>
        </p:txBody>
      </p:sp>
    </p:spTree>
    <p:extLst>
      <p:ext uri="{BB962C8B-B14F-4D97-AF65-F5344CB8AC3E}">
        <p14:creationId xmlns:p14="http://schemas.microsoft.com/office/powerpoint/2010/main" val="404553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B004AD-9F8E-774C-9883-635EE1120C60}" type="datetimeFigureOut">
              <a:rPr lang="en-US" smtClean="0"/>
              <a:t>6/10/18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65C68C-2D79-8342-8954-58D9E76933CF}" type="slidenum">
              <a:rPr lang="en-US" smtClean="0"/>
              <a:t>‹#›</a:t>
            </a:fld>
            <a:endParaRPr lang="en-US"/>
          </a:p>
        </p:txBody>
      </p:sp>
    </p:spTree>
    <p:extLst>
      <p:ext uri="{BB962C8B-B14F-4D97-AF65-F5344CB8AC3E}">
        <p14:creationId xmlns:p14="http://schemas.microsoft.com/office/powerpoint/2010/main" val="13032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B004AD-9F8E-774C-9883-635EE1120C60}" type="datetimeFigureOut">
              <a:rPr lang="en-US" smtClean="0"/>
              <a:t>6/10/18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65C68C-2D79-8342-8954-58D9E76933CF}" type="slidenum">
              <a:rPr lang="en-US" smtClean="0"/>
              <a:t>‹#›</a:t>
            </a:fld>
            <a:endParaRPr lang="en-US"/>
          </a:p>
        </p:txBody>
      </p:sp>
    </p:spTree>
    <p:extLst>
      <p:ext uri="{BB962C8B-B14F-4D97-AF65-F5344CB8AC3E}">
        <p14:creationId xmlns:p14="http://schemas.microsoft.com/office/powerpoint/2010/main" val="604685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B004AD-9F8E-774C-9883-635EE1120C60}" type="datetimeFigureOut">
              <a:rPr lang="en-US" smtClean="0"/>
              <a:t>6/10/18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65C68C-2D79-8342-8954-58D9E76933CF}" type="slidenum">
              <a:rPr lang="en-US" smtClean="0"/>
              <a:t>‹#›</a:t>
            </a:fld>
            <a:endParaRPr lang="en-US"/>
          </a:p>
        </p:txBody>
      </p:sp>
    </p:spTree>
    <p:extLst>
      <p:ext uri="{BB962C8B-B14F-4D97-AF65-F5344CB8AC3E}">
        <p14:creationId xmlns:p14="http://schemas.microsoft.com/office/powerpoint/2010/main" val="2522140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oal.ca.gov" TargetMode="External"/><Relationship Id="rId7" Type="http://schemas.openxmlformats.org/officeDocument/2006/relationships/hyperlink" Target="http://www.asccc.org/sites/default/files/Participating%20Effectively%20in%20District.pdf" TargetMode="External"/><Relationship Id="rId2" Type="http://schemas.openxmlformats.org/officeDocument/2006/relationships/hyperlink" Target="http://asccc.org" TargetMode="External"/><Relationship Id="rId1" Type="http://schemas.openxmlformats.org/officeDocument/2006/relationships/slideLayout" Target="../slideLayouts/slideLayout2.xml"/><Relationship Id="rId6" Type="http://schemas.openxmlformats.org/officeDocument/2006/relationships/hyperlink" Target="http://www.asccc.org/sites/default/files/Scenarios.pdf" TargetMode="External"/><Relationship Id="rId5" Type="http://schemas.openxmlformats.org/officeDocument/2006/relationships/hyperlink" Target="http://www.asccc.org/sites/default/files/local_senates_handbook2015-web.pdf" TargetMode="External"/><Relationship Id="rId4" Type="http://schemas.openxmlformats.org/officeDocument/2006/relationships/hyperlink" Target="http://www.cccco.edu"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95605"/>
            <a:ext cx="7162800" cy="2137254"/>
          </a:xfrm>
        </p:spPr>
        <p:txBody>
          <a:bodyPr>
            <a:normAutofit fontScale="90000"/>
          </a:bodyPr>
          <a:lstStyle/>
          <a:p>
            <a:br>
              <a:rPr lang="en-US" sz="2667" dirty="0">
                <a:latin typeface="Thonburi"/>
                <a:cs typeface="Thonburi"/>
              </a:rPr>
            </a:br>
            <a:r>
              <a:rPr lang="en-US" sz="4000" b="1" dirty="0"/>
              <a:t>The Legal Basis for Academic Senates and Collegial Consultation: Who We Are and What We Do</a:t>
            </a:r>
            <a:endParaRPr lang="en-US" sz="4000" dirty="0"/>
          </a:p>
        </p:txBody>
      </p:sp>
      <p:sp>
        <p:nvSpPr>
          <p:cNvPr id="3" name="Subtitle 2"/>
          <p:cNvSpPr>
            <a:spLocks noGrp="1"/>
          </p:cNvSpPr>
          <p:nvPr>
            <p:ph type="subTitle" idx="1"/>
          </p:nvPr>
        </p:nvSpPr>
        <p:spPr>
          <a:xfrm>
            <a:off x="655459" y="2573867"/>
            <a:ext cx="7715304" cy="2984994"/>
          </a:xfrm>
        </p:spPr>
        <p:txBody>
          <a:bodyPr>
            <a:noAutofit/>
          </a:bodyPr>
          <a:lstStyle/>
          <a:p>
            <a:r>
              <a:rPr lang="en-US" sz="2500" dirty="0">
                <a:solidFill>
                  <a:schemeClr val="tx1"/>
                </a:solidFill>
              </a:rPr>
              <a:t>John Stanskas, ASCCC President</a:t>
            </a:r>
          </a:p>
          <a:p>
            <a:r>
              <a:rPr lang="en-US" sz="2500" dirty="0">
                <a:solidFill>
                  <a:schemeClr val="tx1"/>
                </a:solidFill>
              </a:rPr>
              <a:t>Dolores Davison, ASCCC Vice President</a:t>
            </a:r>
          </a:p>
          <a:p>
            <a:endParaRPr lang="en-US" sz="1200" dirty="0">
              <a:solidFill>
                <a:schemeClr val="tx1"/>
              </a:solidFill>
            </a:endParaRPr>
          </a:p>
          <a:p>
            <a:r>
              <a:rPr lang="en-US" sz="2500" b="1" dirty="0">
                <a:solidFill>
                  <a:schemeClr val="tx1"/>
                </a:solidFill>
              </a:rPr>
              <a:t>2018 Faculty Leadership Institute</a:t>
            </a:r>
          </a:p>
          <a:p>
            <a:r>
              <a:rPr lang="en-US" sz="2500" b="1" dirty="0">
                <a:solidFill>
                  <a:schemeClr val="tx1"/>
                </a:solidFill>
              </a:rPr>
              <a:t>June 14-16, San Diego</a:t>
            </a:r>
          </a:p>
        </p:txBody>
      </p:sp>
      <p:sp>
        <p:nvSpPr>
          <p:cNvPr id="7" name="Rectangle 6"/>
          <p:cNvSpPr/>
          <p:nvPr/>
        </p:nvSpPr>
        <p:spPr>
          <a:xfrm>
            <a:off x="368695" y="4052739"/>
            <a:ext cx="8493661" cy="569387"/>
          </a:xfrm>
          <a:prstGeom prst="rect">
            <a:avLst/>
          </a:prstGeom>
        </p:spPr>
        <p:txBody>
          <a:bodyPr wrap="square">
            <a:spAutoFit/>
          </a:bodyPr>
          <a:lstStyle/>
          <a:p>
            <a:r>
              <a:rPr lang="en-US" sz="3100" dirty="0">
                <a:solidFill>
                  <a:prstClr val="black"/>
                </a:solidFill>
                <a:latin typeface="Thonburi"/>
                <a:ea typeface="+mj-ea"/>
                <a:cs typeface="Thonburi"/>
              </a:rPr>
              <a:t>  </a:t>
            </a:r>
            <a:endParaRPr lang="en-US" sz="2800" dirty="0">
              <a:latin typeface="Thonburi"/>
              <a:cs typeface="Thonburi"/>
            </a:endParaRPr>
          </a:p>
        </p:txBody>
      </p:sp>
      <p:pic>
        <p:nvPicPr>
          <p:cNvPr id="8" name="Picture 7"/>
          <p:cNvPicPr>
            <a:picLocks noChangeAspect="1"/>
          </p:cNvPicPr>
          <p:nvPr/>
        </p:nvPicPr>
        <p:blipFill>
          <a:blip r:embed="rId2"/>
          <a:stretch>
            <a:fillRect/>
          </a:stretch>
        </p:blipFill>
        <p:spPr>
          <a:xfrm>
            <a:off x="1769471" y="5558861"/>
            <a:ext cx="5273396" cy="901700"/>
          </a:xfrm>
          <a:prstGeom prst="rect">
            <a:avLst/>
          </a:prstGeom>
        </p:spPr>
      </p:pic>
    </p:spTree>
    <p:extLst>
      <p:ext uri="{BB962C8B-B14F-4D97-AF65-F5344CB8AC3E}">
        <p14:creationId xmlns:p14="http://schemas.microsoft.com/office/powerpoint/2010/main" val="2439789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eaLnBrk="1" hangingPunct="1"/>
            <a:r>
              <a:rPr lang="en-US" b="1" dirty="0">
                <a:latin typeface="Franklin Gothic Book" charset="0"/>
              </a:rPr>
              <a:t>TITLE 5 § 53200 - DEFINITIONS</a:t>
            </a:r>
          </a:p>
        </p:txBody>
      </p:sp>
      <p:sp>
        <p:nvSpPr>
          <p:cNvPr id="15363" name="Rectangle 3"/>
          <p:cNvSpPr>
            <a:spLocks noGrp="1" noChangeArrowheads="1"/>
          </p:cNvSpPr>
          <p:nvPr>
            <p:ph idx="1"/>
          </p:nvPr>
        </p:nvSpPr>
        <p:spPr/>
        <p:txBody>
          <a:bodyPr>
            <a:normAutofit/>
          </a:bodyPr>
          <a:lstStyle/>
          <a:p>
            <a:pPr eaLnBrk="1" hangingPunct="1">
              <a:spcBef>
                <a:spcPct val="0"/>
              </a:spcBef>
              <a:buFont typeface="Wingdings" charset="0"/>
              <a:buNone/>
            </a:pPr>
            <a:r>
              <a:rPr lang="en-US" sz="3400" dirty="0"/>
              <a:t>(B) Academic Senate means an organization whose primary function is to make recommendations with respect to academic and professional matters.</a:t>
            </a:r>
            <a:br>
              <a:rPr lang="en-US" sz="3400" dirty="0"/>
            </a:br>
            <a:endParaRPr lang="en-US" sz="3400" dirty="0"/>
          </a:p>
          <a:p>
            <a:pPr eaLnBrk="1" hangingPunct="1">
              <a:spcBef>
                <a:spcPct val="0"/>
              </a:spcBef>
              <a:buFont typeface="Wingdings" charset="0"/>
              <a:buNone/>
            </a:pPr>
            <a:r>
              <a:rPr lang="en-US" sz="3400" dirty="0"/>
              <a:t>(C) Academic and Professional matters means the following policy development and implementation matters:</a:t>
            </a:r>
            <a:endParaRPr lang="en-US" sz="3400" i="1" dirty="0"/>
          </a:p>
        </p:txBody>
      </p:sp>
    </p:spTree>
    <p:extLst>
      <p:ext uri="{BB962C8B-B14F-4D97-AF65-F5344CB8AC3E}">
        <p14:creationId xmlns:p14="http://schemas.microsoft.com/office/powerpoint/2010/main" val="404005585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a typeface="ＭＳ Ｐゴシック" charset="-128"/>
                <a:cs typeface="ＭＳ Ｐゴシック" charset="-128"/>
              </a:rPr>
              <a:t>The “10 + 1”</a:t>
            </a:r>
            <a:br>
              <a:rPr lang="en-US" b="1" dirty="0">
                <a:ea typeface="ＭＳ Ｐゴシック" charset="-128"/>
                <a:cs typeface="ＭＳ Ｐゴシック" charset="-128"/>
              </a:rPr>
            </a:br>
            <a:r>
              <a:rPr lang="en-US" sz="2000" b="1" dirty="0"/>
              <a:t>Title 5 </a:t>
            </a:r>
            <a:r>
              <a:rPr lang="en-US" sz="2000" b="1" dirty="0">
                <a:ea typeface="ＭＳ Ｐゴシック" pitchFamily="1" charset="-128"/>
                <a:cs typeface="ＭＳ Ｐゴシック" pitchFamily="1" charset="-128"/>
              </a:rPr>
              <a:t>§</a:t>
            </a:r>
            <a:r>
              <a:rPr lang="en-US" sz="2000" b="1" dirty="0"/>
              <a:t>53200 (c)</a:t>
            </a:r>
          </a:p>
        </p:txBody>
      </p:sp>
      <p:sp>
        <p:nvSpPr>
          <p:cNvPr id="3" name="Content Placeholder 2"/>
          <p:cNvSpPr>
            <a:spLocks noGrp="1"/>
          </p:cNvSpPr>
          <p:nvPr>
            <p:ph idx="1"/>
          </p:nvPr>
        </p:nvSpPr>
        <p:spPr/>
        <p:txBody>
          <a:bodyPr>
            <a:normAutofit fontScale="92500" lnSpcReduction="10000"/>
          </a:bodyPr>
          <a:lstStyle/>
          <a:p>
            <a:pPr marL="514350" indent="-514350">
              <a:spcBef>
                <a:spcPct val="0"/>
              </a:spcBef>
              <a:buFont typeface="+mj-lt"/>
              <a:buAutoNum type="arabicPeriod"/>
            </a:pPr>
            <a:r>
              <a:rPr lang="en-US" dirty="0"/>
              <a:t>Curriculum, including establishing prerequisites</a:t>
            </a:r>
          </a:p>
          <a:p>
            <a:pPr marL="514350" indent="-514350">
              <a:spcBef>
                <a:spcPct val="0"/>
              </a:spcBef>
              <a:buFont typeface="+mj-lt"/>
              <a:buAutoNum type="arabicPeriod"/>
            </a:pPr>
            <a:endParaRPr lang="en-US" dirty="0"/>
          </a:p>
          <a:p>
            <a:pPr marL="514350" indent="-514350">
              <a:spcBef>
                <a:spcPct val="0"/>
              </a:spcBef>
              <a:buFont typeface="+mj-lt"/>
              <a:buAutoNum type="arabicPeriod"/>
            </a:pPr>
            <a:r>
              <a:rPr lang="en-US" dirty="0"/>
              <a:t>Degree &amp; Certificate Requirements</a:t>
            </a:r>
          </a:p>
          <a:p>
            <a:pPr marL="514350" indent="-514350">
              <a:spcBef>
                <a:spcPct val="0"/>
              </a:spcBef>
              <a:buFont typeface="+mj-lt"/>
              <a:buAutoNum type="arabicPeriod"/>
            </a:pPr>
            <a:endParaRPr lang="en-US" dirty="0"/>
          </a:p>
          <a:p>
            <a:pPr marL="514350" indent="-514350">
              <a:spcBef>
                <a:spcPct val="0"/>
              </a:spcBef>
              <a:buFont typeface="+mj-lt"/>
              <a:buAutoNum type="arabicPeriod"/>
            </a:pPr>
            <a:r>
              <a:rPr lang="en-US" dirty="0"/>
              <a:t>Grading Policies</a:t>
            </a:r>
          </a:p>
          <a:p>
            <a:pPr marL="514350" indent="-514350">
              <a:spcBef>
                <a:spcPct val="0"/>
              </a:spcBef>
              <a:buFont typeface="+mj-lt"/>
              <a:buAutoNum type="arabicPeriod"/>
            </a:pPr>
            <a:endParaRPr lang="en-US" dirty="0"/>
          </a:p>
          <a:p>
            <a:pPr marL="514350" indent="-514350">
              <a:spcBef>
                <a:spcPct val="0"/>
              </a:spcBef>
              <a:buFont typeface="+mj-lt"/>
              <a:buAutoNum type="arabicPeriod"/>
            </a:pPr>
            <a:r>
              <a:rPr lang="en-US" dirty="0"/>
              <a:t>Educational Program Development</a:t>
            </a:r>
          </a:p>
          <a:p>
            <a:pPr marL="514350" indent="-514350">
              <a:spcBef>
                <a:spcPct val="0"/>
              </a:spcBef>
              <a:buFont typeface="+mj-lt"/>
              <a:buAutoNum type="arabicPeriod"/>
            </a:pPr>
            <a:endParaRPr lang="en-US" dirty="0"/>
          </a:p>
          <a:p>
            <a:pPr marL="514350" indent="-514350">
              <a:spcBef>
                <a:spcPct val="0"/>
              </a:spcBef>
              <a:buFont typeface="+mj-lt"/>
              <a:buAutoNum type="arabicPeriod"/>
            </a:pPr>
            <a:r>
              <a:rPr lang="en-US" dirty="0"/>
              <a:t>Standards &amp; Polices regarding </a:t>
            </a:r>
            <a:br>
              <a:rPr lang="en-US" dirty="0"/>
            </a:br>
            <a:r>
              <a:rPr lang="en-US" dirty="0"/>
              <a:t>Student Preparation and Success</a:t>
            </a:r>
          </a:p>
          <a:p>
            <a:pPr marL="0" indent="0">
              <a:buNone/>
            </a:pPr>
            <a:endParaRPr lang="en-US" dirty="0"/>
          </a:p>
        </p:txBody>
      </p:sp>
      <p:pic>
        <p:nvPicPr>
          <p:cNvPr id="5" name="Picture 4"/>
          <p:cNvPicPr>
            <a:picLocks noChangeAspect="1"/>
          </p:cNvPicPr>
          <p:nvPr/>
        </p:nvPicPr>
        <p:blipFill>
          <a:blip r:embed="rId2"/>
          <a:stretch>
            <a:fillRect/>
          </a:stretch>
        </p:blipFill>
        <p:spPr>
          <a:xfrm>
            <a:off x="6723888" y="3054160"/>
            <a:ext cx="2420112" cy="3657600"/>
          </a:xfrm>
          <a:prstGeom prst="rect">
            <a:avLst/>
          </a:prstGeom>
        </p:spPr>
      </p:pic>
    </p:spTree>
    <p:extLst>
      <p:ext uri="{BB962C8B-B14F-4D97-AF65-F5344CB8AC3E}">
        <p14:creationId xmlns:p14="http://schemas.microsoft.com/office/powerpoint/2010/main" val="2051090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a typeface="ＭＳ Ｐゴシック" charset="-128"/>
                <a:cs typeface="ＭＳ Ｐゴシック" charset="-128"/>
              </a:rPr>
              <a:t>The “10 + 1”</a:t>
            </a:r>
            <a:br>
              <a:rPr lang="en-US" b="1" dirty="0">
                <a:ea typeface="ＭＳ Ｐゴシック" charset="-128"/>
                <a:cs typeface="ＭＳ Ｐゴシック" charset="-128"/>
              </a:rPr>
            </a:br>
            <a:r>
              <a:rPr lang="en-US" sz="1800" b="1" dirty="0"/>
              <a:t>Title 5 </a:t>
            </a:r>
            <a:r>
              <a:rPr lang="en-US" sz="1800" b="1" dirty="0">
                <a:ea typeface="ＭＳ Ｐゴシック" pitchFamily="1" charset="-128"/>
                <a:cs typeface="ＭＳ Ｐゴシック" pitchFamily="1" charset="-128"/>
              </a:rPr>
              <a:t>§</a:t>
            </a:r>
            <a:r>
              <a:rPr lang="en-US" sz="1800" b="1" dirty="0"/>
              <a:t>53200 (c)</a:t>
            </a:r>
          </a:p>
        </p:txBody>
      </p:sp>
      <p:sp>
        <p:nvSpPr>
          <p:cNvPr id="3" name="Content Placeholder 2"/>
          <p:cNvSpPr>
            <a:spLocks noGrp="1"/>
          </p:cNvSpPr>
          <p:nvPr>
            <p:ph idx="1"/>
          </p:nvPr>
        </p:nvSpPr>
        <p:spPr>
          <a:xfrm>
            <a:off x="549275" y="1600201"/>
            <a:ext cx="8042276" cy="4708252"/>
          </a:xfrm>
        </p:spPr>
        <p:txBody>
          <a:bodyPr>
            <a:normAutofit fontScale="85000" lnSpcReduction="20000"/>
          </a:bodyPr>
          <a:lstStyle/>
          <a:p>
            <a:pPr marL="514350" indent="-514350">
              <a:spcBef>
                <a:spcPct val="0"/>
              </a:spcBef>
              <a:buFont typeface="+mj-lt"/>
              <a:buAutoNum type="arabicPeriod" startAt="6"/>
            </a:pPr>
            <a:r>
              <a:rPr lang="en-US" dirty="0"/>
              <a:t>College governance structures, as related to faculty roles</a:t>
            </a:r>
          </a:p>
          <a:p>
            <a:pPr marL="514350" indent="-514350">
              <a:spcBef>
                <a:spcPct val="0"/>
              </a:spcBef>
              <a:buFont typeface="+mj-lt"/>
              <a:buAutoNum type="arabicPeriod" startAt="6"/>
            </a:pPr>
            <a:endParaRPr lang="en-US" dirty="0"/>
          </a:p>
          <a:p>
            <a:pPr marL="514350" indent="-514350">
              <a:spcBef>
                <a:spcPct val="0"/>
              </a:spcBef>
              <a:buFont typeface="+mj-lt"/>
              <a:buAutoNum type="arabicPeriod" startAt="6"/>
            </a:pPr>
            <a:r>
              <a:rPr lang="en-US" dirty="0"/>
              <a:t>Faculty roles and involvement in accreditation process </a:t>
            </a:r>
          </a:p>
          <a:p>
            <a:pPr marL="514350" indent="-514350">
              <a:spcBef>
                <a:spcPct val="0"/>
              </a:spcBef>
              <a:buFont typeface="+mj-lt"/>
              <a:buAutoNum type="arabicPeriod" startAt="6"/>
            </a:pPr>
            <a:endParaRPr lang="en-US" dirty="0"/>
          </a:p>
          <a:p>
            <a:pPr marL="514350" indent="-514350">
              <a:spcBef>
                <a:spcPct val="0"/>
              </a:spcBef>
              <a:buFont typeface="+mj-lt"/>
              <a:buAutoNum type="arabicPeriod" startAt="6"/>
            </a:pPr>
            <a:r>
              <a:rPr lang="en-US" dirty="0"/>
              <a:t>Policies for faculty professional development activities</a:t>
            </a:r>
          </a:p>
          <a:p>
            <a:pPr marL="514350" indent="-514350">
              <a:spcBef>
                <a:spcPct val="0"/>
              </a:spcBef>
              <a:buFont typeface="+mj-lt"/>
              <a:buAutoNum type="arabicPeriod" startAt="6"/>
            </a:pPr>
            <a:endParaRPr lang="en-US" dirty="0"/>
          </a:p>
          <a:p>
            <a:pPr marL="514350" indent="-514350">
              <a:spcBef>
                <a:spcPct val="0"/>
              </a:spcBef>
              <a:buFont typeface="+mj-lt"/>
              <a:buAutoNum type="arabicPeriod" startAt="6"/>
            </a:pPr>
            <a:r>
              <a:rPr lang="en-US" dirty="0"/>
              <a:t>Processes for program review </a:t>
            </a:r>
          </a:p>
          <a:p>
            <a:pPr marL="514350" indent="-514350">
              <a:spcBef>
                <a:spcPct val="0"/>
              </a:spcBef>
              <a:buFont typeface="+mj-lt"/>
              <a:buAutoNum type="arabicPeriod" startAt="6"/>
            </a:pPr>
            <a:endParaRPr lang="en-US" dirty="0"/>
          </a:p>
          <a:p>
            <a:pPr marL="514350" indent="-514350">
              <a:spcBef>
                <a:spcPct val="0"/>
              </a:spcBef>
              <a:buFont typeface="+mj-lt"/>
              <a:buAutoNum type="arabicPeriod" startAt="6"/>
            </a:pPr>
            <a:r>
              <a:rPr lang="en-US" dirty="0"/>
              <a:t>Processes for institutional planning and budget development</a:t>
            </a:r>
          </a:p>
          <a:p>
            <a:pPr>
              <a:spcBef>
                <a:spcPct val="0"/>
              </a:spcBef>
            </a:pPr>
            <a:endParaRPr lang="en-US" dirty="0"/>
          </a:p>
          <a:p>
            <a:pPr marL="0" indent="0">
              <a:buNone/>
            </a:pPr>
            <a:endParaRPr lang="en-US" dirty="0"/>
          </a:p>
        </p:txBody>
      </p:sp>
    </p:spTree>
    <p:extLst>
      <p:ext uri="{BB962C8B-B14F-4D97-AF65-F5344CB8AC3E}">
        <p14:creationId xmlns:p14="http://schemas.microsoft.com/office/powerpoint/2010/main" val="3914325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0" y="685800"/>
            <a:ext cx="7543800" cy="1295400"/>
          </a:xfrm>
        </p:spPr>
        <p:txBody>
          <a:bodyPr/>
          <a:lstStyle/>
          <a:p>
            <a:r>
              <a:rPr lang="en-US" dirty="0">
                <a:latin typeface="Franklin Gothic Book" charset="0"/>
              </a:rPr>
              <a:t>THE </a:t>
            </a:r>
            <a:r>
              <a:rPr lang="ja-JP" altLang="en-US" dirty="0">
                <a:latin typeface="Franklin Gothic Book" charset="0"/>
              </a:rPr>
              <a:t>“</a:t>
            </a:r>
            <a:r>
              <a:rPr lang="en-US" altLang="ja-JP" dirty="0">
                <a:latin typeface="Franklin Gothic Book" charset="0"/>
              </a:rPr>
              <a:t>PLUS 1</a:t>
            </a:r>
            <a:r>
              <a:rPr lang="ja-JP" altLang="en-US" dirty="0">
                <a:latin typeface="Franklin Gothic Book" charset="0"/>
              </a:rPr>
              <a:t>”</a:t>
            </a:r>
            <a:br>
              <a:rPr lang="en-US" altLang="ja-JP" dirty="0">
                <a:latin typeface="Franklin Gothic Book" charset="0"/>
              </a:rPr>
            </a:br>
            <a:r>
              <a:rPr lang="en-US" sz="1800" dirty="0"/>
              <a:t>Title 5 </a:t>
            </a:r>
            <a:r>
              <a:rPr lang="en-US" sz="1800" dirty="0">
                <a:ea typeface="ＭＳ Ｐゴシック" pitchFamily="1" charset="-128"/>
                <a:cs typeface="ＭＳ Ｐゴシック" pitchFamily="1" charset="-128"/>
              </a:rPr>
              <a:t>§</a:t>
            </a:r>
            <a:r>
              <a:rPr lang="en-US" sz="1800" dirty="0"/>
              <a:t>53200 (c)</a:t>
            </a:r>
            <a:endParaRPr lang="en-US" sz="1800" dirty="0">
              <a:latin typeface="Franklin Gothic Book" charset="0"/>
            </a:endParaRPr>
          </a:p>
        </p:txBody>
      </p:sp>
      <p:sp>
        <p:nvSpPr>
          <p:cNvPr id="18435" name="Rectangle 3"/>
          <p:cNvSpPr>
            <a:spLocks noGrp="1" noChangeArrowheads="1"/>
          </p:cNvSpPr>
          <p:nvPr>
            <p:ph sz="quarter" idx="4294967295"/>
          </p:nvPr>
        </p:nvSpPr>
        <p:spPr>
          <a:xfrm>
            <a:off x="1067644" y="2057400"/>
            <a:ext cx="7161956" cy="4411663"/>
          </a:xfrm>
        </p:spPr>
        <p:txBody>
          <a:bodyPr>
            <a:normAutofit/>
          </a:bodyPr>
          <a:lstStyle/>
          <a:p>
            <a:pPr eaLnBrk="1" hangingPunct="1">
              <a:buFont typeface="Wingdings" charset="0"/>
              <a:buNone/>
            </a:pPr>
            <a:endParaRPr lang="en-US" sz="2900" b="1" dirty="0">
              <a:latin typeface="Perpetua" charset="0"/>
            </a:endParaRPr>
          </a:p>
          <a:p>
            <a:pPr marL="914400" indent="-914400" eaLnBrk="1" hangingPunct="1">
              <a:buAutoNum type="arabicPeriod" startAt="11"/>
            </a:pPr>
            <a:r>
              <a:rPr lang="en-US" sz="5000" dirty="0">
                <a:latin typeface="Perpetua" charset="0"/>
              </a:rPr>
              <a:t>Other academic and professional matters as mutually </a:t>
            </a:r>
            <a:r>
              <a:rPr lang="en-US" sz="5000">
                <a:latin typeface="Perpetua" charset="0"/>
              </a:rPr>
              <a:t>agreed upon</a:t>
            </a:r>
            <a:endParaRPr lang="en-US" sz="5000" dirty="0">
              <a:latin typeface="Perpetua" charset="0"/>
            </a:endParaRPr>
          </a:p>
          <a:p>
            <a:pPr marL="914400" indent="-914400" eaLnBrk="1" hangingPunct="1">
              <a:buAutoNum type="arabicPeriod" startAt="11"/>
            </a:pPr>
            <a:endParaRPr lang="en-US" sz="5000" dirty="0">
              <a:latin typeface="Perpetua" charset="0"/>
            </a:endParaRPr>
          </a:p>
          <a:p>
            <a:pPr marL="0" indent="0" algn="ctr" eaLnBrk="1" hangingPunct="1">
              <a:buNone/>
            </a:pPr>
            <a:r>
              <a:rPr lang="en-US" sz="1800" dirty="0">
                <a:latin typeface="Perpetua" charset="0"/>
              </a:rPr>
              <a:t>(But ours goes to 11!)</a:t>
            </a:r>
          </a:p>
        </p:txBody>
      </p:sp>
      <p:pic>
        <p:nvPicPr>
          <p:cNvPr id="2" name="Picture 1"/>
          <p:cNvPicPr>
            <a:picLocks noChangeAspect="1"/>
          </p:cNvPicPr>
          <p:nvPr/>
        </p:nvPicPr>
        <p:blipFill>
          <a:blip r:embed="rId3"/>
          <a:stretch>
            <a:fillRect/>
          </a:stretch>
        </p:blipFill>
        <p:spPr>
          <a:xfrm>
            <a:off x="5854092" y="280900"/>
            <a:ext cx="3147249" cy="2426208"/>
          </a:xfrm>
          <a:prstGeom prst="rect">
            <a:avLst/>
          </a:prstGeom>
        </p:spPr>
      </p:pic>
    </p:spTree>
    <p:extLst>
      <p:ext uri="{BB962C8B-B14F-4D97-AF65-F5344CB8AC3E}">
        <p14:creationId xmlns:p14="http://schemas.microsoft.com/office/powerpoint/2010/main" val="375749271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a:t>
            </a:r>
            <a:br>
              <a:rPr lang="en-US" b="1" dirty="0"/>
            </a:br>
            <a:endParaRPr lang="en-US" b="1" dirty="0"/>
          </a:p>
        </p:txBody>
      </p:sp>
      <p:sp>
        <p:nvSpPr>
          <p:cNvPr id="3" name="Content Placeholder 2"/>
          <p:cNvSpPr>
            <a:spLocks noGrp="1"/>
          </p:cNvSpPr>
          <p:nvPr>
            <p:ph idx="1"/>
          </p:nvPr>
        </p:nvSpPr>
        <p:spPr/>
        <p:txBody>
          <a:bodyPr>
            <a:normAutofit/>
          </a:bodyPr>
          <a:lstStyle/>
          <a:p>
            <a:pPr marL="0" indent="0" algn="ctr">
              <a:buNone/>
            </a:pPr>
            <a:endParaRPr lang="en-US" sz="5400" dirty="0"/>
          </a:p>
          <a:p>
            <a:pPr marL="0" indent="0" algn="ctr">
              <a:buNone/>
            </a:pPr>
            <a:r>
              <a:rPr lang="en-US" sz="5400" dirty="0"/>
              <a:t>What Are Examples of OTHER?</a:t>
            </a:r>
          </a:p>
        </p:txBody>
      </p:sp>
      <p:pic>
        <p:nvPicPr>
          <p:cNvPr id="4" name="Picture 3" descr="imag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0" y="4000500"/>
            <a:ext cx="2857500" cy="2857500"/>
          </a:xfrm>
          <a:prstGeom prst="rect">
            <a:avLst/>
          </a:prstGeom>
        </p:spPr>
      </p:pic>
    </p:spTree>
    <p:extLst>
      <p:ext uri="{BB962C8B-B14F-4D97-AF65-F5344CB8AC3E}">
        <p14:creationId xmlns:p14="http://schemas.microsoft.com/office/powerpoint/2010/main" val="3904875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66299"/>
          </a:xfrm>
        </p:spPr>
        <p:txBody>
          <a:bodyPr/>
          <a:lstStyle/>
          <a:p>
            <a:r>
              <a:rPr lang="en-US" b="1" dirty="0"/>
              <a:t> </a:t>
            </a:r>
          </a:p>
        </p:txBody>
      </p:sp>
      <p:sp>
        <p:nvSpPr>
          <p:cNvPr id="3" name="Content Placeholder 2"/>
          <p:cNvSpPr>
            <a:spLocks noGrp="1"/>
          </p:cNvSpPr>
          <p:nvPr>
            <p:ph idx="1"/>
          </p:nvPr>
        </p:nvSpPr>
        <p:spPr/>
        <p:txBody>
          <a:bodyPr/>
          <a:lstStyle/>
          <a:p>
            <a:pPr lvl="0" algn="ctr">
              <a:buNone/>
            </a:pPr>
            <a:r>
              <a:rPr lang="en-US" dirty="0"/>
              <a:t>	</a:t>
            </a:r>
            <a:r>
              <a:rPr lang="en-US" sz="5400" dirty="0"/>
              <a:t>What is the difference between shared/participatory governance and collegial consultation?</a:t>
            </a:r>
          </a:p>
          <a:p>
            <a:endParaRPr lang="en-US" dirty="0"/>
          </a:p>
        </p:txBody>
      </p:sp>
    </p:spTree>
    <p:extLst>
      <p:ext uri="{BB962C8B-B14F-4D97-AF65-F5344CB8AC3E}">
        <p14:creationId xmlns:p14="http://schemas.microsoft.com/office/powerpoint/2010/main" val="1235631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pPr eaLnBrk="1" hangingPunct="1"/>
            <a:r>
              <a:rPr lang="en-US" b="1" dirty="0"/>
              <a:t>Shared Governance vs.</a:t>
            </a:r>
            <a:br>
              <a:rPr lang="en-US" b="1" dirty="0"/>
            </a:br>
            <a:r>
              <a:rPr lang="en-US" b="1" dirty="0"/>
              <a:t> Collegial Consultation</a:t>
            </a:r>
          </a:p>
        </p:txBody>
      </p:sp>
      <p:sp>
        <p:nvSpPr>
          <p:cNvPr id="31747" name="Rectangle 3"/>
          <p:cNvSpPr>
            <a:spLocks noGrp="1" noChangeArrowheads="1"/>
          </p:cNvSpPr>
          <p:nvPr>
            <p:ph idx="1"/>
          </p:nvPr>
        </p:nvSpPr>
        <p:spPr>
          <a:xfrm>
            <a:off x="549275" y="1600201"/>
            <a:ext cx="8042276" cy="4942128"/>
          </a:xfrm>
        </p:spPr>
        <p:txBody>
          <a:bodyPr>
            <a:noAutofit/>
          </a:bodyPr>
          <a:lstStyle/>
          <a:p>
            <a:r>
              <a:rPr lang="en-US" sz="2000" dirty="0"/>
              <a:t>“Shared governance” is not a term that appears in law or regulation. Education Code §70902(b)(7) calls on the Board of Governors to enact regulations to “ensure faculty, staff, and  students...the right to participate effectively in district and college governance” and, further, to ensure “the right of </a:t>
            </a:r>
            <a:r>
              <a:rPr lang="en-US" sz="2000" b="1" dirty="0"/>
              <a:t>academic senates </a:t>
            </a:r>
            <a:r>
              <a:rPr lang="en-US" sz="2000" dirty="0"/>
              <a:t>to assume primary responsibility for making recommendations in the areas of curriculum and academic standards.”*</a:t>
            </a:r>
          </a:p>
          <a:p>
            <a:pPr marL="0" indent="0">
              <a:buNone/>
            </a:pPr>
            <a:endParaRPr lang="en-US" sz="2000" dirty="0"/>
          </a:p>
          <a:p>
            <a:r>
              <a:rPr lang="en-US" sz="2000" dirty="0"/>
              <a:t>Consequently, the more precise terms call for the governing board to assure </a:t>
            </a:r>
            <a:r>
              <a:rPr lang="en-US" sz="2000" b="1" dirty="0"/>
              <a:t>effective participation </a:t>
            </a:r>
            <a:r>
              <a:rPr lang="en-US" sz="2000" dirty="0"/>
              <a:t>of staff and students**  and to </a:t>
            </a:r>
            <a:r>
              <a:rPr lang="en-US" sz="2000" b="1" dirty="0"/>
              <a:t>consult collegially with academic senates</a:t>
            </a:r>
            <a:r>
              <a:rPr lang="en-US" sz="2400" dirty="0">
                <a:latin typeface="Perpetua" charset="0"/>
              </a:rPr>
              <a:t>. </a:t>
            </a:r>
          </a:p>
          <a:p>
            <a:pPr marL="0" indent="0" algn="ctr">
              <a:buNone/>
            </a:pPr>
            <a:endParaRPr lang="en-US" sz="1800" dirty="0">
              <a:latin typeface="Perpetua" charset="0"/>
            </a:endParaRPr>
          </a:p>
          <a:p>
            <a:pPr marL="0" indent="0">
              <a:buNone/>
            </a:pPr>
            <a:r>
              <a:rPr lang="en-US" sz="1800" dirty="0">
                <a:latin typeface="Perpetua" charset="0"/>
              </a:rPr>
              <a:t>* From </a:t>
            </a:r>
            <a:r>
              <a:rPr lang="en-US" sz="1800" i="1" dirty="0">
                <a:latin typeface="Perpetua" charset="0"/>
              </a:rPr>
              <a:t>Participating Effectively in District and College Governance</a:t>
            </a:r>
            <a:r>
              <a:rPr lang="en-US" sz="1800" dirty="0">
                <a:latin typeface="Perpetua" charset="0"/>
              </a:rPr>
              <a:t>, ASCCC/CCLC, Fall 1998</a:t>
            </a:r>
          </a:p>
          <a:p>
            <a:pPr marL="0" indent="0">
              <a:buNone/>
            </a:pPr>
            <a:r>
              <a:rPr lang="en-US" sz="1800" dirty="0">
                <a:latin typeface="Perpetua" charset="0"/>
              </a:rPr>
              <a:t>** See Title 5 sections 51023.5 and 51023.7, respectively</a:t>
            </a:r>
          </a:p>
        </p:txBody>
      </p:sp>
      <p:sp>
        <p:nvSpPr>
          <p:cNvPr id="20484" name="Text Box 4"/>
          <p:cNvSpPr txBox="1">
            <a:spLocks noChangeArrowheads="1"/>
          </p:cNvSpPr>
          <p:nvPr/>
        </p:nvSpPr>
        <p:spPr bwMode="auto">
          <a:xfrm>
            <a:off x="677165" y="4357687"/>
            <a:ext cx="7315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Perpetua" charset="0"/>
                <a:ea typeface="ＭＳ Ｐゴシック" charset="0"/>
                <a:cs typeface="ＭＳ Ｐゴシック" charset="0"/>
              </a:defRPr>
            </a:lvl1pPr>
            <a:lvl2pPr marL="742950" indent="-285750">
              <a:defRPr sz="2400">
                <a:solidFill>
                  <a:schemeClr val="tx1"/>
                </a:solidFill>
                <a:latin typeface="Perpetua" charset="0"/>
                <a:ea typeface="ＭＳ Ｐゴシック" charset="0"/>
              </a:defRPr>
            </a:lvl2pPr>
            <a:lvl3pPr marL="1143000">
              <a:defRPr sz="2000">
                <a:solidFill>
                  <a:schemeClr val="tx1"/>
                </a:solidFill>
                <a:latin typeface="Perpetua" charset="0"/>
                <a:ea typeface="ＭＳ Ｐゴシック" charset="0"/>
              </a:defRPr>
            </a:lvl3pPr>
            <a:lvl4pPr marL="1600200">
              <a:defRPr sz="2000">
                <a:solidFill>
                  <a:schemeClr val="tx1"/>
                </a:solidFill>
                <a:latin typeface="Perpetua" charset="0"/>
                <a:ea typeface="ＭＳ Ｐゴシック" charset="0"/>
              </a:defRPr>
            </a:lvl4pPr>
            <a:lvl5pPr marL="2057400">
              <a:defRPr sz="2000">
                <a:solidFill>
                  <a:schemeClr val="tx1"/>
                </a:solidFill>
                <a:latin typeface="Perpetua" charset="0"/>
                <a:ea typeface="ＭＳ Ｐゴシック" charset="0"/>
              </a:defRPr>
            </a:lvl5pPr>
            <a:lvl6pPr marL="25146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6pPr>
            <a:lvl7pPr marL="29718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7pPr>
            <a:lvl8pPr marL="34290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8pPr>
            <a:lvl9pPr marL="38862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9pPr>
          </a:lstStyle>
          <a:p>
            <a:pPr algn="ctr" eaLnBrk="0" hangingPunct="0">
              <a:spcBef>
                <a:spcPct val="50000"/>
              </a:spcBef>
            </a:pPr>
            <a:endParaRPr lang="en-US" sz="2800">
              <a:latin typeface="Arial" charset="0"/>
            </a:endParaRPr>
          </a:p>
        </p:txBody>
      </p:sp>
    </p:spTree>
    <p:extLst>
      <p:ext uri="{BB962C8B-B14F-4D97-AF65-F5344CB8AC3E}">
        <p14:creationId xmlns:p14="http://schemas.microsoft.com/office/powerpoint/2010/main" val="38108805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1747">
                                            <p:txEl>
                                              <p:pRg st="0" end="0"/>
                                            </p:txEl>
                                          </p:spTgt>
                                        </p:tgtEl>
                                        <p:attrNameLst>
                                          <p:attrName>style.visibility</p:attrName>
                                        </p:attrNameLst>
                                      </p:cBhvr>
                                      <p:to>
                                        <p:strVal val="visible"/>
                                      </p:to>
                                    </p:set>
                                    <p:anim calcmode="lin" valueType="num">
                                      <p:cBhvr>
                                        <p:cTn id="13" dur="500" fill="hold"/>
                                        <p:tgtEl>
                                          <p:spTgt spid="3174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174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p:cTn id="19" dur="500" fill="hold"/>
                                        <p:tgtEl>
                                          <p:spTgt spid="3174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174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1747">
                                            <p:txEl>
                                              <p:pRg st="4" end="4"/>
                                            </p:txEl>
                                          </p:spTgt>
                                        </p:tgtEl>
                                        <p:attrNameLst>
                                          <p:attrName>style.visibility</p:attrName>
                                        </p:attrNameLst>
                                      </p:cBhvr>
                                      <p:to>
                                        <p:strVal val="visible"/>
                                      </p:to>
                                    </p:set>
                                    <p:anim calcmode="lin" valueType="num">
                                      <p:cBhvr>
                                        <p:cTn id="25" dur="500" fill="hold"/>
                                        <p:tgtEl>
                                          <p:spTgt spid="31747">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174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1747">
                                            <p:txEl>
                                              <p:pRg st="5" end="5"/>
                                            </p:txEl>
                                          </p:spTgt>
                                        </p:tgtEl>
                                        <p:attrNameLst>
                                          <p:attrName>style.visibility</p:attrName>
                                        </p:attrNameLst>
                                      </p:cBhvr>
                                      <p:to>
                                        <p:strVal val="visible"/>
                                      </p:to>
                                    </p:set>
                                    <p:anim calcmode="lin" valueType="num">
                                      <p:cBhvr>
                                        <p:cTn id="31" dur="500" fill="hold"/>
                                        <p:tgtEl>
                                          <p:spTgt spid="31747">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1747">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pPr>
              <a:defRPr/>
            </a:pPr>
            <a:br>
              <a:rPr lang="en-US" dirty="0">
                <a:ea typeface="+mj-ea"/>
                <a:cs typeface="+mj-cs"/>
              </a:rPr>
            </a:br>
            <a:r>
              <a:rPr lang="en-US" sz="3600" b="1" dirty="0"/>
              <a:t>COLLEGIAL CONSULTATION – DEFINED</a:t>
            </a:r>
            <a:br>
              <a:rPr lang="en-US" sz="3600" b="1" dirty="0"/>
            </a:br>
            <a:r>
              <a:rPr lang="en-US" sz="2000" b="1" dirty="0"/>
              <a:t>Title 5 </a:t>
            </a:r>
            <a:r>
              <a:rPr lang="en-US" sz="2000" b="1" dirty="0">
                <a:ea typeface="ＭＳ Ｐゴシック" pitchFamily="1" charset="-128"/>
                <a:cs typeface="ＭＳ Ｐゴシック" pitchFamily="1" charset="-128"/>
              </a:rPr>
              <a:t>§</a:t>
            </a:r>
            <a:r>
              <a:rPr lang="en-US" sz="2000" b="1" dirty="0"/>
              <a:t>53200 (d)</a:t>
            </a:r>
          </a:p>
        </p:txBody>
      </p:sp>
      <p:sp>
        <p:nvSpPr>
          <p:cNvPr id="21507" name="Rectangle 3"/>
          <p:cNvSpPr>
            <a:spLocks noGrp="1" noChangeArrowheads="1"/>
          </p:cNvSpPr>
          <p:nvPr>
            <p:ph idx="1"/>
          </p:nvPr>
        </p:nvSpPr>
        <p:spPr/>
        <p:txBody>
          <a:bodyPr>
            <a:normAutofit/>
          </a:bodyPr>
          <a:lstStyle/>
          <a:p>
            <a:pPr>
              <a:lnSpc>
                <a:spcPct val="90000"/>
              </a:lnSpc>
              <a:spcBef>
                <a:spcPct val="0"/>
              </a:spcBef>
              <a:buFont typeface="Wingdings" charset="0"/>
              <a:buNone/>
            </a:pPr>
            <a:endParaRPr lang="en-US" sz="2800" dirty="0">
              <a:latin typeface="Arial" charset="0"/>
            </a:endParaRPr>
          </a:p>
          <a:p>
            <a:pPr>
              <a:lnSpc>
                <a:spcPct val="90000"/>
              </a:lnSpc>
              <a:spcBef>
                <a:spcPct val="0"/>
              </a:spcBef>
              <a:buFont typeface="Wingdings" charset="0"/>
              <a:buNone/>
            </a:pPr>
            <a:r>
              <a:rPr lang="en-US" sz="2800" dirty="0">
                <a:latin typeface="Arial" charset="0"/>
              </a:rPr>
              <a:t>District Governing Board is </a:t>
            </a:r>
            <a:r>
              <a:rPr lang="en-US" sz="2800" b="1" dirty="0">
                <a:latin typeface="Arial" charset="0"/>
              </a:rPr>
              <a:t>required </a:t>
            </a:r>
            <a:r>
              <a:rPr lang="en-US" sz="2800" dirty="0">
                <a:latin typeface="Arial" charset="0"/>
              </a:rPr>
              <a:t>to </a:t>
            </a:r>
            <a:r>
              <a:rPr lang="en-US" sz="2800" i="1" dirty="0">
                <a:latin typeface="Arial" charset="0"/>
              </a:rPr>
              <a:t>consult collegially </a:t>
            </a:r>
            <a:r>
              <a:rPr lang="en-US" sz="2800" dirty="0">
                <a:latin typeface="Arial" charset="0"/>
              </a:rPr>
              <a:t>with the Academic Senate and develop policies on academic and professional matters through either or both:</a:t>
            </a:r>
          </a:p>
          <a:p>
            <a:pPr>
              <a:lnSpc>
                <a:spcPct val="90000"/>
              </a:lnSpc>
              <a:spcBef>
                <a:spcPct val="0"/>
              </a:spcBef>
              <a:buFont typeface="Wingdings" charset="0"/>
              <a:buNone/>
            </a:pPr>
            <a:endParaRPr lang="en-US" sz="2800" dirty="0">
              <a:latin typeface="Arial" charset="0"/>
            </a:endParaRPr>
          </a:p>
          <a:p>
            <a:pPr marL="514350" indent="-514350">
              <a:lnSpc>
                <a:spcPct val="90000"/>
              </a:lnSpc>
              <a:spcBef>
                <a:spcPct val="0"/>
              </a:spcBef>
              <a:buFont typeface="Wingdings" charset="0"/>
              <a:buAutoNum type="arabicPeriod"/>
            </a:pPr>
            <a:r>
              <a:rPr lang="en-US" sz="2800" b="1" i="1" dirty="0">
                <a:latin typeface="Arial" charset="0"/>
              </a:rPr>
              <a:t>Rely primarily</a:t>
            </a:r>
            <a:r>
              <a:rPr lang="en-US" sz="2800" dirty="0">
                <a:latin typeface="Arial" charset="0"/>
              </a:rPr>
              <a:t> upon the advice and judgment of the Academic Senate</a:t>
            </a:r>
          </a:p>
          <a:p>
            <a:pPr marL="514350" indent="-514350">
              <a:lnSpc>
                <a:spcPct val="90000"/>
              </a:lnSpc>
              <a:spcBef>
                <a:spcPct val="0"/>
              </a:spcBef>
              <a:buFont typeface="Wingdings" charset="0"/>
              <a:buAutoNum type="arabicPeriod"/>
            </a:pPr>
            <a:endParaRPr lang="en-US" sz="2800" dirty="0">
              <a:latin typeface="Arial" charset="0"/>
            </a:endParaRPr>
          </a:p>
          <a:p>
            <a:pPr>
              <a:lnSpc>
                <a:spcPct val="90000"/>
              </a:lnSpc>
              <a:spcBef>
                <a:spcPct val="0"/>
              </a:spcBef>
              <a:buFont typeface="Wingdings" charset="0"/>
              <a:buNone/>
            </a:pPr>
            <a:r>
              <a:rPr lang="en-US" sz="2800" dirty="0">
                <a:latin typeface="Arial" charset="0"/>
              </a:rPr>
              <a:t>2. Reach </a:t>
            </a:r>
            <a:r>
              <a:rPr lang="en-US" sz="2800" b="1" i="1" dirty="0">
                <a:latin typeface="Arial" charset="0"/>
              </a:rPr>
              <a:t>mutual agreement</a:t>
            </a:r>
            <a:r>
              <a:rPr lang="en-US" sz="2800" dirty="0">
                <a:latin typeface="Arial" charset="0"/>
              </a:rPr>
              <a:t> with the Academic Senate by written resolution, regulation, or policy</a:t>
            </a:r>
          </a:p>
          <a:p>
            <a:pPr eaLnBrk="1" hangingPunct="1">
              <a:lnSpc>
                <a:spcPct val="90000"/>
              </a:lnSpc>
              <a:spcBef>
                <a:spcPct val="0"/>
              </a:spcBef>
              <a:buFont typeface="Wingdings" charset="0"/>
              <a:buNone/>
            </a:pPr>
            <a:endParaRPr lang="en-US" sz="3800" dirty="0"/>
          </a:p>
        </p:txBody>
      </p:sp>
    </p:spTree>
    <p:extLst>
      <p:ext uri="{BB962C8B-B14F-4D97-AF65-F5344CB8AC3E}">
        <p14:creationId xmlns:p14="http://schemas.microsoft.com/office/powerpoint/2010/main" val="354341626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pPr eaLnBrk="1" hangingPunct="1"/>
            <a:r>
              <a:rPr lang="en-US" sz="4000" dirty="0">
                <a:latin typeface="Franklin Gothic Book" charset="0"/>
              </a:rPr>
              <a:t>Rely Primarily Defined</a:t>
            </a:r>
            <a:br>
              <a:rPr lang="en-US" sz="4500" dirty="0">
                <a:latin typeface="Franklin Gothic Book" charset="0"/>
              </a:rPr>
            </a:br>
            <a:r>
              <a:rPr lang="en-US" sz="2000" dirty="0">
                <a:latin typeface="Franklin Gothic Book" charset="0"/>
              </a:rPr>
              <a:t>Title 5 § 53203(d)</a:t>
            </a:r>
          </a:p>
        </p:txBody>
      </p:sp>
      <p:sp>
        <p:nvSpPr>
          <p:cNvPr id="23555" name="Rectangle 3"/>
          <p:cNvSpPr>
            <a:spLocks noGrp="1" noChangeArrowheads="1"/>
          </p:cNvSpPr>
          <p:nvPr>
            <p:ph idx="1"/>
          </p:nvPr>
        </p:nvSpPr>
        <p:spPr/>
        <p:txBody>
          <a:bodyPr>
            <a:normAutofit lnSpcReduction="10000"/>
          </a:bodyPr>
          <a:lstStyle/>
          <a:p>
            <a:pPr eaLnBrk="1" hangingPunct="1">
              <a:lnSpc>
                <a:spcPct val="80000"/>
              </a:lnSpc>
              <a:spcBef>
                <a:spcPct val="0"/>
              </a:spcBef>
              <a:buFont typeface="Wingdings" charset="0"/>
              <a:buNone/>
            </a:pPr>
            <a:endParaRPr lang="en-US" dirty="0">
              <a:solidFill>
                <a:schemeClr val="tx2"/>
              </a:solidFill>
            </a:endParaRPr>
          </a:p>
          <a:p>
            <a:pPr eaLnBrk="1" hangingPunct="1">
              <a:lnSpc>
                <a:spcPct val="80000"/>
              </a:lnSpc>
              <a:spcBef>
                <a:spcPct val="0"/>
              </a:spcBef>
              <a:buFont typeface="Wingdings" charset="0"/>
              <a:buNone/>
            </a:pPr>
            <a:r>
              <a:rPr lang="en-US" dirty="0"/>
              <a:t>(d) (1) When </a:t>
            </a:r>
            <a:r>
              <a:rPr lang="en-US" b="1" i="1" dirty="0"/>
              <a:t>rely primarily</a:t>
            </a:r>
            <a:r>
              <a:rPr lang="en-US" dirty="0"/>
              <a:t>:</a:t>
            </a:r>
          </a:p>
          <a:p>
            <a:pPr eaLnBrk="1" hangingPunct="1">
              <a:lnSpc>
                <a:spcPct val="80000"/>
              </a:lnSpc>
              <a:spcBef>
                <a:spcPct val="0"/>
              </a:spcBef>
              <a:buFont typeface="Wingdings" charset="0"/>
              <a:buNone/>
            </a:pPr>
            <a:endParaRPr lang="en-US" dirty="0"/>
          </a:p>
          <a:p>
            <a:pPr eaLnBrk="1" hangingPunct="1">
              <a:lnSpc>
                <a:spcPct val="80000"/>
              </a:lnSpc>
              <a:spcBef>
                <a:spcPct val="0"/>
              </a:spcBef>
              <a:buFont typeface="Wingdings" charset="0"/>
              <a:buNone/>
            </a:pPr>
            <a:r>
              <a:rPr lang="en-US" dirty="0"/>
              <a:t>   the recommendations of the senate will normally be accepted, and only in exceptional circumstances and for compelling reasons will the recommendations not be accepted. If a recommendation is not accepted, the governing board or its designee, upon request of the academic senate, shall promptly communicate its reasons in writing to the academic senate.	 </a:t>
            </a:r>
          </a:p>
          <a:p>
            <a:pPr eaLnBrk="1" hangingPunct="1">
              <a:lnSpc>
                <a:spcPct val="80000"/>
              </a:lnSpc>
              <a:spcBef>
                <a:spcPct val="0"/>
              </a:spcBef>
              <a:buFont typeface="Wingdings" charset="0"/>
              <a:buNone/>
            </a:pPr>
            <a:endParaRPr lang="en-US" sz="2800" dirty="0">
              <a:latin typeface="Perpetua" charset="0"/>
            </a:endParaRPr>
          </a:p>
        </p:txBody>
      </p:sp>
      <p:pic>
        <p:nvPicPr>
          <p:cNvPr id="2" name="Picture 1" descr="imag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3562" y="406400"/>
            <a:ext cx="2230438" cy="2230438"/>
          </a:xfrm>
          <a:prstGeom prst="rect">
            <a:avLst/>
          </a:prstGeom>
        </p:spPr>
      </p:pic>
    </p:spTree>
    <p:extLst>
      <p:ext uri="{BB962C8B-B14F-4D97-AF65-F5344CB8AC3E}">
        <p14:creationId xmlns:p14="http://schemas.microsoft.com/office/powerpoint/2010/main" val="381519608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a:bodyPr>
          <a:lstStyle/>
          <a:p>
            <a:r>
              <a:rPr lang="en-US" b="1" dirty="0">
                <a:latin typeface="Franklin Gothic Book" charset="0"/>
              </a:rPr>
              <a:t>Mutually Agree Defined</a:t>
            </a:r>
            <a:br>
              <a:rPr lang="en-US" b="1" dirty="0">
                <a:latin typeface="Franklin Gothic Book" charset="0"/>
              </a:rPr>
            </a:br>
            <a:r>
              <a:rPr lang="en-US" sz="2000" dirty="0">
                <a:latin typeface="Franklin Gothic Book" charset="0"/>
              </a:rPr>
              <a:t>Title 5 § 53203(d)</a:t>
            </a:r>
            <a:endParaRPr lang="en-US" sz="3300" dirty="0">
              <a:latin typeface="Franklin Gothic Book" charset="0"/>
            </a:endParaRPr>
          </a:p>
        </p:txBody>
      </p:sp>
      <p:sp>
        <p:nvSpPr>
          <p:cNvPr id="24579" name="Rectangle 3"/>
          <p:cNvSpPr>
            <a:spLocks noGrp="1" noChangeArrowheads="1"/>
          </p:cNvSpPr>
          <p:nvPr>
            <p:ph idx="1"/>
          </p:nvPr>
        </p:nvSpPr>
        <p:spPr>
          <a:xfrm>
            <a:off x="457200" y="1895565"/>
            <a:ext cx="8229600" cy="4525963"/>
          </a:xfrm>
        </p:spPr>
        <p:txBody>
          <a:bodyPr/>
          <a:lstStyle/>
          <a:p>
            <a:pPr eaLnBrk="1" hangingPunct="1">
              <a:lnSpc>
                <a:spcPct val="80000"/>
              </a:lnSpc>
              <a:spcBef>
                <a:spcPct val="0"/>
              </a:spcBef>
              <a:buFont typeface="Wingdings" charset="0"/>
              <a:buNone/>
            </a:pPr>
            <a:endParaRPr lang="en-US" sz="1900" dirty="0">
              <a:solidFill>
                <a:schemeClr val="tx2"/>
              </a:solidFill>
              <a:latin typeface="Perpetua" charset="0"/>
            </a:endParaRPr>
          </a:p>
          <a:p>
            <a:pPr eaLnBrk="1" hangingPunct="1">
              <a:lnSpc>
                <a:spcPct val="80000"/>
              </a:lnSpc>
              <a:spcBef>
                <a:spcPct val="0"/>
              </a:spcBef>
              <a:buFont typeface="Wingdings" charset="0"/>
              <a:buNone/>
            </a:pPr>
            <a:r>
              <a:rPr lang="en-US" sz="2900" dirty="0"/>
              <a:t>(d) (2) When </a:t>
            </a:r>
            <a:r>
              <a:rPr lang="en-US" sz="2900" b="1" i="1" dirty="0"/>
              <a:t>mutually agree (and an agreement has not been reached)</a:t>
            </a:r>
            <a:r>
              <a:rPr lang="en-US" sz="2900" dirty="0"/>
              <a:t>:</a:t>
            </a:r>
          </a:p>
          <a:p>
            <a:pPr eaLnBrk="1" hangingPunct="1">
              <a:lnSpc>
                <a:spcPct val="80000"/>
              </a:lnSpc>
              <a:spcBef>
                <a:spcPct val="0"/>
              </a:spcBef>
            </a:pPr>
            <a:r>
              <a:rPr lang="en-US" sz="2900" dirty="0"/>
              <a:t>Existing policy shall remain in effect except in cases of legal liability or fiscal hardship. </a:t>
            </a:r>
          </a:p>
          <a:p>
            <a:pPr eaLnBrk="1" hangingPunct="1">
              <a:lnSpc>
                <a:spcPct val="80000"/>
              </a:lnSpc>
              <a:spcBef>
                <a:spcPct val="0"/>
              </a:spcBef>
            </a:pPr>
            <a:r>
              <a:rPr lang="en-US" sz="2900" dirty="0"/>
              <a:t>Board may act, after a good faith effort to reach agreement, only for compelling legal, fiscal, or organizational reasons.</a:t>
            </a:r>
            <a:r>
              <a:rPr lang="en-US" sz="3400" dirty="0">
                <a:latin typeface="Perpetua" charset="0"/>
              </a:rPr>
              <a:t>	 	 </a:t>
            </a:r>
          </a:p>
          <a:p>
            <a:pPr eaLnBrk="1" hangingPunct="1">
              <a:lnSpc>
                <a:spcPct val="80000"/>
              </a:lnSpc>
              <a:spcBef>
                <a:spcPct val="0"/>
              </a:spcBef>
              <a:buFont typeface="Wingdings" charset="0"/>
              <a:buNone/>
            </a:pPr>
            <a:endParaRPr lang="en-US" sz="2800" dirty="0">
              <a:latin typeface="Perpetua" charset="0"/>
            </a:endParaRPr>
          </a:p>
        </p:txBody>
      </p:sp>
      <p:pic>
        <p:nvPicPr>
          <p:cNvPr id="2" name="Picture 1" descr="images-5.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1000" y="4775200"/>
            <a:ext cx="3683000" cy="2082800"/>
          </a:xfrm>
          <a:prstGeom prst="rect">
            <a:avLst/>
          </a:prstGeom>
        </p:spPr>
      </p:pic>
    </p:spTree>
    <p:extLst>
      <p:ext uri="{BB962C8B-B14F-4D97-AF65-F5344CB8AC3E}">
        <p14:creationId xmlns:p14="http://schemas.microsoft.com/office/powerpoint/2010/main" val="366548948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867" y="274638"/>
            <a:ext cx="8534400" cy="1143000"/>
          </a:xfrm>
        </p:spPr>
        <p:txBody>
          <a:bodyPr>
            <a:noAutofit/>
          </a:bodyPr>
          <a:lstStyle/>
          <a:p>
            <a:r>
              <a:rPr lang="en-US" sz="3600" dirty="0"/>
              <a:t>Do you feel like this as a new senate leader?</a:t>
            </a:r>
          </a:p>
        </p:txBody>
      </p:sp>
      <p:pic>
        <p:nvPicPr>
          <p:cNvPr id="4" name="Content Placeholder 3" descr="j0178844.jpg"/>
          <p:cNvPicPr>
            <a:picLocks noGrp="1" noChangeAspect="1"/>
          </p:cNvPicPr>
          <p:nvPr>
            <p:ph idx="1"/>
          </p:nvPr>
        </p:nvPicPr>
        <p:blipFill>
          <a:blip r:embed="rId2">
            <a:extLst>
              <a:ext uri="{28A0092B-C50C-407E-A947-70E740481C1C}">
                <a14:useLocalDpi xmlns:a14="http://schemas.microsoft.com/office/drawing/2010/main" val="0"/>
              </a:ext>
            </a:extLst>
          </a:blip>
          <a:srcRect t="8546" b="8546"/>
          <a:stretch>
            <a:fillRect/>
          </a:stretch>
        </p:blipFill>
        <p:spPr/>
      </p:pic>
    </p:spTree>
    <p:extLst>
      <p:ext uri="{BB962C8B-B14F-4D97-AF65-F5344CB8AC3E}">
        <p14:creationId xmlns:p14="http://schemas.microsoft.com/office/powerpoint/2010/main" val="685224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p:txBody>
          <a:bodyPr/>
          <a:lstStyle/>
          <a:p>
            <a:pPr eaLnBrk="1" hangingPunct="1"/>
            <a:r>
              <a:rPr lang="en-US">
                <a:latin typeface="Franklin Gothic Book" charset="0"/>
              </a:rPr>
              <a:t>COMPELLING REASONS</a:t>
            </a:r>
          </a:p>
        </p:txBody>
      </p:sp>
      <p:sp>
        <p:nvSpPr>
          <p:cNvPr id="25603" name="Rectangle 1027"/>
          <p:cNvSpPr>
            <a:spLocks noGrp="1" noChangeArrowheads="1"/>
          </p:cNvSpPr>
          <p:nvPr>
            <p:ph idx="1"/>
          </p:nvPr>
        </p:nvSpPr>
        <p:spPr>
          <a:solidFill>
            <a:schemeClr val="bg1"/>
          </a:solidFill>
        </p:spPr>
        <p:txBody>
          <a:bodyPr>
            <a:normAutofit/>
          </a:bodyPr>
          <a:lstStyle/>
          <a:p>
            <a:pPr eaLnBrk="1" hangingPunct="1">
              <a:lnSpc>
                <a:spcPct val="80000"/>
              </a:lnSpc>
              <a:buFont typeface="Wingdings" charset="0"/>
              <a:buNone/>
            </a:pPr>
            <a:r>
              <a:rPr lang="en-US" sz="2800" dirty="0">
                <a:latin typeface="Perpetua" charset="0"/>
              </a:rPr>
              <a:t>	</a:t>
            </a:r>
            <a:r>
              <a:rPr lang="en-US" sz="2600" dirty="0"/>
              <a:t>These terms mean that … in instances where a recommendation is not accepted the reasons for the board</a:t>
            </a:r>
            <a:r>
              <a:rPr lang="ja-JP" altLang="en-US" sz="2600" dirty="0"/>
              <a:t>’</a:t>
            </a:r>
            <a:r>
              <a:rPr lang="en-US" altLang="ja-JP" sz="2600" dirty="0"/>
              <a:t>s decision must be in writing and based on a clear and substantive rationale which puts the explanation for the decision in an accurate, appropriate, and relevant context.</a:t>
            </a:r>
          </a:p>
          <a:p>
            <a:pPr eaLnBrk="1" hangingPunct="1">
              <a:lnSpc>
                <a:spcPct val="80000"/>
              </a:lnSpc>
              <a:buFont typeface="Wingdings" charset="0"/>
              <a:buNone/>
            </a:pPr>
            <a:endParaRPr lang="en-US" sz="3600" dirty="0">
              <a:latin typeface="Perpetua" charset="0"/>
            </a:endParaRPr>
          </a:p>
          <a:p>
            <a:pPr eaLnBrk="1" hangingPunct="1">
              <a:lnSpc>
                <a:spcPct val="80000"/>
              </a:lnSpc>
              <a:buFont typeface="Wingdings" charset="0"/>
              <a:buNone/>
            </a:pPr>
            <a:r>
              <a:rPr lang="en-US" sz="2000" i="1" dirty="0">
                <a:latin typeface="Perpetua" charset="0"/>
              </a:rPr>
              <a:t>--</a:t>
            </a:r>
            <a:r>
              <a:rPr lang="en-US" sz="2000" dirty="0">
                <a:latin typeface="Perpetua" charset="0"/>
              </a:rPr>
              <a:t>From </a:t>
            </a:r>
            <a:r>
              <a:rPr lang="en-US" sz="2000" i="1" dirty="0">
                <a:latin typeface="Perpetua" charset="0"/>
              </a:rPr>
              <a:t>Participating Effectively in District and College Governance, </a:t>
            </a:r>
            <a:r>
              <a:rPr lang="en-US" sz="2000" dirty="0">
                <a:latin typeface="Perpetua" charset="0"/>
              </a:rPr>
              <a:t>ASCCC/CCLC, Fall 1998</a:t>
            </a:r>
            <a:endParaRPr lang="en-US" sz="2800" dirty="0">
              <a:latin typeface="Perpetua" charset="0"/>
            </a:endParaRPr>
          </a:p>
          <a:p>
            <a:pPr algn="r" eaLnBrk="1" hangingPunct="1">
              <a:lnSpc>
                <a:spcPct val="80000"/>
              </a:lnSpc>
              <a:buFont typeface="Wingdings" charset="0"/>
              <a:buNone/>
            </a:pPr>
            <a:endParaRPr lang="en-US" sz="2000" i="1" dirty="0">
              <a:latin typeface="Perpetua" charset="0"/>
            </a:endParaRPr>
          </a:p>
        </p:txBody>
      </p:sp>
      <p:pic>
        <p:nvPicPr>
          <p:cNvPr id="2" name="Picture 1" descr="images-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5917" y="4622799"/>
            <a:ext cx="2055283" cy="2055283"/>
          </a:xfrm>
          <a:prstGeom prst="rect">
            <a:avLst/>
          </a:prstGeom>
        </p:spPr>
      </p:pic>
    </p:spTree>
    <p:extLst>
      <p:ext uri="{BB962C8B-B14F-4D97-AF65-F5344CB8AC3E}">
        <p14:creationId xmlns:p14="http://schemas.microsoft.com/office/powerpoint/2010/main" val="73342547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3600" b="1" dirty="0">
                <a:latin typeface="Franklin Gothic Book" charset="0"/>
              </a:rPr>
              <a:t>TITLE 5 § 53203 – MORE POWERS</a:t>
            </a:r>
          </a:p>
        </p:txBody>
      </p:sp>
      <p:sp>
        <p:nvSpPr>
          <p:cNvPr id="46083" name="Rectangle 3"/>
          <p:cNvSpPr>
            <a:spLocks noGrp="1" noChangeArrowheads="1"/>
          </p:cNvSpPr>
          <p:nvPr>
            <p:ph idx="1"/>
          </p:nvPr>
        </p:nvSpPr>
        <p:spPr/>
        <p:txBody>
          <a:bodyPr>
            <a:normAutofit fontScale="92500" lnSpcReduction="10000"/>
          </a:bodyPr>
          <a:lstStyle/>
          <a:p>
            <a:pPr marL="274320" indent="-274320" eaLnBrk="1" fontAlgn="auto" hangingPunct="1">
              <a:spcBef>
                <a:spcPct val="0"/>
              </a:spcBef>
              <a:spcAft>
                <a:spcPts val="0"/>
              </a:spcAft>
              <a:buFont typeface="Wingdings" pitchFamily="2" charset="2"/>
              <a:buNone/>
              <a:defRPr/>
            </a:pPr>
            <a:r>
              <a:rPr lang="en-US" sz="3400" dirty="0">
                <a:ea typeface="+mn-ea"/>
                <a:cs typeface="+mn-cs"/>
              </a:rPr>
              <a:t>(e) Academic Senate may assume responsibilities and perform functions as may be delegated by the Governing Board</a:t>
            </a:r>
          </a:p>
          <a:p>
            <a:pPr marL="274320" indent="-274320" eaLnBrk="1" fontAlgn="auto" hangingPunct="1">
              <a:spcBef>
                <a:spcPct val="0"/>
              </a:spcBef>
              <a:spcAft>
                <a:spcPts val="0"/>
              </a:spcAft>
              <a:buFont typeface="Wingdings" pitchFamily="2" charset="2"/>
              <a:buNone/>
              <a:defRPr/>
            </a:pPr>
            <a:endParaRPr lang="en-US" sz="3400" dirty="0">
              <a:ea typeface="+mn-ea"/>
              <a:cs typeface="+mn-cs"/>
            </a:endParaRPr>
          </a:p>
          <a:p>
            <a:pPr marL="274320" indent="-274320" eaLnBrk="1" fontAlgn="auto" hangingPunct="1">
              <a:spcBef>
                <a:spcPct val="0"/>
              </a:spcBef>
              <a:spcAft>
                <a:spcPts val="0"/>
              </a:spcAft>
              <a:buFont typeface="Wingdings" pitchFamily="2" charset="2"/>
              <a:buNone/>
              <a:defRPr/>
            </a:pPr>
            <a:r>
              <a:rPr lang="en-US" sz="3400" dirty="0">
                <a:ea typeface="+mn-ea"/>
                <a:cs typeface="+mn-cs"/>
              </a:rPr>
              <a:t>(f) Appointment of faculty members to college committees </a:t>
            </a:r>
            <a:r>
              <a:rPr lang="en-US" sz="3400" b="1" dirty="0">
                <a:ea typeface="+mn-ea"/>
                <a:cs typeface="+mn-cs"/>
              </a:rPr>
              <a:t>shall be made by the Academic Senate </a:t>
            </a:r>
            <a:r>
              <a:rPr lang="en-US" sz="3400" dirty="0">
                <a:ea typeface="+mn-ea"/>
                <a:cs typeface="+mn-cs"/>
              </a:rPr>
              <a:t>in consultation with CEO or designee; collective bargaining agent may seek to appoint faculty (per local policies and collective bargaining agreements)</a:t>
            </a:r>
          </a:p>
        </p:txBody>
      </p:sp>
    </p:spTree>
    <p:extLst>
      <p:ext uri="{BB962C8B-B14F-4D97-AF65-F5344CB8AC3E}">
        <p14:creationId xmlns:p14="http://schemas.microsoft.com/office/powerpoint/2010/main" val="83330450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7"/>
            <a:ext cx="8042276" cy="897310"/>
          </a:xfrm>
        </p:spPr>
        <p:txBody>
          <a:bodyPr/>
          <a:lstStyle/>
          <a:p>
            <a:r>
              <a:rPr lang="en-US" sz="3600" b="1" dirty="0">
                <a:latin typeface="Franklin Gothic Book" charset="0"/>
              </a:rPr>
              <a:t>Education Code–Faculty Hiring </a:t>
            </a:r>
            <a:endParaRPr lang="en-US" sz="3600" b="1" dirty="0"/>
          </a:p>
        </p:txBody>
      </p:sp>
      <p:sp>
        <p:nvSpPr>
          <p:cNvPr id="3" name="Content Placeholder 2"/>
          <p:cNvSpPr>
            <a:spLocks noGrp="1"/>
          </p:cNvSpPr>
          <p:nvPr>
            <p:ph idx="1"/>
          </p:nvPr>
        </p:nvSpPr>
        <p:spPr>
          <a:xfrm>
            <a:off x="549275" y="1228194"/>
            <a:ext cx="8042276" cy="5402744"/>
          </a:xfrm>
        </p:spPr>
        <p:txBody>
          <a:bodyPr>
            <a:normAutofit fontScale="70000" lnSpcReduction="20000"/>
          </a:bodyPr>
          <a:lstStyle/>
          <a:p>
            <a:r>
              <a:rPr lang="en-US" dirty="0">
                <a:solidFill>
                  <a:srgbClr val="000000"/>
                </a:solidFill>
              </a:rPr>
              <a:t>SECTION 87359 (b) WAIVER OF MINIMUM QUALIFICATIONS; EQUIVALENCY</a:t>
            </a:r>
          </a:p>
          <a:p>
            <a:pPr lvl="1"/>
            <a:r>
              <a:rPr lang="en-US" dirty="0"/>
              <a:t>The agreed upon process shall include reasonable procedures to ensure that the governing board </a:t>
            </a:r>
            <a:r>
              <a:rPr lang="en-US" b="1" dirty="0">
                <a:solidFill>
                  <a:schemeClr val="tx1"/>
                </a:solidFill>
              </a:rPr>
              <a:t>relies primarily upon the advice and judgment of the academic senate.</a:t>
            </a:r>
            <a:r>
              <a:rPr lang="en-US" dirty="0">
                <a:solidFill>
                  <a:schemeClr val="tx1"/>
                </a:solidFill>
              </a:rPr>
              <a:t> </a:t>
            </a:r>
            <a:r>
              <a:rPr lang="en-US" dirty="0"/>
              <a:t>The process shall further require that the governing board provide the academic senate with an opportunity to present its views to the governing board before the board makes a determination.</a:t>
            </a:r>
          </a:p>
          <a:p>
            <a:r>
              <a:rPr lang="en-US" dirty="0">
                <a:solidFill>
                  <a:srgbClr val="000000"/>
                </a:solidFill>
              </a:rPr>
              <a:t>SECTION 87360 (b) HIRING CRITERIA</a:t>
            </a:r>
          </a:p>
          <a:p>
            <a:pPr lvl="1"/>
            <a:r>
              <a:rPr lang="en-US" dirty="0"/>
              <a:t>Hiring criteria, policies, and procedures for new faculty members shall be developed and </a:t>
            </a:r>
            <a:r>
              <a:rPr lang="en-US" b="1" dirty="0">
                <a:solidFill>
                  <a:srgbClr val="000000"/>
                </a:solidFill>
              </a:rPr>
              <a:t>agreed upon jointly by the representatives of the governing board and the academic senate.</a:t>
            </a:r>
          </a:p>
          <a:p>
            <a:r>
              <a:rPr lang="en-US" dirty="0">
                <a:solidFill>
                  <a:srgbClr val="000000"/>
                </a:solidFill>
              </a:rPr>
              <a:t>SECTION 87458 (a) ADMINISTRATIVE RETREAT RIGHTS</a:t>
            </a:r>
          </a:p>
          <a:p>
            <a:pPr lvl="1"/>
            <a:r>
              <a:rPr lang="en-US" dirty="0"/>
              <a:t>The agreed upon process shall include reasonable procedures to ensure that the governing board </a:t>
            </a:r>
            <a:r>
              <a:rPr lang="en-US" b="1" dirty="0">
                <a:solidFill>
                  <a:srgbClr val="000000"/>
                </a:solidFill>
              </a:rPr>
              <a:t>relies primarily upon the advice and judgment of the academic senate. </a:t>
            </a:r>
            <a:r>
              <a:rPr lang="en-US" dirty="0"/>
              <a:t>The process shall further require that the governing board provide the academic senate with an opportunity to present its views to the governing board before the board makes a determination.</a:t>
            </a:r>
          </a:p>
        </p:txBody>
      </p:sp>
    </p:spTree>
    <p:extLst>
      <p:ext uri="{BB962C8B-B14F-4D97-AF65-F5344CB8AC3E}">
        <p14:creationId xmlns:p14="http://schemas.microsoft.com/office/powerpoint/2010/main" val="2438212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577"/>
            <a:ext cx="8856133" cy="897310"/>
          </a:xfrm>
        </p:spPr>
        <p:txBody>
          <a:bodyPr>
            <a:noAutofit/>
          </a:bodyPr>
          <a:lstStyle/>
          <a:p>
            <a:br>
              <a:rPr lang="en-US" sz="3200" b="1" dirty="0">
                <a:latin typeface="Franklin Gothic Book" charset="0"/>
              </a:rPr>
            </a:br>
            <a:r>
              <a:rPr lang="en-US" sz="3200" b="1" dirty="0">
                <a:latin typeface="Franklin Gothic Book" charset="0"/>
              </a:rPr>
              <a:t>Effective Participation </a:t>
            </a:r>
            <a:r>
              <a:rPr lang="en-US" sz="3200" b="1" dirty="0">
                <a:latin typeface="Arial" charset="0"/>
              </a:rPr>
              <a:t>– Students</a:t>
            </a:r>
            <a:br>
              <a:rPr lang="en-US" sz="3200" b="1" dirty="0">
                <a:latin typeface="Arial" charset="0"/>
              </a:rPr>
            </a:br>
            <a:endParaRPr lang="en-US" sz="3200" b="1" dirty="0"/>
          </a:p>
        </p:txBody>
      </p:sp>
      <p:sp>
        <p:nvSpPr>
          <p:cNvPr id="3" name="Content Placeholder 2"/>
          <p:cNvSpPr>
            <a:spLocks noGrp="1"/>
          </p:cNvSpPr>
          <p:nvPr>
            <p:ph idx="1"/>
          </p:nvPr>
        </p:nvSpPr>
        <p:spPr>
          <a:xfrm>
            <a:off x="549275" y="1228194"/>
            <a:ext cx="8042276" cy="5402744"/>
          </a:xfrm>
        </p:spPr>
        <p:txBody>
          <a:bodyPr>
            <a:normAutofit/>
          </a:bodyPr>
          <a:lstStyle/>
          <a:p>
            <a:pPr>
              <a:spcBef>
                <a:spcPct val="0"/>
              </a:spcBef>
              <a:buFont typeface="Wingdings" charset="0"/>
              <a:buNone/>
            </a:pPr>
            <a:r>
              <a:rPr lang="en-US" b="1" dirty="0">
                <a:latin typeface="Arial" charset="0"/>
              </a:rPr>
              <a:t>TITLE 5 §51023.7 (a) </a:t>
            </a:r>
            <a:endParaRPr lang="en-US" dirty="0">
              <a:latin typeface="Arial" charset="0"/>
            </a:endParaRPr>
          </a:p>
          <a:p>
            <a:pPr>
              <a:spcBef>
                <a:spcPct val="0"/>
              </a:spcBef>
              <a:buFont typeface="Wingdings" charset="0"/>
              <a:buNone/>
            </a:pPr>
            <a:r>
              <a:rPr lang="en-US" dirty="0">
                <a:latin typeface="Arial" charset="0"/>
              </a:rPr>
              <a:t>The governing board shall adopt policies procedures that provide students the opportunity to participate effectively in district and college governance.</a:t>
            </a:r>
          </a:p>
          <a:p>
            <a:pPr>
              <a:spcBef>
                <a:spcPct val="0"/>
              </a:spcBef>
              <a:buClr>
                <a:schemeClr val="tx1"/>
              </a:buClr>
              <a:buFont typeface="Wingdings" charset="0"/>
              <a:buChar char="§"/>
            </a:pPr>
            <a:endParaRPr lang="en-US" sz="2800" dirty="0">
              <a:latin typeface="Arial" charset="0"/>
            </a:endParaRPr>
          </a:p>
          <a:p>
            <a:endParaRPr lang="en-US" dirty="0"/>
          </a:p>
        </p:txBody>
      </p:sp>
      <p:pic>
        <p:nvPicPr>
          <p:cNvPr id="4" name="Picture 3" descr="images-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7350" y="4102100"/>
            <a:ext cx="3289300" cy="2463800"/>
          </a:xfrm>
          <a:prstGeom prst="rect">
            <a:avLst/>
          </a:prstGeom>
        </p:spPr>
      </p:pic>
    </p:spTree>
    <p:extLst>
      <p:ext uri="{BB962C8B-B14F-4D97-AF65-F5344CB8AC3E}">
        <p14:creationId xmlns:p14="http://schemas.microsoft.com/office/powerpoint/2010/main" val="1293612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867" y="298324"/>
            <a:ext cx="8856133" cy="759884"/>
          </a:xfrm>
        </p:spPr>
        <p:txBody>
          <a:bodyPr>
            <a:noAutofit/>
          </a:bodyPr>
          <a:lstStyle/>
          <a:p>
            <a:r>
              <a:rPr lang="en-US" sz="2400" b="1" dirty="0">
                <a:latin typeface="Franklin Gothic Book" charset="0"/>
              </a:rPr>
              <a:t>Effective Participation</a:t>
            </a:r>
            <a:br>
              <a:rPr lang="en-US" sz="2400" b="1" dirty="0">
                <a:latin typeface="Franklin Gothic Book" charset="0"/>
              </a:rPr>
            </a:br>
            <a:r>
              <a:rPr lang="en-US" sz="2400" b="1" dirty="0">
                <a:latin typeface="Arial" charset="0"/>
              </a:rPr>
              <a:t>TITLE 5 §51023.7 (a) – Students</a:t>
            </a:r>
            <a:br>
              <a:rPr lang="en-US" sz="2400" b="1" dirty="0">
                <a:latin typeface="Arial" charset="0"/>
              </a:rPr>
            </a:br>
            <a:endParaRPr lang="en-US" sz="2400" b="1" dirty="0"/>
          </a:p>
        </p:txBody>
      </p:sp>
      <p:sp>
        <p:nvSpPr>
          <p:cNvPr id="3" name="Content Placeholder 2"/>
          <p:cNvSpPr>
            <a:spLocks noGrp="1"/>
          </p:cNvSpPr>
          <p:nvPr>
            <p:ph idx="1"/>
          </p:nvPr>
        </p:nvSpPr>
        <p:spPr>
          <a:xfrm>
            <a:off x="549275" y="1228194"/>
            <a:ext cx="8042276" cy="5402744"/>
          </a:xfrm>
        </p:spPr>
        <p:txBody>
          <a:bodyPr>
            <a:normAutofit lnSpcReduction="10000"/>
          </a:bodyPr>
          <a:lstStyle/>
          <a:p>
            <a:pPr>
              <a:spcBef>
                <a:spcPct val="0"/>
              </a:spcBef>
              <a:buClr>
                <a:schemeClr val="tx1"/>
              </a:buClr>
              <a:buFont typeface="Wingdings" charset="0"/>
              <a:buChar char="§"/>
            </a:pPr>
            <a:r>
              <a:rPr lang="en-US" sz="2800" dirty="0">
                <a:latin typeface="Arial" charset="0"/>
              </a:rPr>
              <a:t>grading policies</a:t>
            </a:r>
          </a:p>
          <a:p>
            <a:pPr>
              <a:spcBef>
                <a:spcPct val="0"/>
              </a:spcBef>
              <a:buClr>
                <a:schemeClr val="tx1"/>
              </a:buClr>
              <a:buFont typeface="Wingdings" charset="0"/>
              <a:buChar char="§"/>
            </a:pPr>
            <a:r>
              <a:rPr lang="en-US" sz="2800" dirty="0">
                <a:latin typeface="Arial" charset="0"/>
              </a:rPr>
              <a:t>codes of student conduct</a:t>
            </a:r>
          </a:p>
          <a:p>
            <a:pPr>
              <a:spcBef>
                <a:spcPct val="0"/>
              </a:spcBef>
              <a:buClr>
                <a:schemeClr val="tx1"/>
              </a:buClr>
              <a:buFont typeface="Wingdings" charset="0"/>
              <a:buChar char="§"/>
            </a:pPr>
            <a:r>
              <a:rPr lang="en-US" sz="2800" dirty="0">
                <a:latin typeface="Arial" charset="0"/>
              </a:rPr>
              <a:t>academic disciplinary policies</a:t>
            </a:r>
          </a:p>
          <a:p>
            <a:pPr>
              <a:spcBef>
                <a:spcPct val="0"/>
              </a:spcBef>
              <a:buClr>
                <a:schemeClr val="tx1"/>
              </a:buClr>
              <a:buFont typeface="Wingdings" charset="0"/>
              <a:buChar char="§"/>
            </a:pPr>
            <a:r>
              <a:rPr lang="en-US" sz="2800" dirty="0">
                <a:latin typeface="Arial" charset="0"/>
              </a:rPr>
              <a:t>curriculum development</a:t>
            </a:r>
          </a:p>
          <a:p>
            <a:pPr>
              <a:spcBef>
                <a:spcPct val="0"/>
              </a:spcBef>
              <a:buClr>
                <a:schemeClr val="tx1"/>
              </a:buClr>
              <a:buFont typeface="Wingdings" charset="0"/>
              <a:buChar char="§"/>
            </a:pPr>
            <a:r>
              <a:rPr lang="en-US" sz="2800" dirty="0">
                <a:latin typeface="Arial" charset="0"/>
              </a:rPr>
              <a:t>course/program initiation or elimination</a:t>
            </a:r>
          </a:p>
          <a:p>
            <a:pPr>
              <a:spcBef>
                <a:spcPct val="0"/>
              </a:spcBef>
              <a:buClr>
                <a:schemeClr val="tx1"/>
              </a:buClr>
              <a:buFont typeface="Wingdings" charset="0"/>
              <a:buChar char="§"/>
            </a:pPr>
            <a:r>
              <a:rPr lang="en-US" sz="2800" dirty="0">
                <a:latin typeface="Arial" charset="0"/>
              </a:rPr>
              <a:t>processes for institutional planning and budget development</a:t>
            </a:r>
          </a:p>
          <a:p>
            <a:pPr>
              <a:spcBef>
                <a:spcPct val="0"/>
              </a:spcBef>
              <a:buClr>
                <a:schemeClr val="tx1"/>
              </a:buClr>
              <a:buFont typeface="Wingdings" charset="0"/>
              <a:buChar char="§"/>
            </a:pPr>
            <a:r>
              <a:rPr lang="en-US" sz="2800" dirty="0">
                <a:latin typeface="Arial" charset="0"/>
              </a:rPr>
              <a:t>standards and policies regarding student preparation and success</a:t>
            </a:r>
          </a:p>
          <a:p>
            <a:pPr>
              <a:spcBef>
                <a:spcPct val="0"/>
              </a:spcBef>
              <a:buClr>
                <a:schemeClr val="tx1"/>
              </a:buClr>
              <a:buFont typeface="Wingdings" charset="0"/>
              <a:buChar char="§"/>
            </a:pPr>
            <a:r>
              <a:rPr lang="en-US" sz="2800" dirty="0">
                <a:latin typeface="Arial" charset="0"/>
              </a:rPr>
              <a:t>student services planning and development</a:t>
            </a:r>
          </a:p>
          <a:p>
            <a:pPr>
              <a:spcBef>
                <a:spcPct val="0"/>
              </a:spcBef>
              <a:buClr>
                <a:schemeClr val="tx1"/>
              </a:buClr>
              <a:buFont typeface="Wingdings" charset="0"/>
              <a:buChar char="§"/>
            </a:pPr>
            <a:r>
              <a:rPr lang="en-US" sz="2800" dirty="0">
                <a:latin typeface="Arial" charset="0"/>
              </a:rPr>
              <a:t>student fees</a:t>
            </a:r>
          </a:p>
          <a:p>
            <a:pPr>
              <a:spcBef>
                <a:spcPct val="0"/>
              </a:spcBef>
              <a:buClr>
                <a:schemeClr val="tx1"/>
              </a:buClr>
              <a:buFont typeface="Wingdings" charset="0"/>
              <a:buChar char="§"/>
            </a:pPr>
            <a:r>
              <a:rPr lang="en-US" sz="2800" dirty="0">
                <a:latin typeface="Arial" charset="0"/>
              </a:rPr>
              <a:t>any other district or college policy… that will have a significant effect on students</a:t>
            </a:r>
          </a:p>
          <a:p>
            <a:pPr>
              <a:spcBef>
                <a:spcPct val="0"/>
              </a:spcBef>
              <a:buClr>
                <a:schemeClr val="tx1"/>
              </a:buClr>
              <a:buFont typeface="Wingdings" charset="0"/>
              <a:buChar char="§"/>
            </a:pPr>
            <a:endParaRPr lang="en-US" sz="2800" dirty="0">
              <a:latin typeface="Arial" charset="0"/>
            </a:endParaRPr>
          </a:p>
          <a:p>
            <a:pPr>
              <a:spcBef>
                <a:spcPct val="0"/>
              </a:spcBef>
              <a:buClr>
                <a:schemeClr val="tx1"/>
              </a:buClr>
              <a:buFont typeface="Wingdings" charset="0"/>
              <a:buChar char="§"/>
            </a:pPr>
            <a:endParaRPr lang="en-US" sz="2800" dirty="0">
              <a:latin typeface="Arial" charset="0"/>
            </a:endParaRPr>
          </a:p>
          <a:p>
            <a:endParaRPr lang="en-US" dirty="0"/>
          </a:p>
        </p:txBody>
      </p:sp>
    </p:spTree>
    <p:extLst>
      <p:ext uri="{BB962C8B-B14F-4D97-AF65-F5344CB8AC3E}">
        <p14:creationId xmlns:p14="http://schemas.microsoft.com/office/powerpoint/2010/main" val="2730266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0884"/>
            <a:ext cx="8856133" cy="897310"/>
          </a:xfrm>
        </p:spPr>
        <p:txBody>
          <a:bodyPr>
            <a:noAutofit/>
          </a:bodyPr>
          <a:lstStyle/>
          <a:p>
            <a:r>
              <a:rPr lang="en-US" sz="2800" b="1" dirty="0">
                <a:latin typeface="Franklin Gothic Book" charset="0"/>
              </a:rPr>
              <a:t>Effective Participation</a:t>
            </a:r>
            <a:br>
              <a:rPr lang="en-US" sz="2800" b="1" dirty="0">
                <a:latin typeface="Franklin Gothic Book" charset="0"/>
              </a:rPr>
            </a:br>
            <a:r>
              <a:rPr lang="en-US" sz="2800" b="1" dirty="0">
                <a:latin typeface="Arial" charset="0"/>
              </a:rPr>
              <a:t>TITLE 5 §51023.5 (a) – Staff</a:t>
            </a:r>
            <a:br>
              <a:rPr lang="en-US" sz="2800" b="1" dirty="0">
                <a:latin typeface="Arial" charset="0"/>
              </a:rPr>
            </a:br>
            <a:endParaRPr lang="en-US" sz="2800" b="1" dirty="0"/>
          </a:p>
        </p:txBody>
      </p:sp>
      <p:sp>
        <p:nvSpPr>
          <p:cNvPr id="3" name="Content Placeholder 2"/>
          <p:cNvSpPr>
            <a:spLocks noGrp="1"/>
          </p:cNvSpPr>
          <p:nvPr>
            <p:ph idx="1"/>
          </p:nvPr>
        </p:nvSpPr>
        <p:spPr>
          <a:xfrm>
            <a:off x="549275" y="1228194"/>
            <a:ext cx="8042276" cy="5402744"/>
          </a:xfrm>
        </p:spPr>
        <p:txBody>
          <a:bodyPr>
            <a:normAutofit/>
          </a:bodyPr>
          <a:lstStyle/>
          <a:p>
            <a:pPr marL="0" indent="0">
              <a:spcBef>
                <a:spcPct val="0"/>
              </a:spcBef>
              <a:buClr>
                <a:schemeClr val="tx1"/>
              </a:buClr>
              <a:buNone/>
            </a:pPr>
            <a:endParaRPr lang="en-US" sz="2800" dirty="0">
              <a:latin typeface="Arial" charset="0"/>
            </a:endParaRPr>
          </a:p>
          <a:p>
            <a:pPr marL="0" indent="0">
              <a:spcBef>
                <a:spcPct val="0"/>
              </a:spcBef>
              <a:buClr>
                <a:schemeClr val="tx1"/>
              </a:buClr>
              <a:buNone/>
            </a:pPr>
            <a:r>
              <a:rPr lang="en-US" sz="2800" dirty="0">
                <a:latin typeface="Arial" charset="0"/>
              </a:rPr>
              <a:t>	The governing board shall adopt policies and procedures that provide district and college staff the opportunity to participate effectively in district and college governance.</a:t>
            </a:r>
            <a:endParaRPr lang="en-US" sz="2800" dirty="0">
              <a:solidFill>
                <a:schemeClr val="tx2"/>
              </a:solidFill>
              <a:latin typeface="Arial" charset="0"/>
            </a:endParaRPr>
          </a:p>
          <a:p>
            <a:pPr marL="0" indent="0">
              <a:spcBef>
                <a:spcPct val="0"/>
              </a:spcBef>
              <a:buClr>
                <a:schemeClr val="tx1"/>
              </a:buClr>
              <a:buNone/>
            </a:pPr>
            <a:endParaRPr lang="en-US" sz="2800" dirty="0">
              <a:latin typeface="Arial" charset="0"/>
            </a:endParaRPr>
          </a:p>
          <a:p>
            <a:pPr>
              <a:spcBef>
                <a:spcPct val="0"/>
              </a:spcBef>
              <a:buClr>
                <a:schemeClr val="tx1"/>
              </a:buClr>
              <a:buFont typeface="Wingdings" charset="0"/>
              <a:buChar char="§"/>
            </a:pPr>
            <a:endParaRPr lang="en-US" sz="2800" dirty="0">
              <a:latin typeface="Arial" charset="0"/>
            </a:endParaRPr>
          </a:p>
          <a:p>
            <a:endParaRPr lang="en-US" dirty="0"/>
          </a:p>
        </p:txBody>
      </p:sp>
    </p:spTree>
    <p:extLst>
      <p:ext uri="{BB962C8B-B14F-4D97-AF65-F5344CB8AC3E}">
        <p14:creationId xmlns:p14="http://schemas.microsoft.com/office/powerpoint/2010/main" val="3222006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a:t>
            </a:r>
            <a:br>
              <a:rPr lang="en-US" b="1" dirty="0"/>
            </a:br>
            <a:endParaRPr lang="en-US" b="1" dirty="0"/>
          </a:p>
        </p:txBody>
      </p:sp>
      <p:sp>
        <p:nvSpPr>
          <p:cNvPr id="3" name="Content Placeholder 2"/>
          <p:cNvSpPr>
            <a:spLocks noGrp="1"/>
          </p:cNvSpPr>
          <p:nvPr>
            <p:ph idx="1"/>
          </p:nvPr>
        </p:nvSpPr>
        <p:spPr/>
        <p:txBody>
          <a:bodyPr/>
          <a:lstStyle/>
          <a:p>
            <a:pPr algn="ctr">
              <a:buNone/>
            </a:pPr>
            <a:r>
              <a:rPr lang="en-US" sz="5400" dirty="0"/>
              <a:t>	In what areas do academic senate and union roles overlap?</a:t>
            </a:r>
          </a:p>
          <a:p>
            <a:pPr lvl="0" algn="ctr">
              <a:buNone/>
            </a:pPr>
            <a:endParaRPr lang="en-US" sz="4800" dirty="0"/>
          </a:p>
          <a:p>
            <a:pPr algn="ctr">
              <a:buNone/>
            </a:pPr>
            <a:endParaRPr lang="en-US" sz="4800" dirty="0"/>
          </a:p>
          <a:p>
            <a:pPr lvl="0" algn="ctr">
              <a:buNone/>
            </a:pPr>
            <a:endParaRPr lang="en-US" sz="4700" dirty="0"/>
          </a:p>
          <a:p>
            <a:endParaRPr lang="en-US" dirty="0"/>
          </a:p>
        </p:txBody>
      </p:sp>
    </p:spTree>
    <p:extLst>
      <p:ext uri="{BB962C8B-B14F-4D97-AF65-F5344CB8AC3E}">
        <p14:creationId xmlns:p14="http://schemas.microsoft.com/office/powerpoint/2010/main" val="2346957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204359"/>
          </a:xfrm>
        </p:spPr>
        <p:txBody>
          <a:bodyPr/>
          <a:lstStyle/>
          <a:p>
            <a:r>
              <a:rPr lang="en-US" sz="3600" b="1" dirty="0"/>
              <a:t>Education Code – Senate/Union Overlap</a:t>
            </a:r>
          </a:p>
        </p:txBody>
      </p:sp>
      <p:sp>
        <p:nvSpPr>
          <p:cNvPr id="3" name="Content Placeholder 2"/>
          <p:cNvSpPr>
            <a:spLocks noGrp="1"/>
          </p:cNvSpPr>
          <p:nvPr>
            <p:ph idx="1"/>
          </p:nvPr>
        </p:nvSpPr>
        <p:spPr>
          <a:xfrm>
            <a:off x="549275" y="1311935"/>
            <a:ext cx="8042276" cy="4875956"/>
          </a:xfrm>
        </p:spPr>
        <p:txBody>
          <a:bodyPr>
            <a:normAutofit fontScale="85000" lnSpcReduction="20000"/>
          </a:bodyPr>
          <a:lstStyle/>
          <a:p>
            <a:r>
              <a:rPr lang="en-US" dirty="0">
                <a:solidFill>
                  <a:srgbClr val="000000"/>
                </a:solidFill>
              </a:rPr>
              <a:t>SECTION 87610.1(a) TENURE EVALUATION PROCEDURES</a:t>
            </a:r>
          </a:p>
          <a:p>
            <a:pPr lvl="1"/>
            <a:r>
              <a:rPr lang="en-US" dirty="0"/>
              <a:t>The faculty's exclusive representative </a:t>
            </a:r>
            <a:r>
              <a:rPr lang="en-US" b="1" dirty="0">
                <a:solidFill>
                  <a:srgbClr val="000000"/>
                </a:solidFill>
              </a:rPr>
              <a:t>shall consult with the academic senate </a:t>
            </a:r>
            <a:r>
              <a:rPr lang="en-US" dirty="0"/>
              <a:t>prior to engaging in collective bargaining regarding those procedures.</a:t>
            </a:r>
          </a:p>
          <a:p>
            <a:r>
              <a:rPr lang="en-US" dirty="0">
                <a:solidFill>
                  <a:srgbClr val="000000"/>
                </a:solidFill>
              </a:rPr>
              <a:t>SECTION 87663 (f) EVALUATION PROCEDURES (Tenured faculty)</a:t>
            </a:r>
          </a:p>
          <a:p>
            <a:pPr lvl="1"/>
            <a:r>
              <a:rPr lang="en-US" dirty="0"/>
              <a:t>The faculty's exclusive representative </a:t>
            </a:r>
            <a:r>
              <a:rPr lang="en-US" b="1" dirty="0">
                <a:solidFill>
                  <a:srgbClr val="000000"/>
                </a:solidFill>
              </a:rPr>
              <a:t>shall consult with the academic senate</a:t>
            </a:r>
            <a:r>
              <a:rPr lang="en-US" dirty="0"/>
              <a:t> prior to engaging in collective bargaining regarding those procedures.</a:t>
            </a:r>
          </a:p>
          <a:p>
            <a:r>
              <a:rPr lang="en-US" dirty="0">
                <a:solidFill>
                  <a:srgbClr val="000000"/>
                </a:solidFill>
              </a:rPr>
              <a:t>SECTION 87743.2 FACULTY SERVICE AREAS</a:t>
            </a:r>
          </a:p>
          <a:p>
            <a:pPr lvl="1"/>
            <a:r>
              <a:rPr lang="en-US" dirty="0"/>
              <a:t>The exclusive representative </a:t>
            </a:r>
            <a:r>
              <a:rPr lang="en-US" b="1" dirty="0">
                <a:solidFill>
                  <a:srgbClr val="000000"/>
                </a:solidFill>
              </a:rPr>
              <a:t>shall consult with the academic senate</a:t>
            </a:r>
            <a:r>
              <a:rPr lang="en-US" dirty="0"/>
              <a:t> in developing its proposals with regards to faculty service areas.</a:t>
            </a:r>
          </a:p>
        </p:txBody>
      </p:sp>
    </p:spTree>
    <p:extLst>
      <p:ext uri="{BB962C8B-B14F-4D97-AF65-F5344CB8AC3E}">
        <p14:creationId xmlns:p14="http://schemas.microsoft.com/office/powerpoint/2010/main" val="482862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3816"/>
            <a:ext cx="8229600" cy="853672"/>
          </a:xfrm>
        </p:spPr>
        <p:txBody>
          <a:bodyPr>
            <a:normAutofit/>
          </a:bodyPr>
          <a:lstStyle/>
          <a:p>
            <a:r>
              <a:rPr lang="en-US" b="1" dirty="0">
                <a:ea typeface="ＭＳ Ｐゴシック" charset="-128"/>
                <a:cs typeface="Thonburi"/>
              </a:rPr>
              <a:t>Senate-Union Relationships</a:t>
            </a:r>
            <a:endParaRPr lang="en-US" sz="2000" b="1" dirty="0">
              <a:cs typeface="Thonburi"/>
            </a:endParaRPr>
          </a:p>
        </p:txBody>
      </p:sp>
      <p:sp>
        <p:nvSpPr>
          <p:cNvPr id="9" name="Content Placeholder 2"/>
          <p:cNvSpPr txBox="1">
            <a:spLocks/>
          </p:cNvSpPr>
          <p:nvPr/>
        </p:nvSpPr>
        <p:spPr>
          <a:xfrm>
            <a:off x="715316" y="1810308"/>
            <a:ext cx="7971484" cy="4371067"/>
          </a:xfrm>
          <a:prstGeom prst="rect">
            <a:avLst/>
          </a:prstGeom>
        </p:spPr>
        <p:txBody>
          <a:bodyPr vert="horz" lIns="91440" tIns="45720" rIns="91440" bIns="45720" rtlCol="0">
            <a:normAutofit/>
          </a:bodyPr>
          <a:lstStyle/>
          <a:p>
            <a:pPr marL="457200" indent="-457200">
              <a:spcBef>
                <a:spcPct val="0"/>
              </a:spcBef>
              <a:buFont typeface="Arial"/>
              <a:buChar char="•"/>
            </a:pPr>
            <a:r>
              <a:rPr lang="en-US" sz="3200" dirty="0"/>
              <a:t>It is not a good idea to make EVERYTHING into an academic and professional </a:t>
            </a:r>
            <a:r>
              <a:rPr lang="en-US" sz="3200"/>
              <a:t>matter.</a:t>
            </a:r>
          </a:p>
          <a:p>
            <a:pPr>
              <a:spcBef>
                <a:spcPct val="0"/>
              </a:spcBef>
            </a:pPr>
            <a:endParaRPr lang="en-US" sz="3200" dirty="0"/>
          </a:p>
          <a:p>
            <a:pPr marL="457200" indent="-457200">
              <a:spcBef>
                <a:spcPct val="0"/>
              </a:spcBef>
              <a:buFont typeface="Arial"/>
              <a:buChar char="•"/>
            </a:pPr>
            <a:r>
              <a:rPr lang="en-US" sz="3200" dirty="0"/>
              <a:t>It is also not a good idea to make EVERYTHING into a bargained or contractual issue.</a:t>
            </a:r>
          </a:p>
        </p:txBody>
      </p:sp>
    </p:spTree>
    <p:extLst>
      <p:ext uri="{BB962C8B-B14F-4D97-AF65-F5344CB8AC3E}">
        <p14:creationId xmlns:p14="http://schemas.microsoft.com/office/powerpoint/2010/main" val="1285105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25"/>
            <a:ext cx="8229600" cy="1124348"/>
          </a:xfrm>
        </p:spPr>
        <p:txBody>
          <a:bodyPr>
            <a:normAutofit/>
          </a:bodyPr>
          <a:lstStyle/>
          <a:p>
            <a:r>
              <a:rPr lang="en-US" b="1" dirty="0">
                <a:ea typeface="ＭＳ Ｐゴシック" charset="-128"/>
                <a:cs typeface="Thonburi"/>
              </a:rPr>
              <a:t>Senate-Union Relationships</a:t>
            </a:r>
            <a:endParaRPr lang="en-US" sz="2000" b="1" dirty="0">
              <a:cs typeface="Thonburi"/>
            </a:endParaRPr>
          </a:p>
        </p:txBody>
      </p:sp>
      <p:sp>
        <p:nvSpPr>
          <p:cNvPr id="9" name="Content Placeholder 2"/>
          <p:cNvSpPr txBox="1">
            <a:spLocks/>
          </p:cNvSpPr>
          <p:nvPr/>
        </p:nvSpPr>
        <p:spPr>
          <a:xfrm>
            <a:off x="457200" y="1839506"/>
            <a:ext cx="8229600" cy="4341869"/>
          </a:xfrm>
          <a:prstGeom prst="rect">
            <a:avLst/>
          </a:prstGeom>
        </p:spPr>
        <p:txBody>
          <a:bodyPr vert="horz" lIns="91440" tIns="45720" rIns="91440" bIns="45720" rtlCol="0">
            <a:normAutofit/>
          </a:bodyPr>
          <a:lstStyle/>
          <a:p>
            <a:pPr marL="342900" indent="-342900">
              <a:spcBef>
                <a:spcPct val="0"/>
              </a:spcBef>
              <a:buFont typeface="Arial"/>
              <a:buChar char="•"/>
            </a:pPr>
            <a:r>
              <a:rPr lang="en-US" sz="3200" dirty="0">
                <a:cs typeface="Thonburi"/>
              </a:rPr>
              <a:t>Work Conditions and employment situation vs. academic and professional matters</a:t>
            </a:r>
          </a:p>
          <a:p>
            <a:pPr marL="342900" indent="-342900">
              <a:spcBef>
                <a:spcPct val="0"/>
              </a:spcBef>
              <a:buFont typeface="Arial"/>
              <a:buChar char="•"/>
            </a:pPr>
            <a:r>
              <a:rPr lang="en-US" sz="3200" dirty="0">
                <a:cs typeface="Thonburi"/>
              </a:rPr>
              <a:t>Consultation vs. negotiation</a:t>
            </a:r>
          </a:p>
          <a:p>
            <a:pPr marL="342900" indent="-342900">
              <a:spcBef>
                <a:spcPct val="0"/>
              </a:spcBef>
              <a:buFont typeface="Arial"/>
              <a:buChar char="•"/>
            </a:pPr>
            <a:r>
              <a:rPr lang="en-US" sz="3200" dirty="0">
                <a:cs typeface="Thonburi"/>
              </a:rPr>
              <a:t>Separate functions and purviews but should be working together</a:t>
            </a:r>
          </a:p>
          <a:p>
            <a:pPr marL="342900" indent="-342900">
              <a:spcBef>
                <a:spcPct val="0"/>
              </a:spcBef>
              <a:buFont typeface="Arial"/>
              <a:buChar char="•"/>
            </a:pPr>
            <a:endParaRPr lang="en-US" sz="3200" dirty="0"/>
          </a:p>
          <a:p>
            <a:pPr marL="342900" indent="-342900">
              <a:spcBef>
                <a:spcPct val="0"/>
              </a:spcBef>
              <a:buFont typeface="Arial"/>
              <a:buChar char="•"/>
            </a:pPr>
            <a:endParaRPr lang="en-US" sz="3200" dirty="0">
              <a:ea typeface="ＭＳ Ｐゴシック" pitchFamily="1" charset="-128"/>
              <a:cs typeface="ＭＳ Ｐゴシック" pitchFamily="1" charset="-128"/>
            </a:endParaRPr>
          </a:p>
          <a:p>
            <a:pPr marL="342900" indent="-342900">
              <a:spcBef>
                <a:spcPct val="0"/>
              </a:spcBef>
            </a:pPr>
            <a:endParaRPr lang="en-US" sz="3200" dirty="0"/>
          </a:p>
        </p:txBody>
      </p:sp>
    </p:spTree>
    <p:extLst>
      <p:ext uri="{BB962C8B-B14F-4D97-AF65-F5344CB8AC3E}">
        <p14:creationId xmlns:p14="http://schemas.microsoft.com/office/powerpoint/2010/main" val="2473645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b="1" dirty="0">
                <a:latin typeface="Franklin Gothic Book" charset="0"/>
              </a:rPr>
              <a:t>BASIS FOR SENATE POWERS</a:t>
            </a:r>
          </a:p>
        </p:txBody>
      </p:sp>
      <p:sp>
        <p:nvSpPr>
          <p:cNvPr id="31747" name="Rectangle 3"/>
          <p:cNvSpPr>
            <a:spLocks noGrp="1" noChangeArrowheads="1"/>
          </p:cNvSpPr>
          <p:nvPr>
            <p:ph idx="1"/>
          </p:nvPr>
        </p:nvSpPr>
        <p:spPr/>
        <p:txBody>
          <a:bodyPr/>
          <a:lstStyle/>
          <a:p>
            <a:pPr eaLnBrk="1" hangingPunct="1">
              <a:spcBef>
                <a:spcPct val="0"/>
              </a:spcBef>
              <a:buFontTx/>
              <a:buChar char="•"/>
            </a:pPr>
            <a:r>
              <a:rPr lang="en-US" sz="5400" dirty="0">
                <a:latin typeface="Perpetua" charset="0"/>
              </a:rPr>
              <a:t>Education Code</a:t>
            </a:r>
          </a:p>
          <a:p>
            <a:pPr eaLnBrk="1" hangingPunct="1">
              <a:spcBef>
                <a:spcPct val="0"/>
              </a:spcBef>
              <a:buFontTx/>
              <a:buChar char="•"/>
            </a:pPr>
            <a:r>
              <a:rPr lang="en-US" sz="5400" dirty="0">
                <a:latin typeface="Perpetua" charset="0"/>
              </a:rPr>
              <a:t>Title 5 Regulations</a:t>
            </a:r>
          </a:p>
        </p:txBody>
      </p:sp>
      <p:sp>
        <p:nvSpPr>
          <p:cNvPr id="8196" name="Text Box 4"/>
          <p:cNvSpPr txBox="1">
            <a:spLocks noChangeArrowheads="1"/>
          </p:cNvSpPr>
          <p:nvPr/>
        </p:nvSpPr>
        <p:spPr bwMode="auto">
          <a:xfrm>
            <a:off x="914400" y="4876800"/>
            <a:ext cx="7315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Perpetua" charset="0"/>
                <a:ea typeface="ＭＳ Ｐゴシック" charset="0"/>
                <a:cs typeface="ＭＳ Ｐゴシック" charset="0"/>
              </a:defRPr>
            </a:lvl1pPr>
            <a:lvl2pPr marL="742950" indent="-285750">
              <a:defRPr sz="2400">
                <a:solidFill>
                  <a:schemeClr val="tx1"/>
                </a:solidFill>
                <a:latin typeface="Perpetua" charset="0"/>
                <a:ea typeface="ＭＳ Ｐゴシック" charset="0"/>
              </a:defRPr>
            </a:lvl2pPr>
            <a:lvl3pPr marL="1143000">
              <a:defRPr sz="2000">
                <a:solidFill>
                  <a:schemeClr val="tx1"/>
                </a:solidFill>
                <a:latin typeface="Perpetua" charset="0"/>
                <a:ea typeface="ＭＳ Ｐゴシック" charset="0"/>
              </a:defRPr>
            </a:lvl3pPr>
            <a:lvl4pPr marL="1600200">
              <a:defRPr sz="2000">
                <a:solidFill>
                  <a:schemeClr val="tx1"/>
                </a:solidFill>
                <a:latin typeface="Perpetua" charset="0"/>
                <a:ea typeface="ＭＳ Ｐゴシック" charset="0"/>
              </a:defRPr>
            </a:lvl4pPr>
            <a:lvl5pPr marL="2057400">
              <a:defRPr sz="2000">
                <a:solidFill>
                  <a:schemeClr val="tx1"/>
                </a:solidFill>
                <a:latin typeface="Perpetua" charset="0"/>
                <a:ea typeface="ＭＳ Ｐゴシック" charset="0"/>
              </a:defRPr>
            </a:lvl5pPr>
            <a:lvl6pPr marL="25146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6pPr>
            <a:lvl7pPr marL="29718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7pPr>
            <a:lvl8pPr marL="34290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8pPr>
            <a:lvl9pPr marL="38862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9pPr>
          </a:lstStyle>
          <a:p>
            <a:pPr algn="ctr" eaLnBrk="0" hangingPunct="0">
              <a:spcBef>
                <a:spcPct val="50000"/>
              </a:spcBef>
            </a:pPr>
            <a:endParaRPr lang="en-US" sz="2800" dirty="0">
              <a:latin typeface="Arial" charset="0"/>
            </a:endParaRPr>
          </a:p>
        </p:txBody>
      </p:sp>
      <p:pic>
        <p:nvPicPr>
          <p:cNvPr id="3" name="Picture 2" descr="Unknown.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6600" y="3771900"/>
            <a:ext cx="3683000" cy="2209800"/>
          </a:xfrm>
          <a:prstGeom prst="rect">
            <a:avLst/>
          </a:prstGeom>
        </p:spPr>
      </p:pic>
    </p:spTree>
    <p:extLst>
      <p:ext uri="{BB962C8B-B14F-4D97-AF65-F5344CB8AC3E}">
        <p14:creationId xmlns:p14="http://schemas.microsoft.com/office/powerpoint/2010/main" val="19543182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1747">
                                            <p:txEl>
                                              <p:pRg st="0" end="0"/>
                                            </p:txEl>
                                          </p:spTgt>
                                        </p:tgtEl>
                                        <p:attrNameLst>
                                          <p:attrName>style.visibility</p:attrName>
                                        </p:attrNameLst>
                                      </p:cBhvr>
                                      <p:to>
                                        <p:strVal val="visible"/>
                                      </p:to>
                                    </p:set>
                                    <p:anim calcmode="lin" valueType="num">
                                      <p:cBhvr>
                                        <p:cTn id="13" dur="500" fill="hold"/>
                                        <p:tgtEl>
                                          <p:spTgt spid="3174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174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1747">
                                            <p:txEl>
                                              <p:pRg st="1" end="1"/>
                                            </p:txEl>
                                          </p:spTgt>
                                        </p:tgtEl>
                                        <p:attrNameLst>
                                          <p:attrName>style.visibility</p:attrName>
                                        </p:attrNameLst>
                                      </p:cBhvr>
                                      <p:to>
                                        <p:strVal val="visible"/>
                                      </p:to>
                                    </p:set>
                                    <p:anim calcmode="lin" valueType="num">
                                      <p:cBhvr>
                                        <p:cTn id="19" dur="500" fill="hold"/>
                                        <p:tgtEl>
                                          <p:spTgt spid="31747">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1747">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25"/>
            <a:ext cx="8229600" cy="1124348"/>
          </a:xfrm>
        </p:spPr>
        <p:txBody>
          <a:bodyPr>
            <a:normAutofit/>
          </a:bodyPr>
          <a:lstStyle/>
          <a:p>
            <a:r>
              <a:rPr lang="en-US" dirty="0"/>
              <a:t>Authority and Effectiveness</a:t>
            </a:r>
            <a:endParaRPr lang="en-US" sz="2000" b="1" dirty="0">
              <a:cs typeface="Thonburi"/>
            </a:endParaRPr>
          </a:p>
        </p:txBody>
      </p:sp>
      <p:sp>
        <p:nvSpPr>
          <p:cNvPr id="9" name="Content Placeholder 2"/>
          <p:cNvSpPr txBox="1">
            <a:spLocks/>
          </p:cNvSpPr>
          <p:nvPr/>
        </p:nvSpPr>
        <p:spPr>
          <a:xfrm>
            <a:off x="457200" y="1839506"/>
            <a:ext cx="8229600" cy="4341869"/>
          </a:xfrm>
          <a:prstGeom prst="rect">
            <a:avLst/>
          </a:prstGeom>
        </p:spPr>
        <p:txBody>
          <a:bodyPr vert="horz" lIns="91440" tIns="45720" rIns="91440" bIns="45720" rtlCol="0">
            <a:normAutofit/>
          </a:bodyPr>
          <a:lstStyle/>
          <a:p>
            <a:r>
              <a:rPr lang="en-US" dirty="0"/>
              <a:t> </a:t>
            </a:r>
            <a:r>
              <a:rPr lang="en-US" sz="2800" dirty="0"/>
              <a:t>Setting the Senate’s agenda for the year</a:t>
            </a:r>
          </a:p>
          <a:p>
            <a:r>
              <a:rPr lang="en-US" sz="2800" dirty="0"/>
              <a:t>Getting ahead of the agenda set by the Chancellor’s Office</a:t>
            </a:r>
          </a:p>
          <a:p>
            <a:r>
              <a:rPr lang="en-US" sz="2800" dirty="0"/>
              <a:t>Integrating the college president’s agenda with the senate’s</a:t>
            </a:r>
          </a:p>
          <a:p>
            <a:endParaRPr lang="en-US" sz="2800" dirty="0"/>
          </a:p>
          <a:p>
            <a:pPr marL="342900" indent="-342900">
              <a:spcBef>
                <a:spcPct val="0"/>
              </a:spcBef>
              <a:buFont typeface="Arial"/>
              <a:buChar char="•"/>
            </a:pPr>
            <a:endParaRPr lang="en-US" sz="3200" dirty="0"/>
          </a:p>
          <a:p>
            <a:pPr marL="342900" indent="-342900">
              <a:spcBef>
                <a:spcPct val="0"/>
              </a:spcBef>
              <a:buFont typeface="Arial"/>
              <a:buChar char="•"/>
            </a:pPr>
            <a:endParaRPr lang="en-US" sz="3200" dirty="0"/>
          </a:p>
          <a:p>
            <a:pPr marL="342900" indent="-342900">
              <a:spcBef>
                <a:spcPct val="0"/>
              </a:spcBef>
              <a:buFont typeface="Arial"/>
              <a:buChar char="•"/>
            </a:pPr>
            <a:endParaRPr lang="en-US" sz="3200" dirty="0">
              <a:ea typeface="ＭＳ Ｐゴシック" pitchFamily="1" charset="-128"/>
              <a:cs typeface="ＭＳ Ｐゴシック" pitchFamily="1" charset="-128"/>
            </a:endParaRPr>
          </a:p>
          <a:p>
            <a:pPr marL="342900" indent="-342900">
              <a:spcBef>
                <a:spcPct val="0"/>
              </a:spcBef>
            </a:pPr>
            <a:endParaRPr lang="en-US" sz="3200" dirty="0"/>
          </a:p>
        </p:txBody>
      </p:sp>
      <p:pic>
        <p:nvPicPr>
          <p:cNvPr id="4" name="Picture 3" descr="images-3.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4214" y="3843867"/>
            <a:ext cx="4219786" cy="3014133"/>
          </a:xfrm>
          <a:prstGeom prst="rect">
            <a:avLst/>
          </a:prstGeom>
        </p:spPr>
      </p:pic>
    </p:spTree>
    <p:extLst>
      <p:ext uri="{BB962C8B-B14F-4D97-AF65-F5344CB8AC3E}">
        <p14:creationId xmlns:p14="http://schemas.microsoft.com/office/powerpoint/2010/main" val="12221610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Authority and Effectiveness</a:t>
            </a:r>
          </a:p>
        </p:txBody>
      </p:sp>
      <p:sp>
        <p:nvSpPr>
          <p:cNvPr id="3" name="Content Placeholder 2"/>
          <p:cNvSpPr>
            <a:spLocks noGrp="1"/>
          </p:cNvSpPr>
          <p:nvPr>
            <p:ph idx="1"/>
          </p:nvPr>
        </p:nvSpPr>
        <p:spPr/>
        <p:txBody>
          <a:bodyPr/>
          <a:lstStyle/>
          <a:p>
            <a:r>
              <a:rPr lang="en-US" dirty="0"/>
              <a:t>The art of the compromise</a:t>
            </a:r>
          </a:p>
          <a:p>
            <a:r>
              <a:rPr lang="en-US" dirty="0"/>
              <a:t>When do we compromise and when do we hold our ground? </a:t>
            </a:r>
          </a:p>
          <a:p>
            <a:r>
              <a:rPr lang="en-US" dirty="0"/>
              <a:t> Principal versus Pragmatic</a:t>
            </a:r>
          </a:p>
          <a:p>
            <a:endParaRPr lang="en-US" dirty="0"/>
          </a:p>
        </p:txBody>
      </p:sp>
      <p:pic>
        <p:nvPicPr>
          <p:cNvPr id="4" name="Picture 3" descr="Unknown-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0066" y="3945467"/>
            <a:ext cx="4221519" cy="2631017"/>
          </a:xfrm>
          <a:prstGeom prst="rect">
            <a:avLst/>
          </a:prstGeom>
        </p:spPr>
      </p:pic>
    </p:spTree>
    <p:extLst>
      <p:ext uri="{BB962C8B-B14F-4D97-AF65-F5344CB8AC3E}">
        <p14:creationId xmlns:p14="http://schemas.microsoft.com/office/powerpoint/2010/main" val="28426769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#1 - Response</a:t>
            </a:r>
          </a:p>
        </p:txBody>
      </p:sp>
      <p:sp>
        <p:nvSpPr>
          <p:cNvPr id="3" name="Content Placeholder 2"/>
          <p:cNvSpPr>
            <a:spLocks noGrp="1"/>
          </p:cNvSpPr>
          <p:nvPr>
            <p:ph idx="1"/>
          </p:nvPr>
        </p:nvSpPr>
        <p:spPr/>
        <p:txBody>
          <a:bodyPr/>
          <a:lstStyle/>
          <a:p>
            <a:r>
              <a:rPr lang="en-US" dirty="0"/>
              <a:t>Sign-off</a:t>
            </a:r>
          </a:p>
          <a:p>
            <a:r>
              <a:rPr lang="en-US" dirty="0"/>
              <a:t>Issue is the meaning of the senate president’s signature and the responsibility for student preparation and success</a:t>
            </a:r>
          </a:p>
          <a:p>
            <a:r>
              <a:rPr lang="en-US" dirty="0"/>
              <a:t>10+1 issue!</a:t>
            </a:r>
          </a:p>
          <a:p>
            <a:r>
              <a:rPr lang="en-US" dirty="0"/>
              <a:t>Work with college processes to ensure senate involvement.</a:t>
            </a:r>
          </a:p>
          <a:p>
            <a:endParaRPr lang="en-US" dirty="0"/>
          </a:p>
        </p:txBody>
      </p:sp>
    </p:spTree>
    <p:extLst>
      <p:ext uri="{BB962C8B-B14F-4D97-AF65-F5344CB8AC3E}">
        <p14:creationId xmlns:p14="http://schemas.microsoft.com/office/powerpoint/2010/main" val="5029171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you use power?</a:t>
            </a:r>
          </a:p>
        </p:txBody>
      </p:sp>
      <p:pic>
        <p:nvPicPr>
          <p:cNvPr id="4" name="Content Placeholder 3"/>
          <p:cNvPicPr>
            <a:picLocks noGrp="1" noChangeAspect="1"/>
          </p:cNvPicPr>
          <p:nvPr>
            <p:ph idx="1"/>
          </p:nvPr>
        </p:nvPicPr>
        <p:blipFill>
          <a:blip r:embed="rId2"/>
          <a:srcRect t="8678" b="8678"/>
          <a:stretch>
            <a:fillRect/>
          </a:stretch>
        </p:blipFill>
        <p:spPr>
          <a:xfrm>
            <a:off x="0" y="1600200"/>
            <a:ext cx="4598459" cy="3409156"/>
          </a:xfrm>
        </p:spPr>
      </p:pic>
      <p:pic>
        <p:nvPicPr>
          <p:cNvPr id="5" name="Picture 4"/>
          <p:cNvPicPr>
            <a:picLocks noChangeAspect="1"/>
          </p:cNvPicPr>
          <p:nvPr/>
        </p:nvPicPr>
        <p:blipFill>
          <a:blip r:embed="rId3"/>
          <a:stretch>
            <a:fillRect/>
          </a:stretch>
        </p:blipFill>
        <p:spPr>
          <a:xfrm>
            <a:off x="4598459" y="1600200"/>
            <a:ext cx="4545541" cy="3409156"/>
          </a:xfrm>
          <a:prstGeom prst="rect">
            <a:avLst/>
          </a:prstGeom>
        </p:spPr>
      </p:pic>
    </p:spTree>
    <p:extLst>
      <p:ext uri="{BB962C8B-B14F-4D97-AF65-F5344CB8AC3E}">
        <p14:creationId xmlns:p14="http://schemas.microsoft.com/office/powerpoint/2010/main" val="31436202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49275" y="107576"/>
            <a:ext cx="8042276" cy="771700"/>
          </a:xfrm>
        </p:spPr>
        <p:txBody>
          <a:bodyPr/>
          <a:lstStyle/>
          <a:p>
            <a:pPr eaLnBrk="1" hangingPunct="1"/>
            <a:r>
              <a:rPr lang="en-US" sz="4000" dirty="0">
                <a:latin typeface="Franklin Gothic Book" charset="0"/>
              </a:rPr>
              <a:t>RESOURCES</a:t>
            </a:r>
          </a:p>
        </p:txBody>
      </p:sp>
      <p:sp>
        <p:nvSpPr>
          <p:cNvPr id="33795" name="Rectangle 3"/>
          <p:cNvSpPr>
            <a:spLocks noGrp="1" noChangeArrowheads="1"/>
          </p:cNvSpPr>
          <p:nvPr>
            <p:ph idx="1"/>
          </p:nvPr>
        </p:nvSpPr>
        <p:spPr>
          <a:xfrm>
            <a:off x="549275" y="1032800"/>
            <a:ext cx="8042276" cy="5177956"/>
          </a:xfrm>
        </p:spPr>
        <p:txBody>
          <a:bodyPr>
            <a:normAutofit fontScale="77500" lnSpcReduction="20000"/>
          </a:bodyPr>
          <a:lstStyle/>
          <a:p>
            <a:pPr eaLnBrk="1" hangingPunct="1"/>
            <a:r>
              <a:rPr lang="en-US" sz="3200" dirty="0"/>
              <a:t>ASCCC Website - </a:t>
            </a:r>
            <a:r>
              <a:rPr lang="en-US" sz="3000" dirty="0">
                <a:hlinkClick r:id="rId2"/>
              </a:rPr>
              <a:t>http://asccc.org</a:t>
            </a:r>
            <a:endParaRPr lang="en-US" sz="3000" dirty="0"/>
          </a:p>
          <a:p>
            <a:pPr lvl="1"/>
            <a:endParaRPr lang="en-US" sz="3000" dirty="0"/>
          </a:p>
          <a:p>
            <a:pPr eaLnBrk="1" hangingPunct="1"/>
            <a:r>
              <a:rPr lang="en-US" sz="3200" dirty="0"/>
              <a:t>Ed Code, California Code of Regulations - </a:t>
            </a:r>
            <a:r>
              <a:rPr lang="en-US" sz="2800" dirty="0">
                <a:hlinkClick r:id="rId3"/>
              </a:rPr>
              <a:t>http://oal.ca.gov</a:t>
            </a:r>
            <a:endParaRPr lang="en-US" sz="2800" dirty="0"/>
          </a:p>
          <a:p>
            <a:pPr marL="349250" lvl="1" indent="0">
              <a:buNone/>
            </a:pPr>
            <a:endParaRPr lang="en-US" sz="3000" dirty="0"/>
          </a:p>
          <a:p>
            <a:pPr eaLnBrk="1" hangingPunct="1"/>
            <a:r>
              <a:rPr lang="en-US" sz="3200" dirty="0"/>
              <a:t>Chancellor’s Office -  </a:t>
            </a:r>
            <a:r>
              <a:rPr lang="en-US" sz="3200" dirty="0">
                <a:hlinkClick r:id="rId4"/>
              </a:rPr>
              <a:t>http://www.cccco.edu</a:t>
            </a:r>
            <a:endParaRPr lang="en-US" sz="3200" dirty="0"/>
          </a:p>
          <a:p>
            <a:pPr marL="0" indent="0" eaLnBrk="1" hangingPunct="1">
              <a:buNone/>
            </a:pPr>
            <a:endParaRPr lang="en-US" sz="3200" dirty="0"/>
          </a:p>
          <a:p>
            <a:pPr eaLnBrk="1" hangingPunct="1"/>
            <a:r>
              <a:rPr lang="en-US" sz="3200" i="1" dirty="0">
                <a:hlinkClick r:id="rId5"/>
              </a:rPr>
              <a:t>Local Senates Handboo</a:t>
            </a:r>
            <a:r>
              <a:rPr lang="en-US" sz="3200" i="1" dirty="0"/>
              <a:t>k, </a:t>
            </a:r>
            <a:r>
              <a:rPr lang="en-US" sz="3200" dirty="0"/>
              <a:t>ASCCC, 2015 Edition </a:t>
            </a:r>
            <a:endParaRPr lang="en-US" sz="2900" dirty="0"/>
          </a:p>
          <a:p>
            <a:pPr marL="685800" lvl="2" indent="0" algn="ctr" eaLnBrk="1" hangingPunct="1">
              <a:buNone/>
            </a:pPr>
            <a:endParaRPr lang="en-US" sz="2900" dirty="0"/>
          </a:p>
          <a:p>
            <a:r>
              <a:rPr lang="en-US" i="1" dirty="0">
                <a:hlinkClick r:id="rId6"/>
              </a:rPr>
              <a:t>Scenarios to Illustrate Effective Participation</a:t>
            </a:r>
            <a:br>
              <a:rPr lang="en-US" i="1" dirty="0">
                <a:hlinkClick r:id="rId6"/>
              </a:rPr>
            </a:br>
            <a:r>
              <a:rPr lang="en-US" i="1" dirty="0">
                <a:hlinkClick r:id="rId6"/>
              </a:rPr>
              <a:t>in District and College Governance</a:t>
            </a:r>
            <a:r>
              <a:rPr lang="en-US" dirty="0"/>
              <a:t> (Joint ASCCC/CCLC publication</a:t>
            </a:r>
            <a:r>
              <a:rPr lang="is-IS" dirty="0"/>
              <a:t>.  Useful for orienting your senate</a:t>
            </a:r>
            <a:r>
              <a:rPr lang="en-US" dirty="0"/>
              <a:t>)  </a:t>
            </a:r>
          </a:p>
          <a:p>
            <a:endParaRPr lang="en-US" sz="3200" i="1" dirty="0"/>
          </a:p>
          <a:p>
            <a:pPr eaLnBrk="1" hangingPunct="1"/>
            <a:r>
              <a:rPr lang="en-US" sz="3200" i="1" dirty="0">
                <a:hlinkClick r:id="rId7"/>
              </a:rPr>
              <a:t>Participating Effectively in District and College Governance</a:t>
            </a:r>
            <a:r>
              <a:rPr lang="en-US" sz="3200" dirty="0"/>
              <a:t>, ASCCC/CCLC, adopted Fall 1998</a:t>
            </a:r>
            <a:endParaRPr lang="en-US" sz="3200" i="1" dirty="0"/>
          </a:p>
        </p:txBody>
      </p:sp>
    </p:spTree>
    <p:extLst>
      <p:ext uri="{BB962C8B-B14F-4D97-AF65-F5344CB8AC3E}">
        <p14:creationId xmlns:p14="http://schemas.microsoft.com/office/powerpoint/2010/main" val="175443986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Questions?</a:t>
            </a:r>
          </a:p>
        </p:txBody>
      </p:sp>
      <p:sp>
        <p:nvSpPr>
          <p:cNvPr id="3" name="Content Placeholder 2"/>
          <p:cNvSpPr>
            <a:spLocks noGrp="1"/>
          </p:cNvSpPr>
          <p:nvPr>
            <p:ph idx="1"/>
          </p:nvPr>
        </p:nvSpPr>
        <p:spPr/>
        <p:txBody>
          <a:bodyPr>
            <a:normAutofit/>
          </a:bodyPr>
          <a:lstStyle/>
          <a:p>
            <a:endParaRPr lang="en-US" dirty="0"/>
          </a:p>
          <a:p>
            <a:endParaRPr lang="en-US" dirty="0"/>
          </a:p>
          <a:p>
            <a:pPr marL="0" indent="0" algn="ctr">
              <a:buNone/>
            </a:pPr>
            <a:endParaRPr lang="en-US" sz="4000" dirty="0"/>
          </a:p>
          <a:p>
            <a:pPr marL="0" indent="0" algn="ctr">
              <a:buNone/>
            </a:pPr>
            <a:endParaRPr lang="en-US" sz="4000" dirty="0"/>
          </a:p>
          <a:p>
            <a:pPr marL="0" indent="0" algn="ctr">
              <a:buNone/>
            </a:pPr>
            <a:r>
              <a:rPr lang="en-US" sz="4000" dirty="0"/>
              <a:t>Thank You!</a:t>
            </a:r>
          </a:p>
        </p:txBody>
      </p:sp>
      <p:pic>
        <p:nvPicPr>
          <p:cNvPr id="5" name="Picture 4" descr="images-6.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7700" y="1132417"/>
            <a:ext cx="2463800" cy="3289300"/>
          </a:xfrm>
          <a:prstGeom prst="rect">
            <a:avLst/>
          </a:prstGeom>
        </p:spPr>
      </p:pic>
    </p:spTree>
    <p:extLst>
      <p:ext uri="{BB962C8B-B14F-4D97-AF65-F5344CB8AC3E}">
        <p14:creationId xmlns:p14="http://schemas.microsoft.com/office/powerpoint/2010/main" val="3666688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a:t>
            </a:r>
          </a:p>
        </p:txBody>
      </p:sp>
      <p:sp>
        <p:nvSpPr>
          <p:cNvPr id="3" name="Content Placeholder 2"/>
          <p:cNvSpPr>
            <a:spLocks noGrp="1"/>
          </p:cNvSpPr>
          <p:nvPr>
            <p:ph idx="1"/>
          </p:nvPr>
        </p:nvSpPr>
        <p:spPr>
          <a:xfrm>
            <a:off x="457200" y="885382"/>
            <a:ext cx="8229600" cy="4461848"/>
          </a:xfrm>
        </p:spPr>
        <p:txBody>
          <a:bodyPr/>
          <a:lstStyle/>
          <a:p>
            <a:pPr lvl="0" algn="ctr">
              <a:buNone/>
            </a:pPr>
            <a:r>
              <a:rPr lang="en-US" dirty="0"/>
              <a:t>	</a:t>
            </a:r>
            <a:r>
              <a:rPr lang="en-US" sz="5400" dirty="0"/>
              <a:t>What is the difference between Education Code and Title 5?</a:t>
            </a:r>
          </a:p>
          <a:p>
            <a:endParaRPr lang="en-US" dirty="0"/>
          </a:p>
        </p:txBody>
      </p:sp>
      <p:pic>
        <p:nvPicPr>
          <p:cNvPr id="4" name="Picture 3" descr="images-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7217" y="3348567"/>
            <a:ext cx="2476500" cy="3289300"/>
          </a:xfrm>
          <a:prstGeom prst="rect">
            <a:avLst/>
          </a:prstGeom>
        </p:spPr>
      </p:pic>
    </p:spTree>
    <p:extLst>
      <p:ext uri="{BB962C8B-B14F-4D97-AF65-F5344CB8AC3E}">
        <p14:creationId xmlns:p14="http://schemas.microsoft.com/office/powerpoint/2010/main" val="4014444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b="1" dirty="0">
                <a:latin typeface="Franklin Gothic Book" charset="0"/>
              </a:rPr>
              <a:t>CALIFORNIA EDUCATION CODE</a:t>
            </a:r>
            <a:endParaRPr lang="en-US" sz="4500" b="1" dirty="0">
              <a:latin typeface="Franklin Gothic Book" charset="0"/>
            </a:endParaRPr>
          </a:p>
        </p:txBody>
      </p:sp>
      <p:sp>
        <p:nvSpPr>
          <p:cNvPr id="10243" name="Rectangle 3"/>
          <p:cNvSpPr>
            <a:spLocks noGrp="1" noChangeArrowheads="1"/>
          </p:cNvSpPr>
          <p:nvPr>
            <p:ph idx="1"/>
          </p:nvPr>
        </p:nvSpPr>
        <p:spPr/>
        <p:txBody>
          <a:bodyPr>
            <a:normAutofit/>
          </a:bodyPr>
          <a:lstStyle/>
          <a:p>
            <a:pPr eaLnBrk="1" hangingPunct="1">
              <a:spcBef>
                <a:spcPct val="0"/>
              </a:spcBef>
            </a:pPr>
            <a:r>
              <a:rPr lang="en-US" sz="4200" dirty="0">
                <a:latin typeface="Perpetua" charset="0"/>
              </a:rPr>
              <a:t>Laws resulting from legislation</a:t>
            </a:r>
          </a:p>
          <a:p>
            <a:pPr eaLnBrk="1" hangingPunct="1">
              <a:spcBef>
                <a:spcPct val="0"/>
              </a:spcBef>
            </a:pPr>
            <a:r>
              <a:rPr lang="en-US" sz="4200" dirty="0">
                <a:latin typeface="Perpetua" charset="0"/>
              </a:rPr>
              <a:t>Requires legislation to be changed</a:t>
            </a:r>
          </a:p>
          <a:p>
            <a:pPr eaLnBrk="1" hangingPunct="1">
              <a:spcBef>
                <a:spcPct val="0"/>
              </a:spcBef>
            </a:pPr>
            <a:r>
              <a:rPr lang="en-US" sz="4200" dirty="0">
                <a:latin typeface="Perpetua" charset="0"/>
              </a:rPr>
              <a:t>Always supersedes Title 5 regulation</a:t>
            </a:r>
          </a:p>
          <a:p>
            <a:pPr eaLnBrk="1" hangingPunct="1">
              <a:spcBef>
                <a:spcPct val="0"/>
              </a:spcBef>
            </a:pPr>
            <a:r>
              <a:rPr lang="en-US" sz="4200" dirty="0">
                <a:latin typeface="Perpetua" charset="0"/>
              </a:rPr>
              <a:t>Governance was amended by AB 1725 in 1988</a:t>
            </a:r>
          </a:p>
        </p:txBody>
      </p:sp>
    </p:spTree>
    <p:extLst>
      <p:ext uri="{BB962C8B-B14F-4D97-AF65-F5344CB8AC3E}">
        <p14:creationId xmlns:p14="http://schemas.microsoft.com/office/powerpoint/2010/main" val="296961297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b="1" dirty="0">
                <a:latin typeface="Franklin Gothic Book" charset="0"/>
              </a:rPr>
              <a:t>TITLE 5</a:t>
            </a:r>
          </a:p>
        </p:txBody>
      </p:sp>
      <p:sp>
        <p:nvSpPr>
          <p:cNvPr id="11267" name="Rectangle 3"/>
          <p:cNvSpPr>
            <a:spLocks noGrp="1" noChangeArrowheads="1"/>
          </p:cNvSpPr>
          <p:nvPr>
            <p:ph idx="1"/>
          </p:nvPr>
        </p:nvSpPr>
        <p:spPr/>
        <p:txBody>
          <a:bodyPr>
            <a:normAutofit/>
          </a:bodyPr>
          <a:lstStyle/>
          <a:p>
            <a:pPr eaLnBrk="1" hangingPunct="1">
              <a:spcBef>
                <a:spcPct val="0"/>
              </a:spcBef>
            </a:pPr>
            <a:r>
              <a:rPr lang="en-US" sz="3800" dirty="0">
                <a:latin typeface="Perpetua" charset="0"/>
              </a:rPr>
              <a:t>California Code of Regulations</a:t>
            </a:r>
          </a:p>
          <a:p>
            <a:pPr eaLnBrk="1" hangingPunct="1">
              <a:spcBef>
                <a:spcPct val="0"/>
              </a:spcBef>
            </a:pPr>
            <a:r>
              <a:rPr lang="en-US" sz="3800" dirty="0">
                <a:latin typeface="Perpetua" charset="0"/>
              </a:rPr>
              <a:t>Derived by the Board of Governors from the California Education Code</a:t>
            </a:r>
          </a:p>
          <a:p>
            <a:pPr eaLnBrk="1" hangingPunct="1">
              <a:spcBef>
                <a:spcPct val="0"/>
              </a:spcBef>
            </a:pPr>
            <a:r>
              <a:rPr lang="en-US" sz="3800" dirty="0">
                <a:latin typeface="Perpetua" charset="0"/>
              </a:rPr>
              <a:t>Division 6 - applies to California Community Colleges</a:t>
            </a:r>
          </a:p>
          <a:p>
            <a:pPr eaLnBrk="1" hangingPunct="1">
              <a:spcBef>
                <a:spcPct val="0"/>
              </a:spcBef>
            </a:pPr>
            <a:r>
              <a:rPr lang="en-US" sz="3800" dirty="0">
                <a:latin typeface="Perpetua" charset="0"/>
              </a:rPr>
              <a:t>Regulation with the force of law</a:t>
            </a:r>
          </a:p>
          <a:p>
            <a:pPr eaLnBrk="1" hangingPunct="1">
              <a:spcBef>
                <a:spcPct val="0"/>
              </a:spcBef>
            </a:pPr>
            <a:endParaRPr lang="en-US" sz="3400" dirty="0">
              <a:latin typeface="Perpetua" charset="0"/>
            </a:endParaRPr>
          </a:p>
        </p:txBody>
      </p:sp>
    </p:spTree>
    <p:extLst>
      <p:ext uri="{BB962C8B-B14F-4D97-AF65-F5344CB8AC3E}">
        <p14:creationId xmlns:p14="http://schemas.microsoft.com/office/powerpoint/2010/main" val="293869424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a:t>
            </a:r>
          </a:p>
        </p:txBody>
      </p:sp>
      <p:sp>
        <p:nvSpPr>
          <p:cNvPr id="3" name="Content Placeholder 2"/>
          <p:cNvSpPr>
            <a:spLocks noGrp="1"/>
          </p:cNvSpPr>
          <p:nvPr>
            <p:ph idx="1"/>
          </p:nvPr>
        </p:nvSpPr>
        <p:spPr/>
        <p:txBody>
          <a:bodyPr/>
          <a:lstStyle/>
          <a:p>
            <a:pPr lvl="0" algn="ctr">
              <a:buNone/>
            </a:pPr>
            <a:r>
              <a:rPr lang="en-US" dirty="0"/>
              <a:t>	</a:t>
            </a:r>
            <a:r>
              <a:rPr lang="en-US" sz="5400" dirty="0"/>
              <a:t>Is academic senate purview defined under California state law, Title 5 regulations, or both?</a:t>
            </a:r>
          </a:p>
          <a:p>
            <a:endParaRPr lang="en-US" dirty="0"/>
          </a:p>
        </p:txBody>
      </p:sp>
    </p:spTree>
    <p:extLst>
      <p:ext uri="{BB962C8B-B14F-4D97-AF65-F5344CB8AC3E}">
        <p14:creationId xmlns:p14="http://schemas.microsoft.com/office/powerpoint/2010/main" val="1976320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p:txBody>
          <a:bodyPr>
            <a:normAutofit/>
          </a:bodyPr>
          <a:lstStyle/>
          <a:p>
            <a:pPr eaLnBrk="1" hangingPunct="1"/>
            <a:r>
              <a:rPr lang="en-US" b="1" dirty="0">
                <a:latin typeface="Franklin Gothic Book" charset="0"/>
              </a:rPr>
              <a:t>EDUCATION CODE §70902 (B)(7)</a:t>
            </a:r>
          </a:p>
        </p:txBody>
      </p:sp>
      <p:sp>
        <p:nvSpPr>
          <p:cNvPr id="13315" name="Rectangle 1027"/>
          <p:cNvSpPr>
            <a:spLocks noGrp="1" noChangeArrowheads="1"/>
          </p:cNvSpPr>
          <p:nvPr>
            <p:ph idx="1"/>
          </p:nvPr>
        </p:nvSpPr>
        <p:spPr/>
        <p:txBody>
          <a:bodyPr/>
          <a:lstStyle/>
          <a:p>
            <a:pPr eaLnBrk="1" hangingPunct="1">
              <a:spcBef>
                <a:spcPct val="0"/>
              </a:spcBef>
              <a:buFont typeface="Wingdings" charset="0"/>
              <a:buNone/>
            </a:pPr>
            <a:r>
              <a:rPr lang="ja-JP" altLang="en-US" sz="3400" dirty="0">
                <a:latin typeface="Perpetua" charset="0"/>
              </a:rPr>
              <a:t>“</a:t>
            </a:r>
            <a:r>
              <a:rPr lang="en-US" altLang="ja-JP" sz="3400" dirty="0">
                <a:latin typeface="Perpetua" charset="0"/>
              </a:rPr>
              <a:t> </a:t>
            </a:r>
            <a:r>
              <a:rPr lang="en-US" altLang="ja-JP" sz="3800" dirty="0">
                <a:latin typeface="Perpetua" charset="0"/>
              </a:rPr>
              <a:t>The Governing Board shall … ensure … the right of academic senates to assume primary responsibility for making recommendation in the areas of </a:t>
            </a:r>
            <a:r>
              <a:rPr lang="en-US" altLang="ja-JP" sz="3800" b="1" dirty="0">
                <a:latin typeface="Perpetua" charset="0"/>
              </a:rPr>
              <a:t>curriculum and academic standards</a:t>
            </a:r>
            <a:r>
              <a:rPr lang="en-US" altLang="ja-JP" sz="3800" dirty="0">
                <a:latin typeface="Perpetua" charset="0"/>
              </a:rPr>
              <a:t>.</a:t>
            </a:r>
            <a:r>
              <a:rPr lang="ja-JP" altLang="en-US" sz="3400" dirty="0">
                <a:latin typeface="Perpetua" charset="0"/>
              </a:rPr>
              <a:t>”</a:t>
            </a:r>
            <a:endParaRPr lang="en-US" sz="2900" dirty="0">
              <a:latin typeface="Perpetua" charset="0"/>
            </a:endParaRPr>
          </a:p>
        </p:txBody>
      </p:sp>
      <p:pic>
        <p:nvPicPr>
          <p:cNvPr id="4" name="Picture 3" descr="muscl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7732" y="3978140"/>
            <a:ext cx="2726267" cy="2879859"/>
          </a:xfrm>
          <a:prstGeom prst="rect">
            <a:avLst/>
          </a:prstGeom>
        </p:spPr>
      </p:pic>
    </p:spTree>
    <p:extLst>
      <p:ext uri="{BB962C8B-B14F-4D97-AF65-F5344CB8AC3E}">
        <p14:creationId xmlns:p14="http://schemas.microsoft.com/office/powerpoint/2010/main" val="54047226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p:txBody>
          <a:bodyPr/>
          <a:lstStyle/>
          <a:p>
            <a:pPr eaLnBrk="1" hangingPunct="1"/>
            <a:r>
              <a:rPr lang="en-US" b="1" dirty="0">
                <a:latin typeface="Franklin Gothic Book" charset="0"/>
              </a:rPr>
              <a:t>TITLE 5 § 53203 - POWERS</a:t>
            </a:r>
          </a:p>
        </p:txBody>
      </p:sp>
      <p:sp>
        <p:nvSpPr>
          <p:cNvPr id="14339" name="Rectangle 1027"/>
          <p:cNvSpPr>
            <a:spLocks noGrp="1" noChangeArrowheads="1"/>
          </p:cNvSpPr>
          <p:nvPr>
            <p:ph idx="1"/>
          </p:nvPr>
        </p:nvSpPr>
        <p:spPr>
          <a:xfrm>
            <a:off x="457200" y="1275299"/>
            <a:ext cx="8229600" cy="4277558"/>
          </a:xfrm>
        </p:spPr>
        <p:txBody>
          <a:bodyPr>
            <a:normAutofit/>
          </a:bodyPr>
          <a:lstStyle/>
          <a:p>
            <a:pPr eaLnBrk="1" hangingPunct="1">
              <a:spcBef>
                <a:spcPct val="0"/>
              </a:spcBef>
              <a:buFont typeface="Wingdings" charset="0"/>
              <a:buNone/>
            </a:pPr>
            <a:r>
              <a:rPr lang="en-US" sz="3400" dirty="0"/>
              <a:t>(A) Governing Board shall adopt policies delegating authority and responsibility to its Academic Senate.</a:t>
            </a:r>
          </a:p>
          <a:p>
            <a:pPr eaLnBrk="1" hangingPunct="1">
              <a:spcBef>
                <a:spcPct val="0"/>
              </a:spcBef>
              <a:buFont typeface="Wingdings" charset="0"/>
              <a:buNone/>
            </a:pPr>
            <a:r>
              <a:rPr lang="en-US" sz="3400" dirty="0"/>
              <a:t>(B) Policies in (A) shall be adopted through </a:t>
            </a:r>
            <a:r>
              <a:rPr lang="en-US" sz="3400" i="1" dirty="0"/>
              <a:t>collegial consultation </a:t>
            </a:r>
            <a:r>
              <a:rPr lang="en-US" sz="3400" dirty="0"/>
              <a:t>with the Academic Senate.</a:t>
            </a:r>
          </a:p>
          <a:p>
            <a:pPr eaLnBrk="1" hangingPunct="1">
              <a:spcBef>
                <a:spcPct val="0"/>
              </a:spcBef>
              <a:buFont typeface="Wingdings" charset="0"/>
              <a:buNone/>
            </a:pPr>
            <a:r>
              <a:rPr lang="en-US" sz="3400" dirty="0"/>
              <a:t>(C) Guarantees the Academic Senate the right to meet with or appear before the board.</a:t>
            </a:r>
          </a:p>
        </p:txBody>
      </p:sp>
      <p:pic>
        <p:nvPicPr>
          <p:cNvPr id="2" name="Picture 1" descr="ageem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5657" y="5492900"/>
            <a:ext cx="2528720" cy="1306025"/>
          </a:xfrm>
          <a:prstGeom prst="rect">
            <a:avLst/>
          </a:prstGeom>
        </p:spPr>
      </p:pic>
    </p:spTree>
    <p:extLst>
      <p:ext uri="{BB962C8B-B14F-4D97-AF65-F5344CB8AC3E}">
        <p14:creationId xmlns:p14="http://schemas.microsoft.com/office/powerpoint/2010/main" val="2591182192"/>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163</TotalTime>
  <Words>1473</Words>
  <Application>Microsoft Macintosh PowerPoint</Application>
  <PresentationFormat>On-screen Show (4:3)</PresentationFormat>
  <Paragraphs>208</Paragraphs>
  <Slides>35</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ＭＳ Ｐゴシック</vt:lpstr>
      <vt:lpstr>Arial</vt:lpstr>
      <vt:lpstr>Calibri</vt:lpstr>
      <vt:lpstr>Franklin Gothic Book</vt:lpstr>
      <vt:lpstr>Perpetua</vt:lpstr>
      <vt:lpstr>Thonburi</vt:lpstr>
      <vt:lpstr>Times New Roman</vt:lpstr>
      <vt:lpstr>Wingdings</vt:lpstr>
      <vt:lpstr>Office Theme</vt:lpstr>
      <vt:lpstr> The Legal Basis for Academic Senates and Collegial Consultation: Who We Are and What We Do</vt:lpstr>
      <vt:lpstr>Do you feel like this as a new senate leader?</vt:lpstr>
      <vt:lpstr>BASIS FOR SENATE POWERS</vt:lpstr>
      <vt:lpstr> </vt:lpstr>
      <vt:lpstr>CALIFORNIA EDUCATION CODE</vt:lpstr>
      <vt:lpstr>TITLE 5</vt:lpstr>
      <vt:lpstr> </vt:lpstr>
      <vt:lpstr>EDUCATION CODE §70902 (B)(7)</vt:lpstr>
      <vt:lpstr>TITLE 5 § 53203 - POWERS</vt:lpstr>
      <vt:lpstr>TITLE 5 § 53200 - DEFINITIONS</vt:lpstr>
      <vt:lpstr>The “10 + 1” Title 5 §53200 (c)</vt:lpstr>
      <vt:lpstr>The “10 + 1” Title 5 §53200 (c)</vt:lpstr>
      <vt:lpstr>THE “PLUS 1” Title 5 §53200 (c)</vt:lpstr>
      <vt:lpstr>  </vt:lpstr>
      <vt:lpstr> </vt:lpstr>
      <vt:lpstr>Shared Governance vs.  Collegial Consultation</vt:lpstr>
      <vt:lpstr> COLLEGIAL CONSULTATION – DEFINED Title 5 §53200 (d)</vt:lpstr>
      <vt:lpstr>Rely Primarily Defined Title 5 § 53203(d)</vt:lpstr>
      <vt:lpstr>Mutually Agree Defined Title 5 § 53203(d)</vt:lpstr>
      <vt:lpstr>COMPELLING REASONS</vt:lpstr>
      <vt:lpstr>TITLE 5 § 53203 – MORE POWERS</vt:lpstr>
      <vt:lpstr>Education Code–Faculty Hiring </vt:lpstr>
      <vt:lpstr> Effective Participation – Students </vt:lpstr>
      <vt:lpstr>Effective Participation TITLE 5 §51023.7 (a) – Students </vt:lpstr>
      <vt:lpstr>Effective Participation TITLE 5 §51023.5 (a) – Staff </vt:lpstr>
      <vt:lpstr>  </vt:lpstr>
      <vt:lpstr>Education Code – Senate/Union Overlap</vt:lpstr>
      <vt:lpstr>Senate-Union Relationships</vt:lpstr>
      <vt:lpstr>Senate-Union Relationships</vt:lpstr>
      <vt:lpstr>Authority and Effectiveness</vt:lpstr>
      <vt:lpstr>Authority and Effectiveness</vt:lpstr>
      <vt:lpstr>Scenario #1 - Response</vt:lpstr>
      <vt:lpstr>How do you use power?</vt:lpstr>
      <vt:lpstr>RESOURCES</vt:lpstr>
      <vt:lpstr>Questions?</vt:lpstr>
    </vt:vector>
  </TitlesOfParts>
  <Company>Los Angeles City College</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Legal Basis for Academic Senates: Who We Are and What We Do</dc:title>
  <dc:creator>John Freitas</dc:creator>
  <cp:lastModifiedBy>Stanskas, Peter-John</cp:lastModifiedBy>
  <cp:revision>19</cp:revision>
  <dcterms:created xsi:type="dcterms:W3CDTF">2016-06-04T20:08:14Z</dcterms:created>
  <dcterms:modified xsi:type="dcterms:W3CDTF">2018-06-10T17:58:32Z</dcterms:modified>
</cp:coreProperties>
</file>