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4"/>
  </p:notesMasterIdLst>
  <p:sldIdLst>
    <p:sldId id="256" r:id="rId2"/>
    <p:sldId id="257" r:id="rId3"/>
    <p:sldId id="264" r:id="rId4"/>
    <p:sldId id="258" r:id="rId5"/>
    <p:sldId id="259" r:id="rId6"/>
    <p:sldId id="260" r:id="rId7"/>
    <p:sldId id="261" r:id="rId8"/>
    <p:sldId id="262" r:id="rId9"/>
    <p:sldId id="265" r:id="rId10"/>
    <p:sldId id="266" r:id="rId11"/>
    <p:sldId id="263"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9" autoAdjust="0"/>
    <p:restoredTop sz="86323" autoAdjust="0"/>
  </p:normalViewPr>
  <p:slideViewPr>
    <p:cSldViewPr snapToGrid="0" snapToObjects="1">
      <p:cViewPr>
        <p:scale>
          <a:sx n="81" d="100"/>
          <a:sy n="81" d="100"/>
        </p:scale>
        <p:origin x="-1416" y="-762"/>
      </p:cViewPr>
      <p:guideLst>
        <p:guide orient="horz" pos="2160"/>
        <p:guide pos="3840"/>
      </p:guideLst>
    </p:cSldViewPr>
  </p:slideViewPr>
  <p:outlineViewPr>
    <p:cViewPr>
      <p:scale>
        <a:sx n="33" d="100"/>
        <a:sy n="33" d="100"/>
      </p:scale>
      <p:origin x="54"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ABDC8-DD61-4A76-8800-0E6A44D7A44B}" type="datetimeFigureOut">
              <a:rPr lang="en-US" smtClean="0"/>
              <a:t>7/31/2017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FDA8A-EDC8-4D42-A32B-63F702E7AE43}" type="slidenum">
              <a:rPr lang="en-US" smtClean="0"/>
              <a:t>‹#›</a:t>
            </a:fld>
            <a:endParaRPr lang="en-US"/>
          </a:p>
        </p:txBody>
      </p:sp>
    </p:spTree>
    <p:extLst>
      <p:ext uri="{BB962C8B-B14F-4D97-AF65-F5344CB8AC3E}">
        <p14:creationId xmlns:p14="http://schemas.microsoft.com/office/powerpoint/2010/main" val="366058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FDA8A-EDC8-4D42-A32B-63F702E7AE43}" type="slidenum">
              <a:rPr lang="en-US" smtClean="0"/>
              <a:t>11</a:t>
            </a:fld>
            <a:endParaRPr lang="en-US"/>
          </a:p>
        </p:txBody>
      </p:sp>
    </p:spTree>
    <p:extLst>
      <p:ext uri="{BB962C8B-B14F-4D97-AF65-F5344CB8AC3E}">
        <p14:creationId xmlns:p14="http://schemas.microsoft.com/office/powerpoint/2010/main" val="2011936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2B4141F-2A6A-D142-8F70-93D2F197C222}" type="datetimeFigureOut">
              <a:rPr lang="en-US" smtClean="0"/>
              <a:t>7/31/2017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ACBD105-9125-6240-A2CF-D7F7FC43BD8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2B4141F-2A6A-D142-8F70-93D2F197C222}"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2B4141F-2A6A-D142-8F70-93D2F197C222}"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4141F-2A6A-D142-8F70-93D2F197C222}"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4141F-2A6A-D142-8F70-93D2F197C222}"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B4141F-2A6A-D142-8F70-93D2F197C222}"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B4141F-2A6A-D142-8F70-93D2F197C222}"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B4141F-2A6A-D142-8F70-93D2F197C222}"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B4141F-2A6A-D142-8F70-93D2F197C222}"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4141F-2A6A-D142-8F70-93D2F197C222}"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4141F-2A6A-D142-8F70-93D2F197C222}"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D105-9125-6240-A2CF-D7F7FC43BD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2B4141F-2A6A-D142-8F70-93D2F197C222}" type="datetimeFigureOut">
              <a:rPr lang="en-US" smtClean="0"/>
              <a:t>7/31/2017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ACBD105-9125-6240-A2CF-D7F7FC43BD8F}" type="slidenum">
              <a:rPr lang="en-US" smtClean="0"/>
              <a:t>‹#›</a:t>
            </a:fld>
            <a:endParaRPr lang="en-US"/>
          </a:p>
        </p:txBody>
      </p:sp>
    </p:spTree>
    <p:extLst>
      <p:ext uri="{BB962C8B-B14F-4D97-AF65-F5344CB8AC3E}">
        <p14:creationId xmlns:p14="http://schemas.microsoft.com/office/powerpoint/2010/main" val="10864896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yv@scc.losrios.edu" TargetMode="External"/><Relationship Id="rId2" Type="http://schemas.openxmlformats.org/officeDocument/2006/relationships/hyperlink" Target="mailto:clieber@sdccd.edu" TargetMode="External"/><Relationship Id="rId1" Type="http://schemas.openxmlformats.org/officeDocument/2006/relationships/slideLayout" Target="../slideLayouts/slideLayout2.xml"/><Relationship Id="rId5" Type="http://schemas.openxmlformats.org/officeDocument/2006/relationships/hyperlink" Target="mailto:rvurdien@pasadena.edu" TargetMode="External"/><Relationship Id="rId4" Type="http://schemas.openxmlformats.org/officeDocument/2006/relationships/hyperlink" Target="mailto:dmorse@lbc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267" y="1405468"/>
            <a:ext cx="9719733" cy="1320800"/>
          </a:xfrm>
        </p:spPr>
        <p:txBody>
          <a:bodyPr>
            <a:noAutofit/>
          </a:bodyPr>
          <a:lstStyle/>
          <a:p>
            <a:pPr marL="633413" indent="-58738" algn="l"/>
            <a:r>
              <a:rPr lang="en-US" sz="4800" b="1" cap="none" dirty="0" smtClean="0">
                <a:latin typeface="Calibri" panose="020F0502020204030204" pitchFamily="34" charset="0"/>
              </a:rPr>
              <a:t>Leadership: Relationships with Faculty, Staff, and Administrators</a:t>
            </a:r>
            <a:endParaRPr lang="en-US" sz="4800" b="1" cap="none" dirty="0">
              <a:latin typeface="Calibri" panose="020F0502020204030204" pitchFamily="34" charset="0"/>
            </a:endParaRPr>
          </a:p>
        </p:txBody>
      </p:sp>
      <p:sp>
        <p:nvSpPr>
          <p:cNvPr id="3" name="Subtitle 2"/>
          <p:cNvSpPr>
            <a:spLocks noGrp="1"/>
          </p:cNvSpPr>
          <p:nvPr>
            <p:ph type="subTitle" idx="1"/>
          </p:nvPr>
        </p:nvSpPr>
        <p:spPr>
          <a:xfrm>
            <a:off x="1780398" y="2945216"/>
            <a:ext cx="8887601" cy="1486107"/>
          </a:xfrm>
        </p:spPr>
        <p:txBody>
          <a:bodyPr>
            <a:noAutofit/>
          </a:bodyPr>
          <a:lstStyle/>
          <a:p>
            <a:pPr algn="l">
              <a:lnSpc>
                <a:spcPct val="100000"/>
              </a:lnSpc>
              <a:spcBef>
                <a:spcPts val="0"/>
              </a:spcBef>
            </a:pPr>
            <a:r>
              <a:rPr lang="en-US" sz="2400" b="1" cap="none" dirty="0" smtClean="0">
                <a:solidFill>
                  <a:schemeClr val="tx1"/>
                </a:solidFill>
                <a:latin typeface="Calibri" panose="020F0502020204030204" pitchFamily="34" charset="0"/>
              </a:rPr>
              <a:t>Caron </a:t>
            </a:r>
            <a:r>
              <a:rPr lang="en-US" sz="2400" b="1" cap="none" dirty="0" err="1" smtClean="0">
                <a:solidFill>
                  <a:schemeClr val="tx1"/>
                </a:solidFill>
                <a:latin typeface="Calibri" panose="020F0502020204030204" pitchFamily="34" charset="0"/>
              </a:rPr>
              <a:t>Lieber</a:t>
            </a:r>
            <a:r>
              <a:rPr lang="en-US" sz="2400" b="1" cap="none" dirty="0" smtClean="0">
                <a:solidFill>
                  <a:schemeClr val="tx1"/>
                </a:solidFill>
                <a:latin typeface="Calibri" panose="020F0502020204030204" pitchFamily="34" charset="0"/>
              </a:rPr>
              <a:t>, San Diego Continuing Education</a:t>
            </a:r>
          </a:p>
          <a:p>
            <a:pPr algn="l">
              <a:lnSpc>
                <a:spcPct val="100000"/>
              </a:lnSpc>
              <a:spcBef>
                <a:spcPts val="0"/>
              </a:spcBef>
            </a:pPr>
            <a:r>
              <a:rPr lang="en-US" sz="2400" b="1" cap="none" dirty="0" err="1" smtClean="0">
                <a:solidFill>
                  <a:schemeClr val="tx1"/>
                </a:solidFill>
                <a:latin typeface="Calibri" panose="020F0502020204030204" pitchFamily="34" charset="0"/>
              </a:rPr>
              <a:t>Ginni</a:t>
            </a:r>
            <a:r>
              <a:rPr lang="en-US" sz="2400" b="1" cap="none" dirty="0" smtClean="0">
                <a:solidFill>
                  <a:schemeClr val="tx1"/>
                </a:solidFill>
                <a:latin typeface="Calibri" panose="020F0502020204030204" pitchFamily="34" charset="0"/>
              </a:rPr>
              <a:t> May, ASCCC Area A Representative, Sacramento City College</a:t>
            </a:r>
          </a:p>
          <a:p>
            <a:pPr algn="l">
              <a:lnSpc>
                <a:spcPct val="100000"/>
              </a:lnSpc>
              <a:spcBef>
                <a:spcPts val="0"/>
              </a:spcBef>
            </a:pPr>
            <a:r>
              <a:rPr lang="en-US" sz="2400" b="1" cap="none" dirty="0" smtClean="0">
                <a:solidFill>
                  <a:schemeClr val="tx1"/>
                </a:solidFill>
                <a:latin typeface="Calibri" panose="020F0502020204030204" pitchFamily="34" charset="0"/>
              </a:rPr>
              <a:t>David Morse, Long Beach City College</a:t>
            </a:r>
          </a:p>
          <a:p>
            <a:pPr algn="l">
              <a:lnSpc>
                <a:spcPct val="100000"/>
              </a:lnSpc>
              <a:spcBef>
                <a:spcPts val="0"/>
              </a:spcBef>
            </a:pPr>
            <a:r>
              <a:rPr lang="en-US" sz="2400" b="1" cap="none" dirty="0" err="1" smtClean="0">
                <a:solidFill>
                  <a:schemeClr val="tx1"/>
                </a:solidFill>
                <a:latin typeface="Calibri" panose="020F0502020204030204" pitchFamily="34" charset="0"/>
              </a:rPr>
              <a:t>Rajen</a:t>
            </a:r>
            <a:r>
              <a:rPr lang="en-US" sz="2400" b="1" cap="none" dirty="0" smtClean="0">
                <a:solidFill>
                  <a:schemeClr val="tx1"/>
                </a:solidFill>
                <a:latin typeface="Calibri" panose="020F0502020204030204" pitchFamily="34" charset="0"/>
              </a:rPr>
              <a:t> </a:t>
            </a:r>
            <a:r>
              <a:rPr lang="en-US" sz="2400" b="1" cap="none" dirty="0" err="1" smtClean="0">
                <a:solidFill>
                  <a:schemeClr val="tx1"/>
                </a:solidFill>
                <a:latin typeface="Calibri" panose="020F0502020204030204" pitchFamily="34" charset="0"/>
              </a:rPr>
              <a:t>Vurdien</a:t>
            </a:r>
            <a:r>
              <a:rPr lang="en-US" sz="2400" b="1" cap="none" dirty="0" smtClean="0">
                <a:solidFill>
                  <a:schemeClr val="tx1"/>
                </a:solidFill>
                <a:latin typeface="Calibri" panose="020F0502020204030204" pitchFamily="34" charset="0"/>
              </a:rPr>
              <a:t>, President, Pasadena City College</a:t>
            </a:r>
          </a:p>
          <a:p>
            <a:pPr algn="l">
              <a:lnSpc>
                <a:spcPct val="100000"/>
              </a:lnSpc>
              <a:spcBef>
                <a:spcPts val="0"/>
              </a:spcBef>
            </a:pPr>
            <a:endParaRPr lang="en-US" sz="1800" b="1" cap="none" dirty="0" smtClean="0">
              <a:latin typeface="Calibri" panose="020F0502020204030204" pitchFamily="34" charset="0"/>
            </a:endParaRPr>
          </a:p>
          <a:p>
            <a:pPr>
              <a:lnSpc>
                <a:spcPct val="100000"/>
              </a:lnSpc>
              <a:spcBef>
                <a:spcPts val="0"/>
              </a:spcBef>
            </a:pPr>
            <a:r>
              <a:rPr lang="en-US" sz="2000" b="1" cap="none" dirty="0" smtClean="0">
                <a:solidFill>
                  <a:schemeClr val="bg1"/>
                </a:solidFill>
                <a:latin typeface="Calibri" panose="020F0502020204030204" pitchFamily="34" charset="0"/>
              </a:rPr>
              <a:t>Summer Part-time Faculty Leadership Institute </a:t>
            </a:r>
          </a:p>
          <a:p>
            <a:pPr>
              <a:lnSpc>
                <a:spcPct val="100000"/>
              </a:lnSpc>
              <a:spcBef>
                <a:spcPts val="0"/>
              </a:spcBef>
            </a:pPr>
            <a:r>
              <a:rPr lang="en-US" sz="2000" b="1" cap="none" dirty="0" err="1" smtClean="0">
                <a:solidFill>
                  <a:schemeClr val="bg1"/>
                </a:solidFill>
                <a:latin typeface="Calibri" panose="020F0502020204030204" pitchFamily="34" charset="0"/>
              </a:rPr>
              <a:t>DoubleTree</a:t>
            </a:r>
            <a:r>
              <a:rPr lang="en-US" sz="2000" b="1" cap="none" smtClean="0">
                <a:solidFill>
                  <a:schemeClr val="bg1"/>
                </a:solidFill>
                <a:latin typeface="Calibri" panose="020F0502020204030204" pitchFamily="34" charset="0"/>
              </a:rPr>
              <a:t> </a:t>
            </a:r>
            <a:r>
              <a:rPr lang="en-US" sz="2000" b="1" cap="none" dirty="0" smtClean="0">
                <a:solidFill>
                  <a:schemeClr val="bg1"/>
                </a:solidFill>
                <a:latin typeface="Calibri" panose="020F0502020204030204" pitchFamily="34" charset="0"/>
              </a:rPr>
              <a:t>Hilton Anaheim</a:t>
            </a:r>
          </a:p>
          <a:p>
            <a:pPr>
              <a:lnSpc>
                <a:spcPct val="100000"/>
              </a:lnSpc>
              <a:spcBef>
                <a:spcPts val="0"/>
              </a:spcBef>
            </a:pPr>
            <a:r>
              <a:rPr lang="en-US" sz="2000" b="1" cap="none" dirty="0" smtClean="0">
                <a:solidFill>
                  <a:schemeClr val="bg1"/>
                </a:solidFill>
                <a:latin typeface="Calibri" panose="020F0502020204030204" pitchFamily="34" charset="0"/>
              </a:rPr>
              <a:t>August 4, 2017</a:t>
            </a:r>
          </a:p>
        </p:txBody>
      </p:sp>
      <p:pic>
        <p:nvPicPr>
          <p:cNvPr id="4" name="Picture 3" descr="ASCCC_Logo"/>
          <p:cNvPicPr/>
          <p:nvPr/>
        </p:nvPicPr>
        <p:blipFill>
          <a:blip r:embed="rId2"/>
          <a:srcRect/>
          <a:stretch>
            <a:fillRect/>
          </a:stretch>
        </p:blipFill>
        <p:spPr bwMode="auto">
          <a:xfrm>
            <a:off x="3706175" y="400050"/>
            <a:ext cx="4429640" cy="901212"/>
          </a:xfrm>
          <a:prstGeom prst="rect">
            <a:avLst/>
          </a:prstGeom>
          <a:noFill/>
          <a:ln w="9525">
            <a:noFill/>
            <a:miter lim="800000"/>
            <a:headEnd/>
            <a:tailEnd/>
          </a:ln>
        </p:spPr>
      </p:pic>
    </p:spTree>
    <p:extLst>
      <p:ext uri="{BB962C8B-B14F-4D97-AF65-F5344CB8AC3E}">
        <p14:creationId xmlns:p14="http://schemas.microsoft.com/office/powerpoint/2010/main" val="33016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534"/>
            <a:ext cx="10396882" cy="931333"/>
          </a:xfrm>
        </p:spPr>
        <p:txBody>
          <a:bodyPr>
            <a:normAutofit/>
          </a:bodyPr>
          <a:lstStyle/>
          <a:p>
            <a:pPr algn="ctr"/>
            <a:r>
              <a:rPr lang="en-US" sz="4800" b="1" cap="none" dirty="0" smtClean="0">
                <a:latin typeface="Calibri" panose="020F0502020204030204" pitchFamily="34" charset="0"/>
              </a:rPr>
              <a:t>Scenario 3 For Discussion</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685800" y="1473200"/>
            <a:ext cx="10394707" cy="3901385"/>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cap="none" dirty="0" smtClean="0">
                <a:latin typeface="Calibri" panose="020F0502020204030204" pitchFamily="34" charset="0"/>
              </a:rPr>
              <a:t>You have worked part-time at your college for five years, and you have always taught afternoon classes, which you prefer.  For the next semester, your department chair has scheduled you for an 8 AM class.  Other part-time faculty members who have not been at the college for as long as you are assigned afternoon classes, even though you know that your department head is aware that you dislike mornings.  Do you say anything to the department chair about the schedule, and, if so, what do you say?</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1652062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46842"/>
            <a:ext cx="10396882" cy="520262"/>
          </a:xfrm>
        </p:spPr>
        <p:txBody>
          <a:bodyPr>
            <a:noAutofit/>
          </a:bodyPr>
          <a:lstStyle/>
          <a:p>
            <a:pPr algn="ctr"/>
            <a:r>
              <a:rPr lang="en-US" sz="4800" b="1" cap="none" dirty="0" smtClean="0">
                <a:latin typeface="Calibri" panose="020F0502020204030204" pitchFamily="34" charset="0"/>
              </a:rPr>
              <a:t>Scenario 4 For Discussion</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394138" y="1355835"/>
            <a:ext cx="10830910" cy="4018752"/>
          </a:xfrm>
        </p:spPr>
        <p:txBody>
          <a:bodyPr>
            <a:noAutofit/>
          </a:bodyPr>
          <a:lstStyle/>
          <a:p>
            <a:pPr marL="0" indent="0">
              <a:buNone/>
            </a:pPr>
            <a:r>
              <a:rPr lang="en-US" sz="2400" b="1" cap="none" dirty="0" smtClean="0">
                <a:latin typeface="Calibri" panose="020F0502020204030204" pitchFamily="34" charset="0"/>
              </a:rPr>
              <a:t>You teach in a building that is not wired with smart classrooms, but the building has A media cart that can be used for projection.  On an evening that your plan to use the cart as a major aspect of your class session, you find that the closet in which the cart is kept, to which you do not have a key, is locked. You call for the custodial staff to open the closet for you. The custodian does not arrive until twenty minutes after your make the call and your class has started.  When he arrives, he complains at length about having had his regular routine interrupted to open the closet and makes several comments that you feel are insulting and disrespectful to you as a professional, some of them within the hearing of your students.  How do you react?</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2216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543910"/>
          </a:xfrm>
        </p:spPr>
        <p:txBody>
          <a:bodyPr>
            <a:noAutofit/>
          </a:bodyPr>
          <a:lstStyle/>
          <a:p>
            <a:pPr algn="ctr"/>
            <a:r>
              <a:rPr lang="en-US" sz="4800" b="1" cap="none" dirty="0" smtClean="0">
                <a:latin typeface="Calibri" panose="020F0502020204030204" pitchFamily="34" charset="0"/>
              </a:rPr>
              <a:t>Thank You!</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838200" y="2168769"/>
            <a:ext cx="10515600" cy="2766645"/>
          </a:xfrm>
        </p:spPr>
        <p:txBody>
          <a:bodyPr>
            <a:noAutofit/>
          </a:bodyPr>
          <a:lstStyle/>
          <a:p>
            <a:pPr marL="1030288" indent="0">
              <a:buNone/>
            </a:pPr>
            <a:r>
              <a:rPr lang="en-US" sz="3600" b="1" cap="none" dirty="0" smtClean="0">
                <a:latin typeface="Calibri" panose="020F0502020204030204" pitchFamily="34" charset="0"/>
              </a:rPr>
              <a:t>Caron </a:t>
            </a:r>
            <a:r>
              <a:rPr lang="en-US" sz="3600" b="1" cap="none" dirty="0" err="1" smtClean="0">
                <a:latin typeface="Calibri" panose="020F0502020204030204" pitchFamily="34" charset="0"/>
              </a:rPr>
              <a:t>Lieber</a:t>
            </a:r>
            <a:r>
              <a:rPr lang="en-US" sz="3600" b="1" cap="none" dirty="0" smtClean="0">
                <a:latin typeface="Calibri" panose="020F0502020204030204" pitchFamily="34" charset="0"/>
              </a:rPr>
              <a:t>: </a:t>
            </a:r>
            <a:r>
              <a:rPr lang="en-US" sz="3600" b="1" cap="none" dirty="0" smtClean="0">
                <a:latin typeface="Calibri" panose="020F0502020204030204" pitchFamily="34" charset="0"/>
                <a:hlinkClick r:id="rId2"/>
              </a:rPr>
              <a:t>clieber@sdccd.edu</a:t>
            </a:r>
            <a:endParaRPr lang="en-US" sz="3600" b="1" cap="none" dirty="0" smtClean="0">
              <a:latin typeface="Calibri" panose="020F0502020204030204" pitchFamily="34" charset="0"/>
            </a:endParaRPr>
          </a:p>
          <a:p>
            <a:pPr marL="1030288" indent="0">
              <a:buNone/>
            </a:pPr>
            <a:r>
              <a:rPr lang="en-US" sz="3600" b="1" cap="none" dirty="0" err="1" smtClean="0">
                <a:latin typeface="Calibri" panose="020F0502020204030204" pitchFamily="34" charset="0"/>
              </a:rPr>
              <a:t>Ginni</a:t>
            </a:r>
            <a:r>
              <a:rPr lang="en-US" sz="3600" b="1" cap="none" dirty="0" smtClean="0">
                <a:latin typeface="Calibri" panose="020F0502020204030204" pitchFamily="34" charset="0"/>
              </a:rPr>
              <a:t> May: </a:t>
            </a:r>
            <a:r>
              <a:rPr lang="en-US" sz="3600" b="1" cap="none" dirty="0" smtClean="0">
                <a:latin typeface="Calibri" panose="020F0502020204030204" pitchFamily="34" charset="0"/>
                <a:hlinkClick r:id="rId3"/>
              </a:rPr>
              <a:t>mayv@scc.losrios.edu</a:t>
            </a:r>
            <a:endParaRPr lang="en-US" sz="3600" b="1" cap="none" dirty="0" smtClean="0">
              <a:latin typeface="Calibri" panose="020F0502020204030204" pitchFamily="34" charset="0"/>
            </a:endParaRPr>
          </a:p>
          <a:p>
            <a:pPr marL="1030288" indent="0">
              <a:buNone/>
            </a:pPr>
            <a:r>
              <a:rPr lang="en-US" sz="3600" b="1" cap="none" dirty="0" smtClean="0">
                <a:latin typeface="Calibri" panose="020F0502020204030204" pitchFamily="34" charset="0"/>
              </a:rPr>
              <a:t>David Morse: </a:t>
            </a:r>
            <a:r>
              <a:rPr lang="en-US" sz="3600" b="1" cap="none" dirty="0" smtClean="0">
                <a:latin typeface="Calibri" panose="020F0502020204030204" pitchFamily="34" charset="0"/>
                <a:hlinkClick r:id="rId4"/>
              </a:rPr>
              <a:t>dmorse@lbcc.edu</a:t>
            </a:r>
            <a:endParaRPr lang="en-US" sz="3600" b="1" cap="none" dirty="0" smtClean="0">
              <a:latin typeface="Calibri" panose="020F0502020204030204" pitchFamily="34" charset="0"/>
            </a:endParaRPr>
          </a:p>
          <a:p>
            <a:pPr marL="1030288" indent="0">
              <a:buNone/>
            </a:pPr>
            <a:r>
              <a:rPr lang="en-US" sz="3600" b="1" cap="none" dirty="0" err="1" smtClean="0">
                <a:latin typeface="Calibri" panose="020F0502020204030204" pitchFamily="34" charset="0"/>
              </a:rPr>
              <a:t>Rajen</a:t>
            </a:r>
            <a:r>
              <a:rPr lang="en-US" sz="3600" b="1" cap="none" dirty="0" smtClean="0">
                <a:latin typeface="Calibri" panose="020F0502020204030204" pitchFamily="34" charset="0"/>
              </a:rPr>
              <a:t> </a:t>
            </a:r>
            <a:r>
              <a:rPr lang="en-US" sz="3600" b="1" cap="none" dirty="0" err="1" smtClean="0">
                <a:latin typeface="Calibri" panose="020F0502020204030204" pitchFamily="34" charset="0"/>
              </a:rPr>
              <a:t>Vurdien</a:t>
            </a:r>
            <a:r>
              <a:rPr lang="en-US" sz="3600" b="1" cap="none" dirty="0" smtClean="0">
                <a:latin typeface="Calibri" panose="020F0502020204030204" pitchFamily="34" charset="0"/>
              </a:rPr>
              <a:t>: </a:t>
            </a:r>
            <a:r>
              <a:rPr lang="en-US" sz="3600" b="1" cap="none" dirty="0" smtClean="0">
                <a:latin typeface="Calibri" panose="020F0502020204030204" pitchFamily="34" charset="0"/>
                <a:hlinkClick r:id="rId5"/>
              </a:rPr>
              <a:t>rvurdien@pasadena.edu</a:t>
            </a:r>
            <a:endParaRPr lang="en-US" sz="3600" b="1" cap="none" dirty="0" smtClean="0">
              <a:latin typeface="Calibri" panose="020F0502020204030204" pitchFamily="34" charset="0"/>
            </a:endParaRPr>
          </a:p>
          <a:p>
            <a:pPr marL="0" indent="0" algn="ctr">
              <a:buNone/>
            </a:pPr>
            <a:endParaRPr lang="en-US" sz="3600" b="1" cap="none" dirty="0">
              <a:latin typeface="Calibri" panose="020F0502020204030204" pitchFamily="34" charset="0"/>
            </a:endParaRPr>
          </a:p>
        </p:txBody>
      </p:sp>
    </p:spTree>
    <p:extLst>
      <p:ext uri="{BB962C8B-B14F-4D97-AF65-F5344CB8AC3E}">
        <p14:creationId xmlns:p14="http://schemas.microsoft.com/office/powerpoint/2010/main" val="3844307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1355"/>
            <a:ext cx="10396882" cy="961292"/>
          </a:xfrm>
        </p:spPr>
        <p:txBody>
          <a:bodyPr/>
          <a:lstStyle/>
          <a:p>
            <a:pPr algn="ctr"/>
            <a:r>
              <a:rPr lang="en-US" b="1" cap="none" dirty="0" smtClean="0">
                <a:latin typeface="Calibri" panose="020F0502020204030204" pitchFamily="34" charset="0"/>
              </a:rPr>
              <a:t>Overview</a:t>
            </a:r>
            <a:endParaRPr lang="en-US" b="1" cap="none" dirty="0">
              <a:latin typeface="Calibri" panose="020F0502020204030204" pitchFamily="34" charset="0"/>
            </a:endParaRPr>
          </a:p>
        </p:txBody>
      </p:sp>
      <p:sp>
        <p:nvSpPr>
          <p:cNvPr id="3" name="Content Placeholder 2"/>
          <p:cNvSpPr>
            <a:spLocks noGrp="1"/>
          </p:cNvSpPr>
          <p:nvPr>
            <p:ph sz="quarter" idx="13"/>
          </p:nvPr>
        </p:nvSpPr>
        <p:spPr>
          <a:xfrm>
            <a:off x="838200" y="1477108"/>
            <a:ext cx="9923585" cy="4126523"/>
          </a:xfrm>
        </p:spPr>
        <p:txBody>
          <a:bodyPr>
            <a:normAutofit/>
          </a:bodyPr>
          <a:lstStyle/>
          <a:p>
            <a:r>
              <a:rPr lang="en-US" sz="3200" b="1" cap="none" dirty="0" smtClean="0">
                <a:latin typeface="Calibri" panose="020F0502020204030204" pitchFamily="34" charset="0"/>
              </a:rPr>
              <a:t>General Professionalism</a:t>
            </a:r>
          </a:p>
          <a:p>
            <a:r>
              <a:rPr lang="en-US" sz="3200" b="1" cap="none" dirty="0" smtClean="0">
                <a:latin typeface="Calibri" panose="020F0502020204030204" pitchFamily="34" charset="0"/>
              </a:rPr>
              <a:t>Relationships with Faculty Colleagues</a:t>
            </a:r>
          </a:p>
          <a:p>
            <a:r>
              <a:rPr lang="en-US" sz="3200" b="1" cap="none" dirty="0" smtClean="0">
                <a:latin typeface="Calibri" panose="020F0502020204030204" pitchFamily="34" charset="0"/>
              </a:rPr>
              <a:t>Relationships with Supervisors—Administration and Faculty Chairs</a:t>
            </a:r>
          </a:p>
          <a:p>
            <a:r>
              <a:rPr lang="en-US" sz="3200" b="1" cap="none" dirty="0" smtClean="0">
                <a:latin typeface="Calibri" panose="020F0502020204030204" pitchFamily="34" charset="0"/>
              </a:rPr>
              <a:t>Relationships </a:t>
            </a:r>
            <a:r>
              <a:rPr lang="en-US" sz="3200" b="1" cap="none" dirty="0">
                <a:latin typeface="Calibri" panose="020F0502020204030204" pitchFamily="34" charset="0"/>
              </a:rPr>
              <a:t>w</a:t>
            </a:r>
            <a:r>
              <a:rPr lang="en-US" sz="3200" b="1" cap="none" dirty="0" smtClean="0">
                <a:latin typeface="Calibri" panose="020F0502020204030204" pitchFamily="34" charset="0"/>
              </a:rPr>
              <a:t>ith Staff</a:t>
            </a:r>
          </a:p>
          <a:p>
            <a:r>
              <a:rPr lang="en-US" sz="3200" b="1" cap="none" dirty="0" smtClean="0">
                <a:latin typeface="Calibri" panose="020F0502020204030204" pitchFamily="34" charset="0"/>
              </a:rPr>
              <a:t>Dealing with Conflicts or Disagreements</a:t>
            </a:r>
          </a:p>
          <a:p>
            <a:endParaRPr lang="en-US" sz="3200" dirty="0"/>
          </a:p>
        </p:txBody>
      </p:sp>
    </p:spTree>
    <p:extLst>
      <p:ext uri="{BB962C8B-B14F-4D97-AF65-F5344CB8AC3E}">
        <p14:creationId xmlns:p14="http://schemas.microsoft.com/office/powerpoint/2010/main" val="57121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2668"/>
            <a:ext cx="10396882" cy="694265"/>
          </a:xfrm>
        </p:spPr>
        <p:txBody>
          <a:bodyPr>
            <a:normAutofit fontScale="90000"/>
          </a:bodyPr>
          <a:lstStyle/>
          <a:p>
            <a:pPr algn="ctr"/>
            <a:r>
              <a:rPr lang="en-US" b="1" cap="none" dirty="0" smtClean="0">
                <a:latin typeface="Calibri" panose="020F0502020204030204" pitchFamily="34" charset="0"/>
              </a:rPr>
              <a:t>Scenario 1 For Discussion</a:t>
            </a:r>
            <a:endParaRPr lang="en-US" b="1" cap="none" dirty="0">
              <a:latin typeface="Calibri" panose="020F0502020204030204" pitchFamily="34" charset="0"/>
            </a:endParaRPr>
          </a:p>
        </p:txBody>
      </p:sp>
      <p:sp>
        <p:nvSpPr>
          <p:cNvPr id="3" name="Content Placeholder 2"/>
          <p:cNvSpPr>
            <a:spLocks noGrp="1"/>
          </p:cNvSpPr>
          <p:nvPr>
            <p:ph sz="quarter" idx="13"/>
          </p:nvPr>
        </p:nvSpPr>
        <p:spPr>
          <a:xfrm>
            <a:off x="685800" y="1574800"/>
            <a:ext cx="10394707" cy="3799786"/>
          </a:xfrm>
        </p:spPr>
        <p:txBody>
          <a:bodyPr>
            <a:noAutofit/>
          </a:bodyPr>
          <a:lstStyle/>
          <a:p>
            <a:pPr marL="0" indent="0">
              <a:buNone/>
            </a:pPr>
            <a:r>
              <a:rPr lang="en-US" sz="2400" b="1" cap="none" dirty="0" smtClean="0">
                <a:latin typeface="Calibri" panose="020F0502020204030204" pitchFamily="34" charset="0"/>
              </a:rPr>
              <a:t>At your college and in your department, part-time faculty are not openly encouraged to attend department meetings, though they are not prohibited from doing so.  You choose to attend a department meeting at which a proposed change to your department’s core curriculum is being discussed.  During the course of the meeting, you speak up and respectfully express your opinion on the issue at hand.  One of the senior full-time faculty members of the department responds to your comments dismissively and then is heard to mutter, quietly but clearly, that part-timers should not interfere in department business.  Do you respond in any way, and, if so, how?</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103055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4135"/>
            <a:ext cx="10396882" cy="745066"/>
          </a:xfrm>
        </p:spPr>
        <p:txBody>
          <a:bodyPr>
            <a:normAutofit fontScale="90000"/>
          </a:bodyPr>
          <a:lstStyle/>
          <a:p>
            <a:pPr algn="ctr"/>
            <a:r>
              <a:rPr lang="en-US" b="1" cap="none" dirty="0" smtClean="0">
                <a:latin typeface="Calibri" panose="020F0502020204030204" pitchFamily="34" charset="0"/>
              </a:rPr>
              <a:t>General Professionalism</a:t>
            </a:r>
            <a:endParaRPr lang="en-US" b="1" cap="none" dirty="0">
              <a:latin typeface="Calibri" panose="020F0502020204030204" pitchFamily="34" charset="0"/>
            </a:endParaRPr>
          </a:p>
        </p:txBody>
      </p:sp>
      <p:sp>
        <p:nvSpPr>
          <p:cNvPr id="3" name="Content Placeholder 2"/>
          <p:cNvSpPr>
            <a:spLocks noGrp="1"/>
          </p:cNvSpPr>
          <p:nvPr>
            <p:ph sz="quarter" idx="13"/>
          </p:nvPr>
        </p:nvSpPr>
        <p:spPr>
          <a:xfrm>
            <a:off x="527538" y="2778369"/>
            <a:ext cx="10785232" cy="984740"/>
          </a:xfrm>
        </p:spPr>
        <p:txBody>
          <a:bodyPr>
            <a:noAutofit/>
          </a:bodyPr>
          <a:lstStyle/>
          <a:p>
            <a:pPr>
              <a:lnSpc>
                <a:spcPct val="100000"/>
              </a:lnSpc>
            </a:pPr>
            <a:r>
              <a:rPr lang="en-US" sz="2400" b="1" kern="800" cap="none" dirty="0" smtClean="0">
                <a:latin typeface="Calibri" panose="020F0502020204030204" pitchFamily="34" charset="0"/>
              </a:rPr>
              <a:t>Timeliness</a:t>
            </a:r>
            <a:r>
              <a:rPr lang="en-US" b="1" kern="800" cap="none" dirty="0" smtClean="0">
                <a:latin typeface="Calibri" panose="020F0502020204030204" pitchFamily="34" charset="0"/>
              </a:rPr>
              <a:t>:  Be on time to both classes and meetings</a:t>
            </a:r>
          </a:p>
          <a:p>
            <a:pPr>
              <a:lnSpc>
                <a:spcPct val="100000"/>
              </a:lnSpc>
            </a:pPr>
            <a:r>
              <a:rPr lang="en-US" sz="2400" b="1" kern="800" cap="none" dirty="0" smtClean="0">
                <a:latin typeface="Calibri" panose="020F0502020204030204" pitchFamily="34" charset="0"/>
              </a:rPr>
              <a:t>Self-Presentation</a:t>
            </a:r>
          </a:p>
          <a:p>
            <a:pPr lvl="1">
              <a:lnSpc>
                <a:spcPct val="100000"/>
              </a:lnSpc>
            </a:pPr>
            <a:r>
              <a:rPr lang="en-US" sz="2000" b="1" kern="800" cap="none" dirty="0" smtClean="0">
                <a:latin typeface="Calibri" panose="020F0502020204030204" pitchFamily="34" charset="0"/>
              </a:rPr>
              <a:t>Appropriate Dress</a:t>
            </a:r>
          </a:p>
          <a:p>
            <a:pPr lvl="1">
              <a:lnSpc>
                <a:spcPct val="100000"/>
              </a:lnSpc>
            </a:pPr>
            <a:r>
              <a:rPr lang="en-US" sz="2000" b="1" kern="800" cap="none" dirty="0" smtClean="0">
                <a:latin typeface="Calibri" panose="020F0502020204030204" pitchFamily="34" charset="0"/>
              </a:rPr>
              <a:t>Hygiene</a:t>
            </a:r>
          </a:p>
          <a:p>
            <a:pPr>
              <a:lnSpc>
                <a:spcPct val="100000"/>
              </a:lnSpc>
            </a:pPr>
            <a:r>
              <a:rPr lang="en-US" sz="2400" b="1" kern="800" cap="none" dirty="0" smtClean="0">
                <a:latin typeface="Calibri" panose="020F0502020204030204" pitchFamily="34" charset="0"/>
              </a:rPr>
              <a:t>Professional Communication</a:t>
            </a:r>
          </a:p>
          <a:p>
            <a:pPr lvl="1">
              <a:lnSpc>
                <a:spcPct val="100000"/>
              </a:lnSpc>
            </a:pPr>
            <a:r>
              <a:rPr lang="en-US" sz="2000" b="1" kern="800" cap="none" dirty="0" smtClean="0">
                <a:latin typeface="Calibri" panose="020F0502020204030204" pitchFamily="34" charset="0"/>
              </a:rPr>
              <a:t>Avoid Profanity</a:t>
            </a:r>
          </a:p>
          <a:p>
            <a:pPr lvl="1">
              <a:lnSpc>
                <a:spcPct val="100000"/>
              </a:lnSpc>
            </a:pPr>
            <a:r>
              <a:rPr lang="en-US" sz="2000" b="1" kern="800" cap="none" dirty="0" smtClean="0">
                <a:latin typeface="Calibri" panose="020F0502020204030204" pitchFamily="34" charset="0"/>
              </a:rPr>
              <a:t>Use Collegial Language and Tone</a:t>
            </a:r>
          </a:p>
          <a:p>
            <a:pPr>
              <a:lnSpc>
                <a:spcPct val="100000"/>
              </a:lnSpc>
            </a:pPr>
            <a:r>
              <a:rPr lang="en-US" sz="2400" b="1" kern="800" cap="none" dirty="0" smtClean="0">
                <a:latin typeface="Calibri" panose="020F0502020204030204" pitchFamily="34" charset="0"/>
              </a:rPr>
              <a:t>Email Etiquette</a:t>
            </a:r>
          </a:p>
          <a:p>
            <a:pPr lvl="1">
              <a:lnSpc>
                <a:spcPct val="100000"/>
              </a:lnSpc>
            </a:pPr>
            <a:r>
              <a:rPr lang="en-US" sz="2000" b="1" kern="800" cap="none" dirty="0" smtClean="0">
                <a:latin typeface="Calibri" panose="020F0502020204030204" pitchFamily="34" charset="0"/>
              </a:rPr>
              <a:t>Be Very Careful of Tone</a:t>
            </a:r>
          </a:p>
          <a:p>
            <a:pPr lvl="1">
              <a:lnSpc>
                <a:spcPct val="100000"/>
              </a:lnSpc>
            </a:pPr>
            <a:r>
              <a:rPr lang="en-US" sz="2000" b="1" kern="800" cap="none" dirty="0" smtClean="0">
                <a:latin typeface="Calibri" panose="020F0502020204030204" pitchFamily="34" charset="0"/>
              </a:rPr>
              <a:t>Best Advice— DO NOT SAY ANYTHING IMPORTANT BY EMAIL.  IT CAN ALWAYS COME BACK TO HAUNT YOU.</a:t>
            </a:r>
            <a:endParaRPr lang="en-US" sz="2000" b="1" kern="800" cap="none" dirty="0">
              <a:latin typeface="Calibri" panose="020F0502020204030204" pitchFamily="34" charset="0"/>
            </a:endParaRPr>
          </a:p>
        </p:txBody>
      </p:sp>
    </p:spTree>
    <p:extLst>
      <p:ext uri="{BB962C8B-B14F-4D97-AF65-F5344CB8AC3E}">
        <p14:creationId xmlns:p14="http://schemas.microsoft.com/office/powerpoint/2010/main" val="1180048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98586"/>
            <a:ext cx="10396882" cy="1108482"/>
          </a:xfrm>
        </p:spPr>
        <p:txBody>
          <a:bodyPr>
            <a:normAutofit/>
          </a:bodyPr>
          <a:lstStyle/>
          <a:p>
            <a:pPr algn="ctr"/>
            <a:r>
              <a:rPr lang="en-US" sz="4800" b="1" cap="none" dirty="0" smtClean="0">
                <a:latin typeface="Calibri" panose="020F0502020204030204" pitchFamily="34" charset="0"/>
              </a:rPr>
              <a:t>Relationships with Faculty Colleagues</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685800" y="1507068"/>
            <a:ext cx="10394707" cy="3867518"/>
          </a:xfrm>
        </p:spPr>
        <p:txBody>
          <a:bodyPr>
            <a:noAutofit/>
          </a:bodyPr>
          <a:lstStyle/>
          <a:p>
            <a:r>
              <a:rPr lang="en-US" sz="2400" b="1" cap="none" dirty="0" smtClean="0">
                <a:latin typeface="Calibri" panose="020F0502020204030204" pitchFamily="34" charset="0"/>
              </a:rPr>
              <a:t>Keep a positive attitude.</a:t>
            </a:r>
          </a:p>
          <a:p>
            <a:r>
              <a:rPr lang="en-US" sz="2400" b="1" cap="none" dirty="0" smtClean="0">
                <a:latin typeface="Calibri" panose="020F0502020204030204" pitchFamily="34" charset="0"/>
              </a:rPr>
              <a:t>Be as involved with your department and college as you can.</a:t>
            </a:r>
          </a:p>
          <a:p>
            <a:r>
              <a:rPr lang="en-US" sz="2400" b="1" cap="none" dirty="0" smtClean="0">
                <a:latin typeface="Calibri" panose="020F0502020204030204" pitchFamily="34" charset="0"/>
              </a:rPr>
              <a:t>When you agree to do something, follow through.</a:t>
            </a:r>
          </a:p>
          <a:p>
            <a:r>
              <a:rPr lang="en-US" sz="2400" b="1" cap="none" dirty="0" smtClean="0">
                <a:latin typeface="Calibri" panose="020F0502020204030204" pitchFamily="34" charset="0"/>
              </a:rPr>
              <a:t>If you are in a meeting, pay attention.  Put the phone and computer away.</a:t>
            </a:r>
          </a:p>
          <a:p>
            <a:r>
              <a:rPr lang="en-US" sz="2400" b="1" cap="none" dirty="0" smtClean="0">
                <a:latin typeface="Calibri" panose="020F0502020204030204" pitchFamily="34" charset="0"/>
              </a:rPr>
              <a:t>Avoid criticizing others.</a:t>
            </a:r>
          </a:p>
          <a:p>
            <a:r>
              <a:rPr lang="en-US" sz="2400" b="1" cap="none" dirty="0" smtClean="0">
                <a:latin typeface="Calibri" panose="020F0502020204030204" pitchFamily="34" charset="0"/>
              </a:rPr>
              <a:t>Attend department and college social functions when you can.</a:t>
            </a:r>
          </a:p>
          <a:p>
            <a:r>
              <a:rPr lang="en-US" sz="2400" b="1" cap="none" dirty="0" smtClean="0">
                <a:latin typeface="Calibri" panose="020F0502020204030204" pitchFamily="34" charset="0"/>
              </a:rPr>
              <a:t>Unless you know the person you are speaking with very well, stay non-political in both local and boarder senses.</a:t>
            </a:r>
          </a:p>
        </p:txBody>
      </p:sp>
    </p:spTree>
    <p:extLst>
      <p:ext uri="{BB962C8B-B14F-4D97-AF65-F5344CB8AC3E}">
        <p14:creationId xmlns:p14="http://schemas.microsoft.com/office/powerpoint/2010/main" val="1066046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23334"/>
            <a:ext cx="10396882" cy="1049866"/>
          </a:xfrm>
        </p:spPr>
        <p:txBody>
          <a:bodyPr>
            <a:normAutofit/>
          </a:bodyPr>
          <a:lstStyle/>
          <a:p>
            <a:pPr algn="ctr"/>
            <a:r>
              <a:rPr lang="en-US" sz="4800" b="1" cap="none" dirty="0" smtClean="0">
                <a:latin typeface="Calibri" panose="020F0502020204030204" pitchFamily="34" charset="0"/>
              </a:rPr>
              <a:t>Relationships With Administrators</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685801" y="1473200"/>
            <a:ext cx="10158046" cy="3901385"/>
          </a:xfrm>
        </p:spPr>
        <p:txBody>
          <a:bodyPr>
            <a:noAutofit/>
          </a:bodyPr>
          <a:lstStyle/>
          <a:p>
            <a:r>
              <a:rPr lang="en-US" sz="2400" b="1" cap="none" dirty="0" smtClean="0">
                <a:latin typeface="Calibri" panose="020F0502020204030204" pitchFamily="34" charset="0"/>
              </a:rPr>
              <a:t>Stay Positive. Do Not Be A Complainer.</a:t>
            </a:r>
          </a:p>
          <a:p>
            <a:r>
              <a:rPr lang="en-US" sz="2400" b="1" cap="none" dirty="0" smtClean="0">
                <a:latin typeface="Calibri" panose="020F0502020204030204" pitchFamily="34" charset="0"/>
              </a:rPr>
              <a:t>Be As Flexible As Possible In Terms Of Assignments And Work Locations.  Make Yourself Available.</a:t>
            </a:r>
          </a:p>
          <a:p>
            <a:r>
              <a:rPr lang="en-US" sz="2400" b="1" cap="none" dirty="0" smtClean="0">
                <a:latin typeface="Calibri" panose="020F0502020204030204" pitchFamily="34" charset="0"/>
              </a:rPr>
              <a:t>Be Certain To Meet All Deadlines.</a:t>
            </a:r>
          </a:p>
          <a:p>
            <a:r>
              <a:rPr lang="en-US" sz="2400" b="1" cap="none" dirty="0" smtClean="0">
                <a:latin typeface="Calibri" panose="020F0502020204030204" pitchFamily="34" charset="0"/>
              </a:rPr>
              <a:t>Report Any Necessary Absences.</a:t>
            </a:r>
          </a:p>
          <a:p>
            <a:r>
              <a:rPr lang="en-US" sz="2400" b="1" cap="none" dirty="0" smtClean="0">
                <a:latin typeface="Calibri" panose="020F0502020204030204" pitchFamily="34" charset="0"/>
              </a:rPr>
              <a:t>Take Criticism Seriously But Positively.</a:t>
            </a:r>
          </a:p>
          <a:p>
            <a:r>
              <a:rPr lang="en-US" sz="2400" b="1" cap="none" dirty="0" smtClean="0">
                <a:latin typeface="Calibri" panose="020F0502020204030204" pitchFamily="34" charset="0"/>
              </a:rPr>
              <a:t>Do Not Develop A Sense Of Entitlement.</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57987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1"/>
            <a:ext cx="10396882" cy="914400"/>
          </a:xfrm>
        </p:spPr>
        <p:txBody>
          <a:bodyPr/>
          <a:lstStyle/>
          <a:p>
            <a:pPr algn="ctr"/>
            <a:r>
              <a:rPr lang="en-US" sz="4800" b="1" cap="none" dirty="0" smtClean="0">
                <a:latin typeface="Calibri" panose="020F0502020204030204" pitchFamily="34" charset="0"/>
              </a:rPr>
              <a:t>Relationships With Staff</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838200" y="1371601"/>
            <a:ext cx="9829799" cy="3860800"/>
          </a:xfrm>
        </p:spPr>
        <p:txBody>
          <a:bodyPr>
            <a:normAutofit/>
          </a:bodyPr>
          <a:lstStyle/>
          <a:p>
            <a:r>
              <a:rPr lang="en-US" sz="2400" b="1" cap="none" dirty="0" smtClean="0">
                <a:latin typeface="Calibri" panose="020F0502020204030204" pitchFamily="34" charset="0"/>
              </a:rPr>
              <a:t>Show respect to everyone. If you are rude to staff, your supervisors will hear about it.</a:t>
            </a:r>
          </a:p>
          <a:p>
            <a:r>
              <a:rPr lang="en-US" sz="2400" b="1" cap="none" dirty="0" smtClean="0">
                <a:latin typeface="Calibri" panose="020F0502020204030204" pitchFamily="34" charset="0"/>
              </a:rPr>
              <a:t>Learn names.  Be connected.  Staff members do talk to faculty and administrators.  You do not need to suck up, but treating people kindly will reap additional benefits beyond just good karma.</a:t>
            </a:r>
          </a:p>
          <a:p>
            <a:r>
              <a:rPr lang="en-US" sz="2400" b="1" cap="none" dirty="0" smtClean="0">
                <a:latin typeface="Calibri" panose="020F0502020204030204" pitchFamily="34" charset="0"/>
              </a:rPr>
              <a:t>Different jobs, but both are important.</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73920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10755922" cy="948267"/>
          </a:xfrm>
        </p:spPr>
        <p:txBody>
          <a:bodyPr>
            <a:noAutofit/>
          </a:bodyPr>
          <a:lstStyle/>
          <a:p>
            <a:pPr algn="ctr"/>
            <a:r>
              <a:rPr lang="en-US" sz="4800" b="1" cap="none" dirty="0" smtClean="0">
                <a:latin typeface="Calibri" panose="020F0502020204030204" pitchFamily="34" charset="0"/>
              </a:rPr>
              <a:t>Dealing with Conflicts or Disagreements</a:t>
            </a:r>
            <a:endParaRPr lang="en-US" sz="4800" b="1" cap="none" dirty="0">
              <a:latin typeface="Calibri" panose="020F0502020204030204" pitchFamily="34" charset="0"/>
            </a:endParaRPr>
          </a:p>
        </p:txBody>
      </p:sp>
      <p:sp>
        <p:nvSpPr>
          <p:cNvPr id="3" name="Content Placeholder 2"/>
          <p:cNvSpPr>
            <a:spLocks noGrp="1"/>
          </p:cNvSpPr>
          <p:nvPr>
            <p:ph sz="quarter" idx="13"/>
          </p:nvPr>
        </p:nvSpPr>
        <p:spPr>
          <a:xfrm>
            <a:off x="685800" y="1405468"/>
            <a:ext cx="10394707" cy="3969118"/>
          </a:xfrm>
        </p:spPr>
        <p:txBody>
          <a:bodyPr>
            <a:normAutofit/>
          </a:bodyPr>
          <a:lstStyle/>
          <a:p>
            <a:pPr>
              <a:lnSpc>
                <a:spcPct val="100000"/>
              </a:lnSpc>
              <a:spcBef>
                <a:spcPts val="0"/>
              </a:spcBef>
              <a:spcAft>
                <a:spcPts val="600"/>
              </a:spcAft>
            </a:pPr>
            <a:r>
              <a:rPr lang="en-US" sz="2400" b="1" cap="none" dirty="0" smtClean="0">
                <a:latin typeface="Calibri" panose="020F0502020204030204" pitchFamily="34" charset="0"/>
              </a:rPr>
              <a:t>If you have a legitimate problem or feel you are being treated unfairly, discuss the matter with your supervisor.  Do not sit on an issue until it gets worse.</a:t>
            </a:r>
          </a:p>
          <a:p>
            <a:pPr>
              <a:lnSpc>
                <a:spcPct val="100000"/>
              </a:lnSpc>
              <a:spcBef>
                <a:spcPts val="0"/>
              </a:spcBef>
              <a:spcAft>
                <a:spcPts val="600"/>
              </a:spcAft>
            </a:pPr>
            <a:r>
              <a:rPr lang="en-US" sz="2400" b="1" cap="none" dirty="0" smtClean="0">
                <a:latin typeface="Calibri" panose="020F0502020204030204" pitchFamily="34" charset="0"/>
              </a:rPr>
              <a:t>You do not have to be a doormat. If real issues arise, you should make them known in appropriate ways.  </a:t>
            </a:r>
          </a:p>
          <a:p>
            <a:pPr>
              <a:lnSpc>
                <a:spcPct val="100000"/>
              </a:lnSpc>
              <a:spcBef>
                <a:spcPts val="0"/>
              </a:spcBef>
              <a:spcAft>
                <a:spcPts val="600"/>
              </a:spcAft>
            </a:pPr>
            <a:r>
              <a:rPr lang="en-US" sz="2400" b="1" cap="none" dirty="0" smtClean="0">
                <a:latin typeface="Calibri" panose="020F0502020204030204" pitchFamily="34" charset="0"/>
              </a:rPr>
              <a:t>However, decide which issues are really worth fighting about.  You do not want to develop a reputation as a complainer, so think about the basis of your issues and be sure it is legitimate.</a:t>
            </a:r>
          </a:p>
          <a:p>
            <a:pPr>
              <a:lnSpc>
                <a:spcPct val="100000"/>
              </a:lnSpc>
              <a:spcBef>
                <a:spcPts val="0"/>
              </a:spcBef>
              <a:spcAft>
                <a:spcPts val="600"/>
              </a:spcAft>
            </a:pPr>
            <a:r>
              <a:rPr lang="en-US" sz="2400" b="1" cap="none" dirty="0" smtClean="0">
                <a:latin typeface="Calibri" panose="020F0502020204030204" pitchFamily="34" charset="0"/>
              </a:rPr>
              <a:t>If you do need to raise an issue, keep it between you and your supervisor or whoever you report the issue to. Do not make the conflict public.</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70735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23334"/>
            <a:ext cx="10396882" cy="711199"/>
          </a:xfrm>
        </p:spPr>
        <p:txBody>
          <a:bodyPr>
            <a:normAutofit fontScale="90000"/>
          </a:bodyPr>
          <a:lstStyle/>
          <a:p>
            <a:pPr algn="ctr"/>
            <a:r>
              <a:rPr lang="en-US" b="1" cap="none" dirty="0" smtClean="0">
                <a:latin typeface="Calibri" panose="020F0502020204030204" pitchFamily="34" charset="0"/>
              </a:rPr>
              <a:t>Scenario 2 For Discussion</a:t>
            </a:r>
            <a:endParaRPr lang="en-US" b="1" cap="none" dirty="0">
              <a:latin typeface="Calibri" panose="020F0502020204030204" pitchFamily="34" charset="0"/>
            </a:endParaRPr>
          </a:p>
        </p:txBody>
      </p:sp>
      <p:sp>
        <p:nvSpPr>
          <p:cNvPr id="3" name="Content Placeholder 2"/>
          <p:cNvSpPr>
            <a:spLocks noGrp="1"/>
          </p:cNvSpPr>
          <p:nvPr>
            <p:ph sz="quarter" idx="13"/>
          </p:nvPr>
        </p:nvSpPr>
        <p:spPr>
          <a:xfrm>
            <a:off x="685800" y="1134535"/>
            <a:ext cx="10394707" cy="4152574"/>
          </a:xfrm>
        </p:spPr>
        <p:txBody>
          <a:bodyPr>
            <a:normAutofit/>
          </a:bodyPr>
          <a:lstStyle/>
          <a:p>
            <a:pPr marL="0" marR="0" lvl="0" indent="0" defTabSz="914400" eaLnBrk="1" fontAlgn="auto" latinLnBrk="0" hangingPunct="1">
              <a:lnSpc>
                <a:spcPct val="100000"/>
              </a:lnSpc>
              <a:spcBef>
                <a:spcPts val="0"/>
              </a:spcBef>
              <a:buClrTx/>
              <a:buSzTx/>
              <a:buFontTx/>
              <a:buNone/>
              <a:tabLst/>
              <a:defRPr/>
            </a:pPr>
            <a:r>
              <a:rPr lang="en-US" sz="2400" b="1" cap="none" dirty="0" smtClean="0">
                <a:latin typeface="Calibri" panose="020F0502020204030204" pitchFamily="34" charset="0"/>
              </a:rPr>
              <a:t>You are in your seventh year teaching part-time at your college. The union contract calls for you to be evaluated in your first year and then every two years thereafter if you are rated as satisfactory, each time by a full-time member of your department.  You have been evaluated in your first, third, and fifth years and in all cases have been graded as satisfactory.  For your seventh-year evaluation, the faculty member who is chosen to evaluate you, a person whom you have never met previously, submits a “needs to improve” rating rather than satisfactory, listing several practices you have always employed as areas that need to be addressed, and recommends that you be reevaluated for progress in these areas in the following semester.</a:t>
            </a:r>
            <a:endParaRPr lang="en-US" sz="2400" b="1" cap="none" dirty="0">
              <a:latin typeface="Calibri" panose="020F0502020204030204" pitchFamily="34" charset="0"/>
            </a:endParaRPr>
          </a:p>
        </p:txBody>
      </p:sp>
    </p:spTree>
    <p:extLst>
      <p:ext uri="{BB962C8B-B14F-4D97-AF65-F5344CB8AC3E}">
        <p14:creationId xmlns:p14="http://schemas.microsoft.com/office/powerpoint/2010/main" val="1025027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346</TotalTime>
  <Words>1005</Words>
  <Application>Microsoft Office PowerPoint</Application>
  <PresentationFormat>Custom</PresentationFormat>
  <Paragraphs>64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Main Event</vt:lpstr>
      <vt:lpstr>Leadership: Relationships with Faculty, Staff, and Administrators</vt:lpstr>
      <vt:lpstr>Overview</vt:lpstr>
      <vt:lpstr>Scenario 1 For Discussion</vt:lpstr>
      <vt:lpstr>General Professionalism</vt:lpstr>
      <vt:lpstr>Relationships with Faculty Colleagues</vt:lpstr>
      <vt:lpstr>Relationships With Administrators</vt:lpstr>
      <vt:lpstr>Relationships With Staff</vt:lpstr>
      <vt:lpstr>Dealing with Conflicts or Disagreements</vt:lpstr>
      <vt:lpstr>Scenario 2 For Discussion</vt:lpstr>
      <vt:lpstr>Scenario 3 For Discussion</vt:lpstr>
      <vt:lpstr>Scenario 4 For Discussion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Morse</dc:creator>
  <cp:lastModifiedBy>test</cp:lastModifiedBy>
  <cp:revision>45</cp:revision>
  <dcterms:created xsi:type="dcterms:W3CDTF">2017-07-12T20:33:34Z</dcterms:created>
  <dcterms:modified xsi:type="dcterms:W3CDTF">2017-07-31T19:19:49Z</dcterms:modified>
</cp:coreProperties>
</file>