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2" r:id="rId1"/>
  </p:sldMasterIdLst>
  <p:notesMasterIdLst>
    <p:notesMasterId r:id="rId27"/>
  </p:notesMasterIdLst>
  <p:sldIdLst>
    <p:sldId id="256" r:id="rId2"/>
    <p:sldId id="316" r:id="rId3"/>
    <p:sldId id="297" r:id="rId4"/>
    <p:sldId id="298" r:id="rId5"/>
    <p:sldId id="317" r:id="rId6"/>
    <p:sldId id="318" r:id="rId7"/>
    <p:sldId id="258" r:id="rId8"/>
    <p:sldId id="259" r:id="rId9"/>
    <p:sldId id="260" r:id="rId10"/>
    <p:sldId id="261" r:id="rId11"/>
    <p:sldId id="319" r:id="rId12"/>
    <p:sldId id="320" r:id="rId13"/>
    <p:sldId id="321" r:id="rId14"/>
    <p:sldId id="322" r:id="rId15"/>
    <p:sldId id="324" r:id="rId16"/>
    <p:sldId id="326" r:id="rId17"/>
    <p:sldId id="325" r:id="rId18"/>
    <p:sldId id="327" r:id="rId19"/>
    <p:sldId id="328" r:id="rId20"/>
    <p:sldId id="329" r:id="rId21"/>
    <p:sldId id="330" r:id="rId22"/>
    <p:sldId id="332" r:id="rId23"/>
    <p:sldId id="333" r:id="rId24"/>
    <p:sldId id="334" r:id="rId25"/>
    <p:sldId id="30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2" autoAdjust="0"/>
    <p:restoredTop sz="86467" autoAdjust="0"/>
  </p:normalViewPr>
  <p:slideViewPr>
    <p:cSldViewPr snapToGrid="0" snapToObjects="1">
      <p:cViewPr varScale="1">
        <p:scale>
          <a:sx n="77" d="100"/>
          <a:sy n="77" d="100"/>
        </p:scale>
        <p:origin x="-108" y="-126"/>
      </p:cViewPr>
      <p:guideLst>
        <p:guide orient="horz" pos="2160"/>
        <p:guide pos="2880"/>
      </p:guideLst>
    </p:cSldViewPr>
  </p:slideViewPr>
  <p:outlineViewPr>
    <p:cViewPr>
      <p:scale>
        <a:sx n="33" d="100"/>
        <a:sy n="33" d="100"/>
      </p:scale>
      <p:origin x="0" y="21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DB8B9-F761-C540-90B3-7216A8D250CD}" type="datetimeFigureOut">
              <a:rPr lang="en-US" smtClean="0"/>
              <a:pPr/>
              <a:t>6/9/2015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69583-64BE-CB45-AA01-BF7CBA3CEAA3}" type="slidenum">
              <a:rPr lang="en-US" smtClean="0"/>
              <a:pPr/>
              <a:t>‹#›</a:t>
            </a:fld>
            <a:endParaRPr lang="en-US" dirty="0"/>
          </a:p>
        </p:txBody>
      </p:sp>
    </p:spTree>
    <p:extLst>
      <p:ext uri="{BB962C8B-B14F-4D97-AF65-F5344CB8AC3E}">
        <p14:creationId xmlns:p14="http://schemas.microsoft.com/office/powerpoint/2010/main" xmlns="" val="1803124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handbook</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4</a:t>
            </a:fld>
            <a:endParaRPr lang="en-US" dirty="0"/>
          </a:p>
        </p:txBody>
      </p:sp>
    </p:spTree>
    <p:extLst>
      <p:ext uri="{BB962C8B-B14F-4D97-AF65-F5344CB8AC3E}">
        <p14:creationId xmlns:p14="http://schemas.microsoft.com/office/powerpoint/2010/main" xmlns="" val="1929120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handbook</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5</a:t>
            </a:fld>
            <a:endParaRPr lang="en-US" dirty="0"/>
          </a:p>
        </p:txBody>
      </p:sp>
    </p:spTree>
    <p:extLst>
      <p:ext uri="{BB962C8B-B14F-4D97-AF65-F5344CB8AC3E}">
        <p14:creationId xmlns:p14="http://schemas.microsoft.com/office/powerpoint/2010/main" xmlns="" val="19291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handbook</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6</a:t>
            </a:fld>
            <a:endParaRPr lang="en-US" dirty="0"/>
          </a:p>
        </p:txBody>
      </p:sp>
    </p:spTree>
    <p:extLst>
      <p:ext uri="{BB962C8B-B14F-4D97-AF65-F5344CB8AC3E}">
        <p14:creationId xmlns:p14="http://schemas.microsoft.com/office/powerpoint/2010/main" xmlns="" val="192912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 CCLC policies and procedure templates</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22</a:t>
            </a:fld>
            <a:endParaRPr lang="en-US" dirty="0"/>
          </a:p>
        </p:txBody>
      </p:sp>
    </p:spTree>
    <p:extLst>
      <p:ext uri="{BB962C8B-B14F-4D97-AF65-F5344CB8AC3E}">
        <p14:creationId xmlns:p14="http://schemas.microsoft.com/office/powerpoint/2010/main" xmlns="" val="1472932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 CCLC policies and procedure templates</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23</a:t>
            </a:fld>
            <a:endParaRPr lang="en-US" dirty="0"/>
          </a:p>
        </p:txBody>
      </p:sp>
    </p:spTree>
    <p:extLst>
      <p:ext uri="{BB962C8B-B14F-4D97-AF65-F5344CB8AC3E}">
        <p14:creationId xmlns:p14="http://schemas.microsoft.com/office/powerpoint/2010/main" xmlns="" val="147293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24</a:t>
            </a:fld>
            <a:endParaRPr lang="en-US" dirty="0"/>
          </a:p>
        </p:txBody>
      </p:sp>
    </p:spTree>
    <p:extLst>
      <p:ext uri="{BB962C8B-B14F-4D97-AF65-F5344CB8AC3E}">
        <p14:creationId xmlns:p14="http://schemas.microsoft.com/office/powerpoint/2010/main" xmlns="" val="1472932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local</a:t>
            </a:r>
            <a:r>
              <a:rPr lang="en-US" baseline="0" dirty="0" smtClean="0"/>
              <a:t> senates handbook. </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pPr/>
              <a:t>25</a:t>
            </a:fld>
            <a:endParaRPr lang="en-US" dirty="0"/>
          </a:p>
        </p:txBody>
      </p:sp>
    </p:spTree>
    <p:extLst>
      <p:ext uri="{BB962C8B-B14F-4D97-AF65-F5344CB8AC3E}">
        <p14:creationId xmlns:p14="http://schemas.microsoft.com/office/powerpoint/2010/main" xmlns="" val="157743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E8079A4-7AA8-4A4F-87E2-7781EC5097D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14284B-17E1-F743-8832-1BCFB6CE0F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14284B-17E1-F743-8832-1BCFB6CE0F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14284B-17E1-F743-8832-1BCFB6CE0F6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CE8079A4-7AA8-4A4F-87E2-7781EC5097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14284B-17E1-F743-8832-1BCFB6CE0F6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14284B-17E1-F743-8832-1BCFB6CE0F6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14284B-17E1-F743-8832-1BCFB6CE0F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14284B-17E1-F743-8832-1BCFB6CE0F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14284B-17E1-F743-8832-1BCFB6CE0F6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pPr/>
              <a:t>6/9/2015</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C14284B-17E1-F743-8832-1BCFB6CE0F6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A5549C5-20C7-974B-B53B-987C8941CB0F}" type="datetimeFigureOut">
              <a:rPr lang="en-US" smtClean="0"/>
              <a:pPr/>
              <a:t>6/9/2015</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C14284B-17E1-F743-8832-1BCFB6CE0F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ccc.org/communities/local-senates/handboo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scc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4247" y="3179730"/>
            <a:ext cx="8169970" cy="1320800"/>
          </a:xfrm>
        </p:spPr>
        <p:txBody>
          <a:bodyPr>
            <a:noAutofit/>
          </a:bodyPr>
          <a:lstStyle/>
          <a:p>
            <a:r>
              <a:rPr lang="en-US" sz="2000" dirty="0">
                <a:solidFill>
                  <a:schemeClr val="tx1"/>
                </a:solidFill>
              </a:rPr>
              <a:t>Michelle Grimes-Hillman, South </a:t>
            </a:r>
            <a:r>
              <a:rPr lang="en-US" sz="2000" dirty="0" smtClean="0">
                <a:solidFill>
                  <a:schemeClr val="tx1"/>
                </a:solidFill>
              </a:rPr>
              <a:t>Representative</a:t>
            </a:r>
            <a:endParaRPr lang="en-US" sz="2000" dirty="0">
              <a:solidFill>
                <a:schemeClr val="tx1"/>
              </a:solidFill>
            </a:endParaRPr>
          </a:p>
          <a:p>
            <a:r>
              <a:rPr lang="en-US" sz="2000" dirty="0" smtClean="0">
                <a:solidFill>
                  <a:schemeClr val="tx1"/>
                </a:solidFill>
              </a:rPr>
              <a:t>Cynthia Rico, </a:t>
            </a:r>
            <a:r>
              <a:rPr lang="en-US" sz="2000" dirty="0">
                <a:solidFill>
                  <a:schemeClr val="tx1"/>
                </a:solidFill>
              </a:rPr>
              <a:t>South </a:t>
            </a:r>
            <a:r>
              <a:rPr lang="en-US" sz="2000" dirty="0" smtClean="0">
                <a:solidFill>
                  <a:schemeClr val="tx1"/>
                </a:solidFill>
              </a:rPr>
              <a:t>Representative</a:t>
            </a:r>
            <a:endParaRPr lang="en-US" sz="2000" dirty="0">
              <a:solidFill>
                <a:schemeClr val="tx1"/>
              </a:solidFill>
            </a:endParaRPr>
          </a:p>
        </p:txBody>
      </p:sp>
      <p:sp>
        <p:nvSpPr>
          <p:cNvPr id="2" name="Title 1"/>
          <p:cNvSpPr>
            <a:spLocks noGrp="1"/>
          </p:cNvSpPr>
          <p:nvPr>
            <p:ph type="ctrTitle"/>
          </p:nvPr>
        </p:nvSpPr>
        <p:spPr>
          <a:xfrm>
            <a:off x="404247" y="226868"/>
            <a:ext cx="8502686" cy="1927225"/>
          </a:xfrm>
        </p:spPr>
        <p:txBody>
          <a:bodyPr>
            <a:noAutofit/>
          </a:bodyPr>
          <a:lstStyle/>
          <a:p>
            <a:endParaRPr lang="en-US" sz="3200" dirty="0"/>
          </a:p>
        </p:txBody>
      </p:sp>
      <p:sp>
        <p:nvSpPr>
          <p:cNvPr id="4" name="TextBox 3"/>
          <p:cNvSpPr txBox="1"/>
          <p:nvPr/>
        </p:nvSpPr>
        <p:spPr>
          <a:xfrm>
            <a:off x="1294902" y="4085032"/>
            <a:ext cx="6850690" cy="830997"/>
          </a:xfrm>
          <a:prstGeom prst="rect">
            <a:avLst/>
          </a:prstGeom>
          <a:noFill/>
        </p:spPr>
        <p:txBody>
          <a:bodyPr wrap="square" rtlCol="0">
            <a:spAutoFit/>
          </a:bodyPr>
          <a:lstStyle/>
          <a:p>
            <a:pPr algn="ctr"/>
            <a:r>
              <a:rPr lang="en-US" sz="1600" b="1" cap="all" dirty="0" smtClean="0">
                <a:latin typeface="Arial"/>
              </a:rPr>
              <a:t>Faculty Leadership Institute</a:t>
            </a:r>
            <a:endParaRPr lang="en-US" sz="1600" b="1" cap="all" dirty="0">
              <a:latin typeface="Arial"/>
            </a:endParaRPr>
          </a:p>
          <a:p>
            <a:pPr algn="ctr"/>
            <a:r>
              <a:rPr lang="en-US" sz="1600" b="1" cap="all" dirty="0" smtClean="0">
                <a:latin typeface="Arial"/>
              </a:rPr>
              <a:t>June 11-13, 2015</a:t>
            </a:r>
          </a:p>
          <a:p>
            <a:pPr algn="ctr"/>
            <a:r>
              <a:rPr lang="en-US" sz="1600" b="1" cap="all" dirty="0" smtClean="0">
                <a:latin typeface="Arial"/>
              </a:rPr>
              <a:t>San Jose</a:t>
            </a:r>
            <a:endParaRPr lang="en-US" sz="1600" b="1" cap="all" dirty="0">
              <a:latin typeface="Aria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a:ext>
            </a:extLst>
          </a:blip>
          <a:srcRect/>
          <a:stretch>
            <a:fillRect/>
          </a:stretch>
        </p:blipFill>
        <p:spPr bwMode="auto">
          <a:xfrm>
            <a:off x="1828086" y="5430412"/>
            <a:ext cx="5784321" cy="95345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p:nvSpPr>
        <p:spPr>
          <a:xfrm>
            <a:off x="2682595" y="2079338"/>
            <a:ext cx="4839273" cy="584775"/>
          </a:xfrm>
          <a:prstGeom prst="rect">
            <a:avLst/>
          </a:prstGeom>
        </p:spPr>
        <p:txBody>
          <a:bodyPr wrap="none">
            <a:spAutoFit/>
          </a:bodyPr>
          <a:lstStyle/>
          <a:p>
            <a:pPr lvl="0" algn="ctr" defTabSz="914400">
              <a:spcBef>
                <a:spcPct val="0"/>
              </a:spcBef>
            </a:pPr>
            <a:r>
              <a:rPr lang="en-US" sz="3200" b="1" dirty="0" smtClean="0">
                <a:solidFill>
                  <a:srgbClr val="FFFFFF"/>
                </a:solidFill>
                <a:latin typeface="Franklin Gothic Book"/>
                <a:ea typeface="+mj-ea"/>
                <a:cs typeface="+mj-cs"/>
              </a:rPr>
              <a:t>Empowering Local Senates</a:t>
            </a:r>
            <a:endParaRPr lang="en-US" sz="3200" dirty="0">
              <a:solidFill>
                <a:srgbClr val="FFFFFF"/>
              </a:solidFill>
              <a:latin typeface="Franklin Gothic Book"/>
              <a:ea typeface="+mj-ea"/>
              <a:cs typeface="+mj-cs"/>
            </a:endParaRPr>
          </a:p>
        </p:txBody>
      </p:sp>
    </p:spTree>
    <p:extLst>
      <p:ext uri="{BB962C8B-B14F-4D97-AF65-F5344CB8AC3E}">
        <p14:creationId xmlns:p14="http://schemas.microsoft.com/office/powerpoint/2010/main" xmlns="" val="1190409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rgbClr val="FF6600"/>
                </a:solidFill>
                <a:cs typeface="Palatino Linotype"/>
              </a:rPr>
              <a:t>Title 5 §53203 – Authority</a:t>
            </a:r>
          </a:p>
        </p:txBody>
      </p:sp>
      <p:sp>
        <p:nvSpPr>
          <p:cNvPr id="30722" name="Content Placeholder 2"/>
          <p:cNvSpPr>
            <a:spLocks noGrp="1"/>
          </p:cNvSpPr>
          <p:nvPr>
            <p:ph sz="quarter" idx="1"/>
          </p:nvPr>
        </p:nvSpPr>
        <p:spPr/>
        <p:txBody>
          <a:bodyPr>
            <a:normAutofit lnSpcReduction="10000"/>
          </a:bodyPr>
          <a:lstStyle/>
          <a:p>
            <a:r>
              <a:rPr lang="en-US" sz="3200" dirty="0">
                <a:solidFill>
                  <a:srgbClr val="000000"/>
                </a:solidFill>
                <a:ea typeface="MS PGothic" charset="0"/>
              </a:rPr>
              <a:t>(A) Governing Board shall adopt policies delegating authority and responsibility to its Academic Senate</a:t>
            </a:r>
            <a:r>
              <a:rPr lang="en-US" sz="3200" dirty="0" smtClean="0">
                <a:solidFill>
                  <a:srgbClr val="000000"/>
                </a:solidFill>
                <a:ea typeface="MS PGothic" charset="0"/>
              </a:rPr>
              <a:t>.</a:t>
            </a:r>
          </a:p>
          <a:p>
            <a:endParaRPr lang="en-US" sz="3200" dirty="0">
              <a:solidFill>
                <a:srgbClr val="000000"/>
              </a:solidFill>
              <a:ea typeface="MS PGothic" charset="0"/>
            </a:endParaRPr>
          </a:p>
          <a:p>
            <a:r>
              <a:rPr lang="en-US" sz="3200" dirty="0" smtClean="0">
                <a:solidFill>
                  <a:srgbClr val="000000"/>
                </a:solidFill>
                <a:ea typeface="MS PGothic" charset="0"/>
              </a:rPr>
              <a:t>(</a:t>
            </a:r>
            <a:r>
              <a:rPr lang="en-US" sz="3200" dirty="0">
                <a:solidFill>
                  <a:srgbClr val="000000"/>
                </a:solidFill>
                <a:ea typeface="MS PGothic" charset="0"/>
              </a:rPr>
              <a:t>B) Policies in (A) shall be adopted through collegial consultation with the Academic Senate</a:t>
            </a:r>
            <a:r>
              <a:rPr lang="en-US" sz="3200" dirty="0" smtClean="0">
                <a:solidFill>
                  <a:srgbClr val="000000"/>
                </a:solidFill>
                <a:ea typeface="MS PGothic" charset="0"/>
              </a:rPr>
              <a:t>.</a:t>
            </a:r>
          </a:p>
          <a:p>
            <a:endParaRPr lang="en-US" sz="3200" dirty="0">
              <a:solidFill>
                <a:srgbClr val="000000"/>
              </a:solidFill>
              <a:ea typeface="MS PGothic" charset="0"/>
            </a:endParaRPr>
          </a:p>
          <a:p>
            <a:r>
              <a:rPr lang="en-US" sz="3200" dirty="0" smtClean="0">
                <a:solidFill>
                  <a:srgbClr val="000000"/>
                </a:solidFill>
                <a:ea typeface="MS PGothic" charset="0"/>
              </a:rPr>
              <a:t>(</a:t>
            </a:r>
            <a:r>
              <a:rPr lang="en-US" sz="3200" dirty="0">
                <a:solidFill>
                  <a:srgbClr val="000000"/>
                </a:solidFill>
                <a:ea typeface="MS PGothic" charset="0"/>
              </a:rPr>
              <a:t>C) Guarantees the Academic Senate the right to meet with or appear before the board.</a:t>
            </a:r>
          </a:p>
          <a:p>
            <a:pPr marL="0" indent="0" eaLnBrk="1" hangingPunct="1">
              <a:buNone/>
            </a:pPr>
            <a:endParaRPr lang="en-US" dirty="0">
              <a:solidFill>
                <a:srgbClr val="000000"/>
              </a:solidFill>
              <a:ea typeface="MS PGothic" charset="0"/>
            </a:endParaRPr>
          </a:p>
        </p:txBody>
      </p:sp>
    </p:spTree>
    <p:extLst>
      <p:ext uri="{BB962C8B-B14F-4D97-AF65-F5344CB8AC3E}">
        <p14:creationId xmlns:p14="http://schemas.microsoft.com/office/powerpoint/2010/main" xmlns="" val="2848916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rgbClr val="FF6600"/>
                </a:solidFill>
                <a:cs typeface="Palatino Linotype"/>
              </a:rPr>
              <a:t>Title 5 §</a:t>
            </a:r>
            <a:r>
              <a:rPr lang="en-US" b="1" dirty="0" smtClean="0">
                <a:solidFill>
                  <a:srgbClr val="FF6600"/>
                </a:solidFill>
                <a:cs typeface="Palatino Linotype"/>
              </a:rPr>
              <a:t>53200 </a:t>
            </a:r>
            <a:r>
              <a:rPr lang="en-US" b="1" dirty="0">
                <a:solidFill>
                  <a:srgbClr val="FF6600"/>
                </a:solidFill>
                <a:cs typeface="Palatino Linotype"/>
              </a:rPr>
              <a:t>– </a:t>
            </a:r>
            <a:r>
              <a:rPr lang="en-US" b="1" dirty="0" smtClean="0">
                <a:solidFill>
                  <a:srgbClr val="FF6600"/>
                </a:solidFill>
                <a:cs typeface="Palatino Linotype"/>
              </a:rPr>
              <a:t>Definitions</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lnSpcReduction="10000"/>
          </a:bodyPr>
          <a:lstStyle/>
          <a:p>
            <a:r>
              <a:rPr lang="en-US" sz="3200" dirty="0">
                <a:solidFill>
                  <a:srgbClr val="000000"/>
                </a:solidFill>
                <a:ea typeface="MS PGothic" charset="0"/>
              </a:rPr>
              <a:t>(B) Academic Senate means an organization whose primary function is to make recommendations with respect to </a:t>
            </a:r>
            <a:r>
              <a:rPr lang="en-US" sz="3200" i="1" dirty="0">
                <a:solidFill>
                  <a:srgbClr val="000000"/>
                </a:solidFill>
                <a:ea typeface="MS PGothic" charset="0"/>
              </a:rPr>
              <a:t>academic and professional matters</a:t>
            </a:r>
            <a:r>
              <a:rPr lang="en-US" sz="3200" i="1" dirty="0" smtClean="0">
                <a:solidFill>
                  <a:srgbClr val="000000"/>
                </a:solidFill>
                <a:ea typeface="MS PGothic" charset="0"/>
              </a:rPr>
              <a:t>.</a:t>
            </a:r>
          </a:p>
          <a:p>
            <a:endParaRPr lang="en-US" sz="3200" i="1" dirty="0" smtClean="0">
              <a:solidFill>
                <a:srgbClr val="000000"/>
              </a:solidFill>
              <a:ea typeface="MS PGothic" charset="0"/>
            </a:endParaRPr>
          </a:p>
          <a:p>
            <a:r>
              <a:rPr lang="en-US" sz="3200" dirty="0">
                <a:solidFill>
                  <a:srgbClr val="000000"/>
                </a:solidFill>
                <a:ea typeface="MS PGothic" charset="0"/>
              </a:rPr>
              <a:t>C) Academic and Professional matters means the following policy development and implementation matters:</a:t>
            </a:r>
          </a:p>
          <a:p>
            <a:pPr marL="0" indent="0" algn="ctr">
              <a:buNone/>
            </a:pPr>
            <a:r>
              <a:rPr lang="en-US" sz="4300" i="1" dirty="0" smtClean="0">
                <a:solidFill>
                  <a:srgbClr val="000000"/>
                </a:solidFill>
                <a:ea typeface="MS PGothic" charset="0"/>
              </a:rPr>
              <a:t>The </a:t>
            </a:r>
            <a:r>
              <a:rPr lang="en-US" sz="4300" i="1" dirty="0">
                <a:solidFill>
                  <a:srgbClr val="000000"/>
                </a:solidFill>
                <a:ea typeface="MS PGothic" charset="0"/>
              </a:rPr>
              <a:t>“10 + 1”</a:t>
            </a:r>
          </a:p>
          <a:p>
            <a:endParaRPr lang="en-US" sz="3200" i="1" dirty="0" smtClean="0">
              <a:solidFill>
                <a:srgbClr val="000000"/>
              </a:solidFill>
              <a:ea typeface="MS PGothic" charset="0"/>
            </a:endParaRPr>
          </a:p>
          <a:p>
            <a:pPr marL="0" indent="0" eaLnBrk="1" hangingPunct="1">
              <a:buNone/>
            </a:pPr>
            <a:endParaRPr lang="en-US" dirty="0">
              <a:solidFill>
                <a:srgbClr val="000000"/>
              </a:solidFill>
              <a:ea typeface="MS PGothic" charset="0"/>
            </a:endParaRPr>
          </a:p>
        </p:txBody>
      </p:sp>
    </p:spTree>
    <p:extLst>
      <p:ext uri="{BB962C8B-B14F-4D97-AF65-F5344CB8AC3E}">
        <p14:creationId xmlns:p14="http://schemas.microsoft.com/office/powerpoint/2010/main" xmlns="" val="4153321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The “10 + 1” - Title </a:t>
            </a:r>
            <a:r>
              <a:rPr lang="en-US" b="1" dirty="0">
                <a:solidFill>
                  <a:srgbClr val="FF6600"/>
                </a:solidFill>
                <a:cs typeface="Palatino Linotype"/>
              </a:rPr>
              <a:t>5 §</a:t>
            </a:r>
            <a:r>
              <a:rPr lang="en-US" b="1" dirty="0" smtClean="0">
                <a:solidFill>
                  <a:srgbClr val="FF6600"/>
                </a:solidFill>
                <a:cs typeface="Palatino Linotype"/>
              </a:rPr>
              <a:t>53200 (c)</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a:bodyPr>
          <a:lstStyle/>
          <a:p>
            <a:pPr marL="514350" indent="-514350">
              <a:buFont typeface="+mj-lt"/>
              <a:buAutoNum type="arabicPeriod"/>
            </a:pPr>
            <a:r>
              <a:rPr lang="en-US" sz="3200" dirty="0">
                <a:solidFill>
                  <a:srgbClr val="000000"/>
                </a:solidFill>
                <a:ea typeface="MS PGothic" charset="0"/>
              </a:rPr>
              <a:t>Curriculum, including establishing prerequisites</a:t>
            </a:r>
          </a:p>
          <a:p>
            <a:pPr marL="514350" indent="-514350">
              <a:buFont typeface="+mj-lt"/>
              <a:buAutoNum type="arabicPeriod"/>
            </a:pPr>
            <a:r>
              <a:rPr lang="en-US" sz="3200" dirty="0" smtClean="0">
                <a:solidFill>
                  <a:srgbClr val="000000"/>
                </a:solidFill>
                <a:ea typeface="MS PGothic" charset="0"/>
              </a:rPr>
              <a:t>Degree </a:t>
            </a:r>
            <a:r>
              <a:rPr lang="en-US" sz="3200" dirty="0">
                <a:solidFill>
                  <a:srgbClr val="000000"/>
                </a:solidFill>
                <a:ea typeface="MS PGothic" charset="0"/>
              </a:rPr>
              <a:t>and certificate requirements</a:t>
            </a:r>
          </a:p>
          <a:p>
            <a:pPr marL="514350" indent="-514350">
              <a:buFont typeface="+mj-lt"/>
              <a:buAutoNum type="arabicPeriod"/>
            </a:pPr>
            <a:r>
              <a:rPr lang="en-US" sz="3200" dirty="0" smtClean="0">
                <a:solidFill>
                  <a:srgbClr val="000000"/>
                </a:solidFill>
                <a:ea typeface="MS PGothic" charset="0"/>
              </a:rPr>
              <a:t>Grading </a:t>
            </a:r>
            <a:r>
              <a:rPr lang="en-US" sz="3200" dirty="0">
                <a:solidFill>
                  <a:srgbClr val="000000"/>
                </a:solidFill>
                <a:ea typeface="MS PGothic" charset="0"/>
              </a:rPr>
              <a:t>policies</a:t>
            </a:r>
          </a:p>
          <a:p>
            <a:pPr marL="514350" indent="-514350">
              <a:buFont typeface="+mj-lt"/>
              <a:buAutoNum type="arabicPeriod"/>
            </a:pPr>
            <a:r>
              <a:rPr lang="en-US" sz="3200" dirty="0" smtClean="0">
                <a:solidFill>
                  <a:srgbClr val="000000"/>
                </a:solidFill>
                <a:ea typeface="MS PGothic" charset="0"/>
              </a:rPr>
              <a:t>Educational </a:t>
            </a:r>
            <a:r>
              <a:rPr lang="en-US" sz="3200" dirty="0">
                <a:solidFill>
                  <a:srgbClr val="000000"/>
                </a:solidFill>
                <a:ea typeface="MS PGothic" charset="0"/>
              </a:rPr>
              <a:t>program development</a:t>
            </a:r>
          </a:p>
          <a:p>
            <a:pPr marL="514350" indent="-514350">
              <a:buFont typeface="+mj-lt"/>
              <a:buAutoNum type="arabicPeriod"/>
            </a:pPr>
            <a:r>
              <a:rPr lang="en-US" sz="3200" dirty="0" smtClean="0">
                <a:solidFill>
                  <a:srgbClr val="000000"/>
                </a:solidFill>
                <a:ea typeface="MS PGothic" charset="0"/>
              </a:rPr>
              <a:t>Standards </a:t>
            </a:r>
            <a:r>
              <a:rPr lang="en-US" sz="3200" dirty="0">
                <a:solidFill>
                  <a:srgbClr val="000000"/>
                </a:solidFill>
                <a:ea typeface="MS PGothic" charset="0"/>
              </a:rPr>
              <a:t>and polices regarding student preparation and success</a:t>
            </a:r>
          </a:p>
          <a:p>
            <a:pPr marL="514350" indent="-514350" eaLnBrk="1" hangingPunct="1">
              <a:buFont typeface="+mj-lt"/>
              <a:buAutoNum type="arabicPeriod"/>
            </a:pPr>
            <a:endParaRPr lang="en-US" dirty="0">
              <a:solidFill>
                <a:srgbClr val="000000"/>
              </a:solidFill>
              <a:ea typeface="MS PGothic" charset="0"/>
            </a:endParaRPr>
          </a:p>
        </p:txBody>
      </p:sp>
    </p:spTree>
    <p:extLst>
      <p:ext uri="{BB962C8B-B14F-4D97-AF65-F5344CB8AC3E}">
        <p14:creationId xmlns:p14="http://schemas.microsoft.com/office/powerpoint/2010/main" xmlns="" val="1496343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The “10 + 1” - Title </a:t>
            </a:r>
            <a:r>
              <a:rPr lang="en-US" b="1" dirty="0">
                <a:solidFill>
                  <a:srgbClr val="FF6600"/>
                </a:solidFill>
                <a:cs typeface="Palatino Linotype"/>
              </a:rPr>
              <a:t>5 §</a:t>
            </a:r>
            <a:r>
              <a:rPr lang="en-US" b="1" dirty="0" smtClean="0">
                <a:solidFill>
                  <a:srgbClr val="FF6600"/>
                </a:solidFill>
                <a:cs typeface="Palatino Linotype"/>
              </a:rPr>
              <a:t>53200 (c)</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lnSpcReduction="10000"/>
          </a:bodyPr>
          <a:lstStyle/>
          <a:p>
            <a:pPr marL="514350" indent="-514350">
              <a:buFont typeface="+mj-lt"/>
              <a:buAutoNum type="arabicPeriod" startAt="6"/>
            </a:pPr>
            <a:r>
              <a:rPr lang="en-US" sz="3200" dirty="0">
                <a:solidFill>
                  <a:srgbClr val="000000"/>
                </a:solidFill>
                <a:ea typeface="MS PGothic" charset="0"/>
              </a:rPr>
              <a:t>College governance structures, as related </a:t>
            </a:r>
            <a:r>
              <a:rPr lang="en-US" sz="3200" dirty="0" smtClean="0">
                <a:solidFill>
                  <a:srgbClr val="000000"/>
                </a:solidFill>
                <a:ea typeface="MS PGothic" charset="0"/>
              </a:rPr>
              <a:t>to faculty </a:t>
            </a:r>
            <a:r>
              <a:rPr lang="en-US" sz="3200" dirty="0">
                <a:solidFill>
                  <a:srgbClr val="000000"/>
                </a:solidFill>
                <a:ea typeface="MS PGothic" charset="0"/>
              </a:rPr>
              <a:t>roles</a:t>
            </a:r>
          </a:p>
          <a:p>
            <a:pPr marL="514350" indent="-514350">
              <a:buFont typeface="+mj-lt"/>
              <a:buAutoNum type="arabicPeriod" startAt="6"/>
            </a:pPr>
            <a:r>
              <a:rPr lang="en-US" sz="3200" dirty="0" smtClean="0">
                <a:solidFill>
                  <a:srgbClr val="000000"/>
                </a:solidFill>
                <a:ea typeface="MS PGothic" charset="0"/>
              </a:rPr>
              <a:t>Faculty </a:t>
            </a:r>
            <a:r>
              <a:rPr lang="en-US" sz="3200" dirty="0">
                <a:solidFill>
                  <a:srgbClr val="000000"/>
                </a:solidFill>
                <a:ea typeface="MS PGothic" charset="0"/>
              </a:rPr>
              <a:t>roles and involvement in accreditation process</a:t>
            </a:r>
          </a:p>
          <a:p>
            <a:pPr marL="514350" indent="-514350">
              <a:buFont typeface="+mj-lt"/>
              <a:buAutoNum type="arabicPeriod" startAt="6"/>
            </a:pPr>
            <a:r>
              <a:rPr lang="en-US" sz="3200" dirty="0" smtClean="0">
                <a:solidFill>
                  <a:srgbClr val="000000"/>
                </a:solidFill>
                <a:ea typeface="MS PGothic" charset="0"/>
              </a:rPr>
              <a:t>Policies </a:t>
            </a:r>
            <a:r>
              <a:rPr lang="en-US" sz="3200" dirty="0">
                <a:solidFill>
                  <a:srgbClr val="000000"/>
                </a:solidFill>
                <a:ea typeface="MS PGothic" charset="0"/>
              </a:rPr>
              <a:t>for faculty </a:t>
            </a:r>
            <a:r>
              <a:rPr lang="en-US" sz="3200" dirty="0" smtClean="0">
                <a:solidFill>
                  <a:srgbClr val="000000"/>
                </a:solidFill>
                <a:ea typeface="MS PGothic" charset="0"/>
              </a:rPr>
              <a:t>professional development </a:t>
            </a:r>
            <a:r>
              <a:rPr lang="en-US" sz="3200" dirty="0">
                <a:solidFill>
                  <a:srgbClr val="000000"/>
                </a:solidFill>
                <a:ea typeface="MS PGothic" charset="0"/>
              </a:rPr>
              <a:t>activities</a:t>
            </a:r>
          </a:p>
          <a:p>
            <a:pPr marL="514350" indent="-514350">
              <a:buFont typeface="+mj-lt"/>
              <a:buAutoNum type="arabicPeriod" startAt="6"/>
            </a:pPr>
            <a:r>
              <a:rPr lang="en-US" sz="3200" dirty="0" smtClean="0">
                <a:solidFill>
                  <a:srgbClr val="000000"/>
                </a:solidFill>
                <a:ea typeface="MS PGothic" charset="0"/>
              </a:rPr>
              <a:t>Processes </a:t>
            </a:r>
            <a:r>
              <a:rPr lang="en-US" sz="3200" dirty="0">
                <a:solidFill>
                  <a:srgbClr val="000000"/>
                </a:solidFill>
                <a:ea typeface="MS PGothic" charset="0"/>
              </a:rPr>
              <a:t>for program review</a:t>
            </a:r>
          </a:p>
          <a:p>
            <a:pPr marL="514350" indent="-514350">
              <a:buFont typeface="+mj-lt"/>
              <a:buAutoNum type="arabicPeriod" startAt="6"/>
            </a:pPr>
            <a:r>
              <a:rPr lang="en-US" sz="3200" dirty="0" smtClean="0">
                <a:solidFill>
                  <a:srgbClr val="000000"/>
                </a:solidFill>
                <a:ea typeface="MS PGothic" charset="0"/>
              </a:rPr>
              <a:t>Processes </a:t>
            </a:r>
            <a:r>
              <a:rPr lang="en-US" sz="3200" dirty="0">
                <a:solidFill>
                  <a:srgbClr val="000000"/>
                </a:solidFill>
                <a:ea typeface="MS PGothic" charset="0"/>
              </a:rPr>
              <a:t>for institutional planning </a:t>
            </a:r>
            <a:r>
              <a:rPr lang="en-US" sz="3200" dirty="0" smtClean="0">
                <a:solidFill>
                  <a:srgbClr val="000000"/>
                </a:solidFill>
                <a:ea typeface="MS PGothic" charset="0"/>
              </a:rPr>
              <a:t>and budget </a:t>
            </a:r>
            <a:r>
              <a:rPr lang="en-US" sz="3200" dirty="0">
                <a:solidFill>
                  <a:srgbClr val="000000"/>
                </a:solidFill>
                <a:ea typeface="MS PGothic" charset="0"/>
              </a:rPr>
              <a:t>development</a:t>
            </a:r>
          </a:p>
          <a:p>
            <a:pPr marL="514350" indent="-514350" eaLnBrk="1" hangingPunct="1">
              <a:buFont typeface="+mj-lt"/>
              <a:buAutoNum type="arabicPeriod" startAt="6"/>
            </a:pPr>
            <a:endParaRPr lang="en-US" dirty="0">
              <a:solidFill>
                <a:srgbClr val="000000"/>
              </a:solidFill>
              <a:ea typeface="MS PGothic" charset="0"/>
            </a:endParaRPr>
          </a:p>
        </p:txBody>
      </p:sp>
    </p:spTree>
    <p:extLst>
      <p:ext uri="{BB962C8B-B14F-4D97-AF65-F5344CB8AC3E}">
        <p14:creationId xmlns:p14="http://schemas.microsoft.com/office/powerpoint/2010/main" xmlns="" val="184680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The “10 + 1” - Title </a:t>
            </a:r>
            <a:r>
              <a:rPr lang="en-US" b="1" dirty="0">
                <a:solidFill>
                  <a:srgbClr val="FF6600"/>
                </a:solidFill>
                <a:cs typeface="Palatino Linotype"/>
              </a:rPr>
              <a:t>5 §</a:t>
            </a:r>
            <a:r>
              <a:rPr lang="en-US" b="1" dirty="0" smtClean="0">
                <a:solidFill>
                  <a:srgbClr val="FF6600"/>
                </a:solidFill>
                <a:cs typeface="Palatino Linotype"/>
              </a:rPr>
              <a:t>53200 (c)</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a:bodyPr>
          <a:lstStyle/>
          <a:p>
            <a:r>
              <a:rPr lang="en-US" sz="6000" dirty="0">
                <a:solidFill>
                  <a:srgbClr val="000000"/>
                </a:solidFill>
                <a:ea typeface="MS PGothic" charset="0"/>
              </a:rPr>
              <a:t>Other academic and professional matters as mutually agreed upon</a:t>
            </a:r>
            <a:r>
              <a:rPr lang="en-US" sz="3200" dirty="0">
                <a:solidFill>
                  <a:srgbClr val="000000"/>
                </a:solidFill>
                <a:ea typeface="MS PGothic" charset="0"/>
              </a:rPr>
              <a:t>.</a:t>
            </a:r>
          </a:p>
          <a:p>
            <a:pPr marL="514350" indent="-514350" eaLnBrk="1" hangingPunct="1">
              <a:buFont typeface="+mj-lt"/>
              <a:buAutoNum type="arabicPeriod" startAt="6"/>
            </a:pPr>
            <a:endParaRPr lang="en-US" dirty="0">
              <a:solidFill>
                <a:srgbClr val="000000"/>
              </a:solidFill>
              <a:ea typeface="MS PGothic" charset="0"/>
            </a:endParaRPr>
          </a:p>
        </p:txBody>
      </p:sp>
    </p:spTree>
    <p:extLst>
      <p:ext uri="{BB962C8B-B14F-4D97-AF65-F5344CB8AC3E}">
        <p14:creationId xmlns:p14="http://schemas.microsoft.com/office/powerpoint/2010/main" xmlns="" val="2021621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Collegial Consultation: Definition</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fontScale="55000" lnSpcReduction="20000"/>
          </a:bodyPr>
          <a:lstStyle/>
          <a:p>
            <a:r>
              <a:rPr lang="en-US" sz="6000" dirty="0">
                <a:solidFill>
                  <a:srgbClr val="000000"/>
                </a:solidFill>
                <a:ea typeface="MS PGothic" charset="0"/>
              </a:rPr>
              <a:t>Section §53200(d</a:t>
            </a:r>
            <a:r>
              <a:rPr lang="en-US" sz="6000" dirty="0" smtClean="0">
                <a:solidFill>
                  <a:srgbClr val="000000"/>
                </a:solidFill>
                <a:ea typeface="MS PGothic" charset="0"/>
              </a:rPr>
              <a:t>):</a:t>
            </a:r>
          </a:p>
          <a:p>
            <a:pPr marL="0" indent="0">
              <a:buNone/>
            </a:pPr>
            <a:endParaRPr lang="en-US" sz="6000" dirty="0">
              <a:solidFill>
                <a:srgbClr val="000000"/>
              </a:solidFill>
              <a:ea typeface="MS PGothic" charset="0"/>
            </a:endParaRPr>
          </a:p>
          <a:p>
            <a:pPr marL="0" indent="0">
              <a:buNone/>
            </a:pPr>
            <a:r>
              <a:rPr lang="en-US" sz="6000" dirty="0" smtClean="0">
                <a:solidFill>
                  <a:srgbClr val="000000"/>
                </a:solidFill>
                <a:ea typeface="MS PGothic" charset="0"/>
              </a:rPr>
              <a:t>...</a:t>
            </a:r>
            <a:r>
              <a:rPr lang="en-US" sz="6000" dirty="0">
                <a:solidFill>
                  <a:srgbClr val="000000"/>
                </a:solidFill>
                <a:ea typeface="MS PGothic" charset="0"/>
              </a:rPr>
              <a:t>the district governing board shall develop policies on academic and professional matters through either or both of:</a:t>
            </a:r>
          </a:p>
          <a:p>
            <a:pPr marL="1143000" indent="-1143000">
              <a:buFont typeface="+mj-lt"/>
              <a:buAutoNum type="arabicPeriod"/>
            </a:pPr>
            <a:r>
              <a:rPr lang="en-US" sz="6000" b="1" i="1" dirty="0" smtClean="0">
                <a:solidFill>
                  <a:schemeClr val="accent1"/>
                </a:solidFill>
                <a:ea typeface="MS PGothic" charset="0"/>
              </a:rPr>
              <a:t>Rely </a:t>
            </a:r>
            <a:r>
              <a:rPr lang="en-US" sz="6000" b="1" i="1" dirty="0">
                <a:solidFill>
                  <a:schemeClr val="accent1"/>
                </a:solidFill>
                <a:ea typeface="MS PGothic" charset="0"/>
              </a:rPr>
              <a:t>primarily </a:t>
            </a:r>
            <a:r>
              <a:rPr lang="en-US" sz="6000" dirty="0">
                <a:solidFill>
                  <a:srgbClr val="000000"/>
                </a:solidFill>
                <a:ea typeface="MS PGothic" charset="0"/>
              </a:rPr>
              <a:t>upon the advice &amp; judgment of the Academic Senate</a:t>
            </a:r>
          </a:p>
          <a:p>
            <a:pPr marL="1143000" indent="-1143000">
              <a:buFont typeface="+mj-lt"/>
              <a:buAutoNum type="arabicPeriod"/>
            </a:pPr>
            <a:r>
              <a:rPr lang="en-US" sz="6000" dirty="0" smtClean="0">
                <a:solidFill>
                  <a:srgbClr val="000000"/>
                </a:solidFill>
                <a:ea typeface="MS PGothic" charset="0"/>
              </a:rPr>
              <a:t>Reach </a:t>
            </a:r>
            <a:r>
              <a:rPr lang="en-US" sz="6000" b="1" i="1" dirty="0">
                <a:solidFill>
                  <a:schemeClr val="accent1"/>
                </a:solidFill>
                <a:ea typeface="MS PGothic" charset="0"/>
              </a:rPr>
              <a:t>mutual agreement </a:t>
            </a:r>
            <a:r>
              <a:rPr lang="en-US" sz="6000" dirty="0">
                <a:solidFill>
                  <a:srgbClr val="000000"/>
                </a:solidFill>
                <a:ea typeface="MS PGothic" charset="0"/>
              </a:rPr>
              <a:t>with the Academic Senate by written resolution, regulation, or policy</a:t>
            </a:r>
          </a:p>
        </p:txBody>
      </p:sp>
    </p:spTree>
    <p:extLst>
      <p:ext uri="{BB962C8B-B14F-4D97-AF65-F5344CB8AC3E}">
        <p14:creationId xmlns:p14="http://schemas.microsoft.com/office/powerpoint/2010/main" xmlns="" val="593947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6600"/>
                </a:solidFill>
                <a:cs typeface="Palatino Linotype"/>
              </a:rPr>
              <a:t>Collegial Consultation: Rely Primarily</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fontScale="40000" lnSpcReduction="20000"/>
          </a:bodyPr>
          <a:lstStyle/>
          <a:p>
            <a:pPr marL="0" indent="0">
              <a:buNone/>
            </a:pPr>
            <a:r>
              <a:rPr lang="en-US" sz="6000" dirty="0">
                <a:solidFill>
                  <a:srgbClr val="000000"/>
                </a:solidFill>
                <a:ea typeface="MS PGothic" charset="0"/>
              </a:rPr>
              <a:t>Section §53200(d)(1):</a:t>
            </a:r>
          </a:p>
          <a:p>
            <a:r>
              <a:rPr lang="en-US" sz="6000" dirty="0" smtClean="0">
                <a:solidFill>
                  <a:srgbClr val="000000"/>
                </a:solidFill>
                <a:ea typeface="MS PGothic" charset="0"/>
              </a:rPr>
              <a:t>When </a:t>
            </a:r>
            <a:r>
              <a:rPr lang="en-US" sz="6000" dirty="0">
                <a:solidFill>
                  <a:srgbClr val="000000"/>
                </a:solidFill>
                <a:ea typeface="MS PGothic" charset="0"/>
              </a:rPr>
              <a:t>rely primarily:</a:t>
            </a:r>
          </a:p>
          <a:p>
            <a:r>
              <a:rPr lang="en-US" sz="6000" dirty="0" smtClean="0">
                <a:solidFill>
                  <a:srgbClr val="000000"/>
                </a:solidFill>
                <a:ea typeface="MS PGothic" charset="0"/>
              </a:rPr>
              <a:t>The </a:t>
            </a:r>
            <a:r>
              <a:rPr lang="en-US" sz="6000" dirty="0">
                <a:solidFill>
                  <a:srgbClr val="000000"/>
                </a:solidFill>
                <a:ea typeface="MS PGothic" charset="0"/>
              </a:rPr>
              <a:t>recommendations of the senate will normally be accepted</a:t>
            </a:r>
            <a:r>
              <a:rPr lang="en-US" sz="6000" dirty="0" smtClean="0">
                <a:solidFill>
                  <a:srgbClr val="000000"/>
                </a:solidFill>
                <a:ea typeface="MS PGothic" charset="0"/>
              </a:rPr>
              <a:t>…</a:t>
            </a:r>
          </a:p>
          <a:p>
            <a:pPr marL="0" indent="0">
              <a:buNone/>
            </a:pPr>
            <a:endParaRPr lang="en-US" sz="6000" dirty="0">
              <a:solidFill>
                <a:srgbClr val="000000"/>
              </a:solidFill>
              <a:ea typeface="MS PGothic" charset="0"/>
            </a:endParaRPr>
          </a:p>
          <a:p>
            <a:pPr lvl="1"/>
            <a:r>
              <a:rPr lang="en-US" sz="5800" dirty="0" smtClean="0">
                <a:solidFill>
                  <a:srgbClr val="000000"/>
                </a:solidFill>
                <a:ea typeface="MS PGothic" charset="0"/>
              </a:rPr>
              <a:t>Only </a:t>
            </a:r>
            <a:r>
              <a:rPr lang="en-US" sz="5800" dirty="0">
                <a:solidFill>
                  <a:srgbClr val="000000"/>
                </a:solidFill>
                <a:ea typeface="MS PGothic" charset="0"/>
              </a:rPr>
              <a:t>in exceptional circumstances and for compelling reasons will the recommendations not be accepted</a:t>
            </a:r>
            <a:r>
              <a:rPr lang="en-US" sz="5800" dirty="0" smtClean="0">
                <a:solidFill>
                  <a:srgbClr val="000000"/>
                </a:solidFill>
                <a:ea typeface="MS PGothic" charset="0"/>
              </a:rPr>
              <a:t>.</a:t>
            </a:r>
          </a:p>
          <a:p>
            <a:pPr marL="320040" lvl="1" indent="0">
              <a:buNone/>
            </a:pPr>
            <a:endParaRPr lang="en-US" sz="6000" dirty="0">
              <a:solidFill>
                <a:srgbClr val="000000"/>
              </a:solidFill>
              <a:ea typeface="MS PGothic" charset="0"/>
            </a:endParaRPr>
          </a:p>
          <a:p>
            <a:pPr lvl="1"/>
            <a:r>
              <a:rPr lang="en-US" sz="5800" dirty="0">
                <a:solidFill>
                  <a:srgbClr val="000000"/>
                </a:solidFill>
                <a:ea typeface="MS PGothic" charset="0"/>
              </a:rPr>
              <a:t>If a recommendation is not accepted, the governing board or its designee, upon request of the academic senate, shall promptly communicate its reasons in writing to the academic senate.</a:t>
            </a:r>
          </a:p>
        </p:txBody>
      </p:sp>
    </p:spTree>
    <p:extLst>
      <p:ext uri="{BB962C8B-B14F-4D97-AF65-F5344CB8AC3E}">
        <p14:creationId xmlns:p14="http://schemas.microsoft.com/office/powerpoint/2010/main" xmlns="" val="2452065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6600"/>
                </a:solidFill>
                <a:cs typeface="Palatino Linotype"/>
              </a:rPr>
              <a:t>Collegial Consultation: Mutually Agree</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fontScale="55000" lnSpcReduction="20000"/>
          </a:bodyPr>
          <a:lstStyle/>
          <a:p>
            <a:pPr marL="0" indent="0">
              <a:buNone/>
            </a:pPr>
            <a:r>
              <a:rPr lang="en-US" sz="6000" dirty="0" smtClean="0">
                <a:solidFill>
                  <a:srgbClr val="000000"/>
                </a:solidFill>
                <a:ea typeface="MS PGothic" charset="0"/>
              </a:rPr>
              <a:t>Section </a:t>
            </a:r>
            <a:r>
              <a:rPr lang="en-US" sz="6000" dirty="0">
                <a:solidFill>
                  <a:srgbClr val="000000"/>
                </a:solidFill>
                <a:ea typeface="MS PGothic" charset="0"/>
              </a:rPr>
              <a:t>§53200(d)(1):</a:t>
            </a:r>
          </a:p>
          <a:p>
            <a:pPr marL="0" indent="0">
              <a:buNone/>
            </a:pPr>
            <a:endParaRPr lang="en-US" sz="6000" dirty="0">
              <a:solidFill>
                <a:srgbClr val="000000"/>
              </a:solidFill>
              <a:ea typeface="MS PGothic" charset="0"/>
            </a:endParaRPr>
          </a:p>
          <a:p>
            <a:r>
              <a:rPr lang="en-US" sz="6000" dirty="0" smtClean="0">
                <a:solidFill>
                  <a:srgbClr val="000000"/>
                </a:solidFill>
                <a:ea typeface="MS PGothic" charset="0"/>
              </a:rPr>
              <a:t>When </a:t>
            </a:r>
            <a:r>
              <a:rPr lang="en-US" sz="6000" dirty="0">
                <a:solidFill>
                  <a:srgbClr val="000000"/>
                </a:solidFill>
                <a:ea typeface="MS PGothic" charset="0"/>
              </a:rPr>
              <a:t>mutually agree (and an agreement has not been reached</a:t>
            </a:r>
            <a:r>
              <a:rPr lang="en-US" sz="6000" dirty="0" smtClean="0">
                <a:solidFill>
                  <a:srgbClr val="000000"/>
                </a:solidFill>
                <a:ea typeface="MS PGothic" charset="0"/>
              </a:rPr>
              <a:t>):</a:t>
            </a:r>
          </a:p>
          <a:p>
            <a:pPr lvl="1"/>
            <a:r>
              <a:rPr lang="en-US" sz="5800" dirty="0" smtClean="0">
                <a:solidFill>
                  <a:srgbClr val="000000"/>
                </a:solidFill>
                <a:ea typeface="MS PGothic" charset="0"/>
              </a:rPr>
              <a:t>Existing </a:t>
            </a:r>
            <a:r>
              <a:rPr lang="en-US" sz="5800" dirty="0">
                <a:solidFill>
                  <a:srgbClr val="000000"/>
                </a:solidFill>
                <a:ea typeface="MS PGothic" charset="0"/>
              </a:rPr>
              <a:t>policy shall remain in effect except in cases of legal liability or fiscal </a:t>
            </a:r>
            <a:r>
              <a:rPr lang="en-US" sz="5800" dirty="0" smtClean="0">
                <a:solidFill>
                  <a:srgbClr val="000000"/>
                </a:solidFill>
                <a:ea typeface="MS PGothic" charset="0"/>
              </a:rPr>
              <a:t>hardship.</a:t>
            </a:r>
          </a:p>
          <a:p>
            <a:pPr marL="320040" lvl="1" indent="0">
              <a:buNone/>
            </a:pPr>
            <a:endParaRPr lang="en-US" sz="5800" dirty="0" smtClean="0">
              <a:solidFill>
                <a:srgbClr val="000000"/>
              </a:solidFill>
              <a:ea typeface="MS PGothic" charset="0"/>
            </a:endParaRPr>
          </a:p>
          <a:p>
            <a:pPr lvl="1"/>
            <a:r>
              <a:rPr lang="en-US" sz="5800" dirty="0" smtClean="0">
                <a:solidFill>
                  <a:srgbClr val="000000"/>
                </a:solidFill>
                <a:ea typeface="MS PGothic" charset="0"/>
              </a:rPr>
              <a:t>Board </a:t>
            </a:r>
            <a:r>
              <a:rPr lang="en-US" sz="5800" dirty="0">
                <a:solidFill>
                  <a:srgbClr val="000000"/>
                </a:solidFill>
                <a:ea typeface="MS PGothic" charset="0"/>
              </a:rPr>
              <a:t>may act, after a good faith effort to reach agreement, only for compelling legal, fiscal, or organizational reasons.</a:t>
            </a:r>
          </a:p>
        </p:txBody>
      </p:sp>
    </p:spTree>
    <p:extLst>
      <p:ext uri="{BB962C8B-B14F-4D97-AF65-F5344CB8AC3E}">
        <p14:creationId xmlns:p14="http://schemas.microsoft.com/office/powerpoint/2010/main" xmlns="" val="2452065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Education Code: Other Authority</a:t>
            </a:r>
            <a:endParaRPr lang="en-US" b="1" dirty="0">
              <a:solidFill>
                <a:srgbClr val="FF6600"/>
              </a:solidFill>
              <a:cs typeface="Palatino Linotype"/>
            </a:endParaRPr>
          </a:p>
        </p:txBody>
      </p:sp>
      <p:sp>
        <p:nvSpPr>
          <p:cNvPr id="30722" name="Content Placeholder 2"/>
          <p:cNvSpPr>
            <a:spLocks noGrp="1"/>
          </p:cNvSpPr>
          <p:nvPr>
            <p:ph sz="quarter" idx="1"/>
          </p:nvPr>
        </p:nvSpPr>
        <p:spPr/>
        <p:txBody>
          <a:bodyPr>
            <a:normAutofit fontScale="40000" lnSpcReduction="20000"/>
          </a:bodyPr>
          <a:lstStyle/>
          <a:p>
            <a:r>
              <a:rPr lang="en-US" sz="8000" dirty="0" smtClean="0">
                <a:solidFill>
                  <a:srgbClr val="000000"/>
                </a:solidFill>
                <a:ea typeface="MS PGothic" charset="0"/>
              </a:rPr>
              <a:t>Waiver </a:t>
            </a:r>
            <a:r>
              <a:rPr lang="en-US" sz="8000" dirty="0">
                <a:solidFill>
                  <a:srgbClr val="000000"/>
                </a:solidFill>
                <a:ea typeface="MS PGothic" charset="0"/>
              </a:rPr>
              <a:t>of Minimum </a:t>
            </a:r>
            <a:r>
              <a:rPr lang="en-US" sz="8000" dirty="0" smtClean="0">
                <a:solidFill>
                  <a:srgbClr val="000000"/>
                </a:solidFill>
                <a:ea typeface="MS PGothic" charset="0"/>
              </a:rPr>
              <a:t>Qualifications;  Equivalency </a:t>
            </a:r>
            <a:r>
              <a:rPr lang="en-US" sz="8000" dirty="0">
                <a:solidFill>
                  <a:srgbClr val="000000"/>
                </a:solidFill>
                <a:ea typeface="MS PGothic" charset="0"/>
              </a:rPr>
              <a:t>– §87359 (B)</a:t>
            </a:r>
          </a:p>
          <a:p>
            <a:r>
              <a:rPr lang="en-US" sz="8000" dirty="0" smtClean="0">
                <a:solidFill>
                  <a:srgbClr val="000000"/>
                </a:solidFill>
                <a:ea typeface="MS PGothic" charset="0"/>
              </a:rPr>
              <a:t>Hiring </a:t>
            </a:r>
            <a:r>
              <a:rPr lang="en-US" sz="8000" dirty="0">
                <a:solidFill>
                  <a:srgbClr val="000000"/>
                </a:solidFill>
                <a:ea typeface="MS PGothic" charset="0"/>
              </a:rPr>
              <a:t>Criteria – §87360 (B)</a:t>
            </a:r>
          </a:p>
          <a:p>
            <a:r>
              <a:rPr lang="en-US" sz="8000" dirty="0" smtClean="0">
                <a:solidFill>
                  <a:srgbClr val="000000"/>
                </a:solidFill>
                <a:ea typeface="MS PGothic" charset="0"/>
              </a:rPr>
              <a:t>Administrative </a:t>
            </a:r>
            <a:r>
              <a:rPr lang="en-US" sz="8000" dirty="0">
                <a:solidFill>
                  <a:srgbClr val="000000"/>
                </a:solidFill>
                <a:ea typeface="MS PGothic" charset="0"/>
              </a:rPr>
              <a:t>Retreat Rights – §87458 (A)</a:t>
            </a:r>
          </a:p>
          <a:p>
            <a:r>
              <a:rPr lang="en-US" sz="8000" dirty="0" smtClean="0">
                <a:solidFill>
                  <a:srgbClr val="000000"/>
                </a:solidFill>
                <a:ea typeface="MS PGothic" charset="0"/>
              </a:rPr>
              <a:t>Tenure </a:t>
            </a:r>
            <a:r>
              <a:rPr lang="en-US" sz="8000" dirty="0">
                <a:solidFill>
                  <a:srgbClr val="000000"/>
                </a:solidFill>
                <a:ea typeface="MS PGothic" charset="0"/>
              </a:rPr>
              <a:t>Evaluation Procedures – §87610.1 (A)</a:t>
            </a:r>
          </a:p>
          <a:p>
            <a:r>
              <a:rPr lang="en-US" sz="8000" dirty="0" smtClean="0">
                <a:solidFill>
                  <a:srgbClr val="000000"/>
                </a:solidFill>
                <a:ea typeface="MS PGothic" charset="0"/>
              </a:rPr>
              <a:t>Evaluation </a:t>
            </a:r>
            <a:r>
              <a:rPr lang="en-US" sz="8000" dirty="0">
                <a:solidFill>
                  <a:srgbClr val="000000"/>
                </a:solidFill>
                <a:ea typeface="MS PGothic" charset="0"/>
              </a:rPr>
              <a:t>Procedures – §87663 (F)</a:t>
            </a:r>
          </a:p>
          <a:p>
            <a:r>
              <a:rPr lang="en-US" sz="8000" dirty="0" smtClean="0">
                <a:solidFill>
                  <a:srgbClr val="000000"/>
                </a:solidFill>
                <a:ea typeface="MS PGothic" charset="0"/>
              </a:rPr>
              <a:t>Faculty </a:t>
            </a:r>
            <a:r>
              <a:rPr lang="en-US" sz="8000" dirty="0">
                <a:solidFill>
                  <a:srgbClr val="000000"/>
                </a:solidFill>
                <a:ea typeface="MS PGothic" charset="0"/>
              </a:rPr>
              <a:t>Service Areas – §</a:t>
            </a:r>
            <a:r>
              <a:rPr lang="en-US" sz="8000" dirty="0" smtClean="0">
                <a:solidFill>
                  <a:srgbClr val="000000"/>
                </a:solidFill>
                <a:ea typeface="MS PGothic" charset="0"/>
              </a:rPr>
              <a:t>87743.2</a:t>
            </a:r>
            <a:endParaRPr lang="en-US" sz="5800" dirty="0">
              <a:solidFill>
                <a:srgbClr val="000000"/>
              </a:solidFill>
              <a:ea typeface="MS PGothic" charset="0"/>
            </a:endParaRPr>
          </a:p>
        </p:txBody>
      </p:sp>
      <p:pic>
        <p:nvPicPr>
          <p:cNvPr id="3074" name="Picture 2" descr="C:\Users\mgrimeshillman\AppData\Local\Microsoft\Windows\Temporary Internet Files\Content.IE5\5WM3C3RI\respect-my-authority[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03158" y="4125036"/>
            <a:ext cx="2286000"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4061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Title 5: More Authority</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pPr marL="0" indent="0">
              <a:buNone/>
            </a:pPr>
            <a:r>
              <a:rPr lang="en-US" sz="3200" dirty="0">
                <a:solidFill>
                  <a:srgbClr val="000000"/>
                </a:solidFill>
                <a:ea typeface="MS PGothic" charset="0"/>
              </a:rPr>
              <a:t>Section §53203:</a:t>
            </a:r>
          </a:p>
          <a:p>
            <a:r>
              <a:rPr lang="en-US" sz="3200" dirty="0" smtClean="0">
                <a:solidFill>
                  <a:srgbClr val="000000"/>
                </a:solidFill>
                <a:ea typeface="MS PGothic" charset="0"/>
              </a:rPr>
              <a:t>Academic </a:t>
            </a:r>
            <a:r>
              <a:rPr lang="en-US" sz="3200" dirty="0">
                <a:solidFill>
                  <a:srgbClr val="000000"/>
                </a:solidFill>
                <a:ea typeface="MS PGothic" charset="0"/>
              </a:rPr>
              <a:t>Senate may assume responsibilities and perform functions as may be delegated by the Governing Board</a:t>
            </a:r>
          </a:p>
          <a:p>
            <a:r>
              <a:rPr lang="en-US" sz="3200" dirty="0" smtClean="0">
                <a:solidFill>
                  <a:srgbClr val="000000"/>
                </a:solidFill>
                <a:ea typeface="MS PGothic" charset="0"/>
              </a:rPr>
              <a:t>Appointment </a:t>
            </a:r>
            <a:r>
              <a:rPr lang="en-US" sz="3200" dirty="0">
                <a:solidFill>
                  <a:srgbClr val="000000"/>
                </a:solidFill>
                <a:ea typeface="MS PGothic" charset="0"/>
              </a:rPr>
              <a:t>of faculty members to college committees shall be made by the Academic Senate - requires consultation with CEO or designee.</a:t>
            </a:r>
          </a:p>
        </p:txBody>
      </p:sp>
      <p:pic>
        <p:nvPicPr>
          <p:cNvPr id="4099" name="Picture 3" descr="C:\Users\mgrimeshillman\AppData\Local\Microsoft\Windows\Temporary Internet Files\Content.IE5\5WM3C3RI\cart[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72417" y="143017"/>
            <a:ext cx="2095500" cy="2095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3663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Description</a:t>
            </a:r>
            <a:endParaRPr lang="en-US" dirty="0"/>
          </a:p>
        </p:txBody>
      </p:sp>
      <p:sp>
        <p:nvSpPr>
          <p:cNvPr id="3" name="Content Placeholder 2"/>
          <p:cNvSpPr>
            <a:spLocks noGrp="1"/>
          </p:cNvSpPr>
          <p:nvPr>
            <p:ph sz="quarter" idx="1"/>
          </p:nvPr>
        </p:nvSpPr>
        <p:spPr/>
        <p:txBody>
          <a:bodyPr>
            <a:normAutofit/>
          </a:bodyPr>
          <a:lstStyle/>
          <a:p>
            <a:r>
              <a:rPr lang="en-US" sz="3200" dirty="0" smtClean="0"/>
              <a:t>Maintaining </a:t>
            </a:r>
            <a:r>
              <a:rPr lang="en-US" sz="3200" dirty="0"/>
              <a:t>a relationship with the Statewide Academic Senate and developing familiarity with the 10+1 are imperative for all faculty leaders.  This interactive discussion will review the resources available to help you navigate legislation, regulations, and local requirements regardless of your leadership role on your campus.   </a:t>
            </a:r>
          </a:p>
          <a:p>
            <a:endParaRPr lang="en-US" dirty="0"/>
          </a:p>
        </p:txBody>
      </p:sp>
    </p:spTree>
    <p:extLst>
      <p:ext uri="{BB962C8B-B14F-4D97-AF65-F5344CB8AC3E}">
        <p14:creationId xmlns:p14="http://schemas.microsoft.com/office/powerpoint/2010/main" xmlns="" val="1084604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121" y="129653"/>
            <a:ext cx="7772400" cy="1143000"/>
          </a:xfrm>
        </p:spPr>
        <p:txBody>
          <a:bodyPr>
            <a:normAutofit/>
          </a:bodyPr>
          <a:lstStyle/>
          <a:p>
            <a:pPr>
              <a:defRPr/>
            </a:pPr>
            <a:r>
              <a:rPr lang="en-US" b="1" dirty="0" smtClean="0">
                <a:solidFill>
                  <a:srgbClr val="FF6600"/>
                </a:solidFill>
                <a:cs typeface="Palatino Linotype"/>
              </a:rPr>
              <a:t>Title 5: Language for Students</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pPr marL="0" indent="0">
              <a:buNone/>
            </a:pPr>
            <a:r>
              <a:rPr lang="en-US" sz="2800" dirty="0">
                <a:solidFill>
                  <a:srgbClr val="000000"/>
                </a:solidFill>
                <a:ea typeface="MS PGothic" charset="0"/>
              </a:rPr>
              <a:t>Section §</a:t>
            </a:r>
            <a:r>
              <a:rPr lang="en-US" sz="2800" dirty="0" smtClean="0">
                <a:solidFill>
                  <a:srgbClr val="000000"/>
                </a:solidFill>
                <a:ea typeface="MS PGothic" charset="0"/>
              </a:rPr>
              <a:t>51023.7:</a:t>
            </a:r>
            <a:endParaRPr lang="en-US" sz="2800" dirty="0">
              <a:solidFill>
                <a:srgbClr val="000000"/>
              </a:solidFill>
              <a:ea typeface="MS PGothic" charset="0"/>
            </a:endParaRPr>
          </a:p>
          <a:p>
            <a:r>
              <a:rPr lang="en-US" sz="2800" dirty="0" smtClean="0">
                <a:solidFill>
                  <a:srgbClr val="000000"/>
                </a:solidFill>
                <a:ea typeface="MS PGothic" charset="0"/>
              </a:rPr>
              <a:t>The </a:t>
            </a:r>
            <a:r>
              <a:rPr lang="en-US" sz="2800" dirty="0">
                <a:solidFill>
                  <a:srgbClr val="000000"/>
                </a:solidFill>
                <a:ea typeface="MS PGothic" charset="0"/>
              </a:rPr>
              <a:t>governing board shall adopt policies and procedures that provide students the opportunity to participate effectively in district and college governance.</a:t>
            </a:r>
          </a:p>
          <a:p>
            <a:pPr lvl="1"/>
            <a:r>
              <a:rPr lang="en-US" sz="2800" dirty="0">
                <a:solidFill>
                  <a:srgbClr val="000000"/>
                </a:solidFill>
                <a:ea typeface="MS PGothic" charset="0"/>
              </a:rPr>
              <a:t>f</a:t>
            </a:r>
            <a:r>
              <a:rPr lang="en-US" sz="2800" dirty="0" smtClean="0">
                <a:solidFill>
                  <a:srgbClr val="000000"/>
                </a:solidFill>
                <a:ea typeface="MS PGothic" charset="0"/>
              </a:rPr>
              <a:t>ormulation </a:t>
            </a:r>
            <a:r>
              <a:rPr lang="en-US" sz="2800" dirty="0">
                <a:solidFill>
                  <a:srgbClr val="000000"/>
                </a:solidFill>
                <a:ea typeface="MS PGothic" charset="0"/>
              </a:rPr>
              <a:t>and development of policies and procedures that have or will have a significant effect on students.</a:t>
            </a:r>
          </a:p>
          <a:p>
            <a:pPr lvl="1"/>
            <a:r>
              <a:rPr lang="en-US" sz="2800" dirty="0" smtClean="0">
                <a:solidFill>
                  <a:srgbClr val="000000"/>
                </a:solidFill>
                <a:ea typeface="MS PGothic" charset="0"/>
              </a:rPr>
              <a:t>processes </a:t>
            </a:r>
            <a:r>
              <a:rPr lang="en-US" sz="2800" dirty="0">
                <a:solidFill>
                  <a:srgbClr val="000000"/>
                </a:solidFill>
                <a:ea typeface="MS PGothic" charset="0"/>
              </a:rPr>
              <a:t>for jointly developing recommendations to the governing board regarding such policies and procedures.</a:t>
            </a:r>
          </a:p>
          <a:p>
            <a:pPr marL="0" indent="0">
              <a:buNone/>
            </a:pPr>
            <a:endParaRPr lang="en-US" sz="3200" dirty="0">
              <a:solidFill>
                <a:srgbClr val="000000"/>
              </a:solidFill>
              <a:ea typeface="MS PGothic" charset="0"/>
            </a:endParaRPr>
          </a:p>
        </p:txBody>
      </p:sp>
      <p:pic>
        <p:nvPicPr>
          <p:cNvPr id="6147" name="Picture 3" descr="C:\Users\mgrimeshillman\AppData\Local\Microsoft\Windows\Temporary Internet Files\Content.IE5\UTXFGQNW\students_computer[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47613" y="675746"/>
            <a:ext cx="1816608" cy="1603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8173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Title 5: Language for Staff</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pPr marL="0" indent="0">
              <a:buNone/>
            </a:pPr>
            <a:r>
              <a:rPr lang="en-US" sz="2800" dirty="0">
                <a:solidFill>
                  <a:srgbClr val="000000"/>
                </a:solidFill>
                <a:ea typeface="MS PGothic" charset="0"/>
              </a:rPr>
              <a:t>Section §</a:t>
            </a:r>
            <a:r>
              <a:rPr lang="en-US" sz="2800" dirty="0" smtClean="0">
                <a:solidFill>
                  <a:srgbClr val="000000"/>
                </a:solidFill>
                <a:ea typeface="MS PGothic" charset="0"/>
              </a:rPr>
              <a:t>51023.5:</a:t>
            </a:r>
            <a:endParaRPr lang="en-US" sz="2800" dirty="0">
              <a:solidFill>
                <a:srgbClr val="000000"/>
              </a:solidFill>
              <a:ea typeface="MS PGothic" charset="0"/>
            </a:endParaRPr>
          </a:p>
          <a:p>
            <a:r>
              <a:rPr lang="en-US" sz="2800" dirty="0">
                <a:solidFill>
                  <a:srgbClr val="000000"/>
                </a:solidFill>
                <a:ea typeface="MS PGothic" charset="0"/>
              </a:rPr>
              <a:t>The governing board shall adopt policies and procedures that provide district and college staff the opportunity to participate effectively in district and college governance.</a:t>
            </a:r>
          </a:p>
          <a:p>
            <a:pPr marL="0" indent="0">
              <a:buNone/>
            </a:pPr>
            <a:endParaRPr lang="en-US" sz="3200" dirty="0">
              <a:solidFill>
                <a:srgbClr val="000000"/>
              </a:solidFill>
              <a:ea typeface="MS PGothic" charset="0"/>
            </a:endParaRPr>
          </a:p>
        </p:txBody>
      </p:sp>
      <p:pic>
        <p:nvPicPr>
          <p:cNvPr id="5125" name="Picture 5" descr="C:\Users\mgrimeshillman\AppData\Local\Microsoft\Windows\Temporary Internet Files\Content.IE5\UTXFGQNW\International-workers-article[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95686" y="3630304"/>
            <a:ext cx="3509007" cy="28545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6397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Local Level: Your College</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r>
              <a:rPr lang="en-US" sz="2800" dirty="0" smtClean="0">
                <a:solidFill>
                  <a:srgbClr val="000000"/>
                </a:solidFill>
                <a:ea typeface="MS PGothic" charset="0"/>
              </a:rPr>
              <a:t>District </a:t>
            </a:r>
            <a:r>
              <a:rPr lang="en-US" sz="2800" dirty="0">
                <a:solidFill>
                  <a:srgbClr val="000000"/>
                </a:solidFill>
                <a:ea typeface="MS PGothic" charset="0"/>
              </a:rPr>
              <a:t>Policies</a:t>
            </a:r>
          </a:p>
          <a:p>
            <a:r>
              <a:rPr lang="en-US" sz="2800" dirty="0" smtClean="0">
                <a:solidFill>
                  <a:srgbClr val="000000"/>
                </a:solidFill>
                <a:ea typeface="MS PGothic" charset="0"/>
              </a:rPr>
              <a:t>District </a:t>
            </a:r>
            <a:r>
              <a:rPr lang="en-US" sz="2800" dirty="0">
                <a:solidFill>
                  <a:srgbClr val="000000"/>
                </a:solidFill>
                <a:ea typeface="MS PGothic" charset="0"/>
              </a:rPr>
              <a:t>Procedures</a:t>
            </a:r>
          </a:p>
          <a:p>
            <a:r>
              <a:rPr lang="en-US" sz="2800" dirty="0" smtClean="0">
                <a:solidFill>
                  <a:srgbClr val="000000"/>
                </a:solidFill>
                <a:ea typeface="MS PGothic" charset="0"/>
              </a:rPr>
              <a:t>Bargaining </a:t>
            </a:r>
            <a:r>
              <a:rPr lang="en-US" sz="2800" dirty="0">
                <a:solidFill>
                  <a:srgbClr val="000000"/>
                </a:solidFill>
                <a:ea typeface="MS PGothic" charset="0"/>
              </a:rPr>
              <a:t>Agent Contracts</a:t>
            </a:r>
          </a:p>
          <a:p>
            <a:r>
              <a:rPr lang="en-US" sz="2800" dirty="0" smtClean="0">
                <a:solidFill>
                  <a:srgbClr val="000000"/>
                </a:solidFill>
                <a:ea typeface="MS PGothic" charset="0"/>
              </a:rPr>
              <a:t>College </a:t>
            </a:r>
            <a:r>
              <a:rPr lang="en-US" sz="2800" dirty="0">
                <a:solidFill>
                  <a:srgbClr val="000000"/>
                </a:solidFill>
                <a:ea typeface="MS PGothic" charset="0"/>
              </a:rPr>
              <a:t>Governance Agreement/Handbooks</a:t>
            </a:r>
          </a:p>
          <a:p>
            <a:r>
              <a:rPr lang="en-US" sz="2800" dirty="0" smtClean="0">
                <a:solidFill>
                  <a:srgbClr val="000000"/>
                </a:solidFill>
                <a:ea typeface="MS PGothic" charset="0"/>
              </a:rPr>
              <a:t>Local </a:t>
            </a:r>
            <a:r>
              <a:rPr lang="en-US" sz="2800" dirty="0">
                <a:solidFill>
                  <a:srgbClr val="000000"/>
                </a:solidFill>
                <a:ea typeface="MS PGothic" charset="0"/>
              </a:rPr>
              <a:t>Senate Constitutions/Bylaws</a:t>
            </a:r>
          </a:p>
          <a:p>
            <a:r>
              <a:rPr lang="en-US" sz="2800" dirty="0" smtClean="0">
                <a:solidFill>
                  <a:srgbClr val="000000"/>
                </a:solidFill>
                <a:ea typeface="MS PGothic" charset="0"/>
              </a:rPr>
              <a:t>Participatory </a:t>
            </a:r>
            <a:r>
              <a:rPr lang="en-US" sz="2800" dirty="0">
                <a:solidFill>
                  <a:srgbClr val="000000"/>
                </a:solidFill>
                <a:ea typeface="MS PGothic" charset="0"/>
              </a:rPr>
              <a:t>Governance </a:t>
            </a:r>
            <a:r>
              <a:rPr lang="en-US" sz="2800" dirty="0" smtClean="0">
                <a:solidFill>
                  <a:srgbClr val="000000"/>
                </a:solidFill>
                <a:ea typeface="MS PGothic" charset="0"/>
              </a:rPr>
              <a:t>Policies</a:t>
            </a:r>
            <a:endParaRPr lang="en-US" sz="2800" dirty="0">
              <a:solidFill>
                <a:srgbClr val="000000"/>
              </a:solidFill>
              <a:ea typeface="MS PGothic" charset="0"/>
            </a:endParaRPr>
          </a:p>
          <a:p>
            <a:r>
              <a:rPr lang="en-US" sz="2800" dirty="0" smtClean="0">
                <a:solidFill>
                  <a:srgbClr val="000000"/>
                </a:solidFill>
                <a:ea typeface="MS PGothic" charset="0"/>
                <a:hlinkClick r:id="rId3"/>
              </a:rPr>
              <a:t>Local Senates Handbook</a:t>
            </a:r>
            <a:endParaRPr lang="en-US" sz="2800" dirty="0">
              <a:solidFill>
                <a:srgbClr val="000000"/>
              </a:solidFill>
              <a:ea typeface="MS PGothic" charset="0"/>
            </a:endParaRPr>
          </a:p>
        </p:txBody>
      </p:sp>
    </p:spTree>
    <p:extLst>
      <p:ext uri="{BB962C8B-B14F-4D97-AF65-F5344CB8AC3E}">
        <p14:creationId xmlns:p14="http://schemas.microsoft.com/office/powerpoint/2010/main" xmlns="" val="2062366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6600"/>
                </a:solidFill>
                <a:cs typeface="Palatino Linotype"/>
              </a:rPr>
              <a:t>State Level: ASCCC Staying Connected</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r>
              <a:rPr lang="en-US" sz="2800" dirty="0">
                <a:solidFill>
                  <a:srgbClr val="000000"/>
                </a:solidFill>
                <a:ea typeface="MS PGothic" charset="0"/>
              </a:rPr>
              <a:t>Plenaries/Institutes</a:t>
            </a:r>
          </a:p>
          <a:p>
            <a:r>
              <a:rPr lang="en-US" sz="2800" dirty="0" smtClean="0">
                <a:solidFill>
                  <a:srgbClr val="000000"/>
                </a:solidFill>
                <a:ea typeface="MS PGothic" charset="0"/>
              </a:rPr>
              <a:t>Regional </a:t>
            </a:r>
            <a:r>
              <a:rPr lang="en-US" sz="2800" dirty="0">
                <a:solidFill>
                  <a:srgbClr val="000000"/>
                </a:solidFill>
                <a:ea typeface="MS PGothic" charset="0"/>
              </a:rPr>
              <a:t>Meetings</a:t>
            </a:r>
          </a:p>
          <a:p>
            <a:r>
              <a:rPr lang="en-US" sz="2800" dirty="0" smtClean="0">
                <a:solidFill>
                  <a:srgbClr val="000000"/>
                </a:solidFill>
                <a:ea typeface="MS PGothic" charset="0"/>
              </a:rPr>
              <a:t>Committees</a:t>
            </a:r>
            <a:endParaRPr lang="en-US" sz="2800" dirty="0">
              <a:solidFill>
                <a:srgbClr val="000000"/>
              </a:solidFill>
              <a:ea typeface="MS PGothic" charset="0"/>
            </a:endParaRPr>
          </a:p>
          <a:p>
            <a:r>
              <a:rPr lang="en-US" sz="2800" dirty="0" smtClean="0">
                <a:solidFill>
                  <a:srgbClr val="000000"/>
                </a:solidFill>
                <a:ea typeface="MS PGothic" charset="0"/>
              </a:rPr>
              <a:t>Rostrum </a:t>
            </a:r>
            <a:r>
              <a:rPr lang="en-US" sz="2800" dirty="0">
                <a:solidFill>
                  <a:srgbClr val="000000"/>
                </a:solidFill>
                <a:ea typeface="MS PGothic" charset="0"/>
              </a:rPr>
              <a:t>Articles</a:t>
            </a:r>
          </a:p>
          <a:p>
            <a:r>
              <a:rPr lang="en-US" sz="2800" dirty="0" smtClean="0">
                <a:solidFill>
                  <a:srgbClr val="000000"/>
                </a:solidFill>
                <a:ea typeface="MS PGothic" charset="0"/>
              </a:rPr>
              <a:t>Papers</a:t>
            </a:r>
            <a:endParaRPr lang="en-US" sz="2800" dirty="0">
              <a:solidFill>
                <a:srgbClr val="000000"/>
              </a:solidFill>
              <a:ea typeface="MS PGothic" charset="0"/>
            </a:endParaRPr>
          </a:p>
          <a:p>
            <a:r>
              <a:rPr lang="en-US" sz="2800" dirty="0" smtClean="0">
                <a:solidFill>
                  <a:srgbClr val="000000"/>
                </a:solidFill>
                <a:ea typeface="MS PGothic" charset="0"/>
              </a:rPr>
              <a:t>Resolutions</a:t>
            </a:r>
            <a:endParaRPr lang="en-US" sz="2800" dirty="0">
              <a:solidFill>
                <a:srgbClr val="000000"/>
              </a:solidFill>
              <a:ea typeface="MS PGothic" charset="0"/>
            </a:endParaRPr>
          </a:p>
          <a:p>
            <a:r>
              <a:rPr lang="en-US" sz="2800" dirty="0" smtClean="0">
                <a:solidFill>
                  <a:srgbClr val="000000"/>
                </a:solidFill>
                <a:ea typeface="MS PGothic" charset="0"/>
              </a:rPr>
              <a:t>Technical </a:t>
            </a:r>
            <a:r>
              <a:rPr lang="en-US" sz="2800" dirty="0">
                <a:solidFill>
                  <a:srgbClr val="000000"/>
                </a:solidFill>
                <a:ea typeface="MS PGothic" charset="0"/>
              </a:rPr>
              <a:t>Assistance</a:t>
            </a:r>
          </a:p>
          <a:p>
            <a:r>
              <a:rPr lang="en-US" sz="2800" dirty="0" smtClean="0">
                <a:solidFill>
                  <a:srgbClr val="000000"/>
                </a:solidFill>
                <a:ea typeface="MS PGothic" charset="0"/>
              </a:rPr>
              <a:t>ASCCC </a:t>
            </a:r>
            <a:r>
              <a:rPr lang="en-US" sz="2800" dirty="0">
                <a:solidFill>
                  <a:srgbClr val="000000"/>
                </a:solidFill>
                <a:ea typeface="MS PGothic" charset="0"/>
              </a:rPr>
              <a:t>website: </a:t>
            </a:r>
            <a:r>
              <a:rPr lang="en-US" sz="2800" dirty="0">
                <a:solidFill>
                  <a:srgbClr val="000000"/>
                </a:solidFill>
                <a:ea typeface="MS PGothic" charset="0"/>
                <a:hlinkClick r:id="rId3"/>
              </a:rPr>
              <a:t>www.asccc.org</a:t>
            </a:r>
            <a:endParaRPr lang="en-US" sz="2800" dirty="0">
              <a:solidFill>
                <a:srgbClr val="000000"/>
              </a:solidFill>
              <a:ea typeface="MS PGothic"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373872" y="3025281"/>
            <a:ext cx="2105453" cy="1958454"/>
          </a:xfrm>
          <a:prstGeom prst="rect">
            <a:avLst/>
          </a:prstGeom>
        </p:spPr>
      </p:pic>
      <p:sp>
        <p:nvSpPr>
          <p:cNvPr id="4" name="Rectangle 3"/>
          <p:cNvSpPr/>
          <p:nvPr/>
        </p:nvSpPr>
        <p:spPr>
          <a:xfrm>
            <a:off x="4244457" y="3220787"/>
            <a:ext cx="3829253" cy="523220"/>
          </a:xfrm>
          <a:prstGeom prst="rect">
            <a:avLst/>
          </a:prstGeom>
          <a:noFill/>
          <a:scene3d>
            <a:camera prst="orthographicFront">
              <a:rot lat="0" lon="0" rev="3600000"/>
            </a:camera>
            <a:lightRig rig="threePt" dir="t"/>
          </a:scene3d>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Like US on FACEBOOK</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319959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FF6600"/>
                </a:solidFill>
                <a:cs typeface="Palatino Linotype"/>
              </a:rPr>
              <a:t>Your Scenarios?</a:t>
            </a:r>
            <a:endParaRPr lang="en-US" b="1" dirty="0">
              <a:solidFill>
                <a:srgbClr val="FF6600"/>
              </a:solidFill>
              <a:cs typeface="Palatino Linotype"/>
            </a:endParaRPr>
          </a:p>
        </p:txBody>
      </p:sp>
      <p:sp>
        <p:nvSpPr>
          <p:cNvPr id="30722" name="Content Placeholder 2"/>
          <p:cNvSpPr>
            <a:spLocks noGrp="1"/>
          </p:cNvSpPr>
          <p:nvPr>
            <p:ph sz="quarter" idx="1"/>
          </p:nvPr>
        </p:nvSpPr>
        <p:spPr>
          <a:xfrm>
            <a:off x="914400" y="1761699"/>
            <a:ext cx="7772400" cy="4572000"/>
          </a:xfrm>
        </p:spPr>
        <p:txBody>
          <a:bodyPr>
            <a:noAutofit/>
          </a:bodyPr>
          <a:lstStyle/>
          <a:p>
            <a:endParaRPr lang="en-US" sz="2800" dirty="0">
              <a:solidFill>
                <a:srgbClr val="000000"/>
              </a:solidFill>
              <a:ea typeface="MS PGothic" charset="0"/>
            </a:endParaRPr>
          </a:p>
        </p:txBody>
      </p:sp>
    </p:spTree>
    <p:extLst>
      <p:ext uri="{BB962C8B-B14F-4D97-AF65-F5344CB8AC3E}">
        <p14:creationId xmlns:p14="http://schemas.microsoft.com/office/powerpoint/2010/main" xmlns="" val="2139181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Questions?</a:t>
            </a:r>
            <a:endParaRPr lang="en-US" b="1" dirty="0">
              <a:solidFill>
                <a:srgbClr val="FF6600"/>
              </a:solidFill>
            </a:endParaRPr>
          </a:p>
        </p:txBody>
      </p:sp>
      <p:sp>
        <p:nvSpPr>
          <p:cNvPr id="3" name="Content Placeholder 2"/>
          <p:cNvSpPr>
            <a:spLocks noGrp="1"/>
          </p:cNvSpPr>
          <p:nvPr>
            <p:ph sz="quarter" idx="1"/>
          </p:nvPr>
        </p:nvSpPr>
        <p:spPr/>
        <p:txBody>
          <a:bodyPr/>
          <a:lstStyle/>
          <a:p>
            <a:r>
              <a:rPr lang="en-US" sz="4800" dirty="0" smtClean="0"/>
              <a:t>We are here to help!</a:t>
            </a:r>
          </a:p>
          <a:p>
            <a:pPr marL="0" indent="0">
              <a:buNone/>
            </a:pPr>
            <a:endParaRPr lang="en-US" sz="4800" dirty="0" smtClean="0"/>
          </a:p>
          <a:p>
            <a:pPr marL="0" indent="0" algn="ctr">
              <a:buNone/>
            </a:pPr>
            <a:r>
              <a:rPr lang="en-US" sz="4800" dirty="0" smtClean="0"/>
              <a:t>info@asccc.org</a:t>
            </a:r>
            <a:endParaRPr lang="en-US" sz="4800" dirty="0"/>
          </a:p>
          <a:p>
            <a:pPr marL="0" indent="0" algn="ctr">
              <a:buNone/>
            </a:pPr>
            <a:endParaRPr lang="en-US" sz="4000" dirty="0" smtClean="0"/>
          </a:p>
          <a:p>
            <a:pPr marL="0" indent="0" algn="ctr">
              <a:buNone/>
            </a:pPr>
            <a:endParaRPr lang="en-US" sz="4000" dirty="0"/>
          </a:p>
          <a:p>
            <a:pPr marL="0" indent="0" algn="ctr">
              <a:buNone/>
            </a:pPr>
            <a:r>
              <a:rPr lang="en-US" sz="4000" dirty="0" smtClean="0"/>
              <a:t>Thank you!</a:t>
            </a:r>
            <a:endParaRPr lang="en-US" sz="4000" dirty="0"/>
          </a:p>
        </p:txBody>
      </p:sp>
    </p:spTree>
    <p:extLst>
      <p:ext uri="{BB962C8B-B14F-4D97-AF65-F5344CB8AC3E}">
        <p14:creationId xmlns:p14="http://schemas.microsoft.com/office/powerpoint/2010/main" xmlns="" val="44594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Welcome!</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pPr marL="0" indent="0">
              <a:buNone/>
            </a:pPr>
            <a:endParaRPr lang="en-US" sz="3200" dirty="0"/>
          </a:p>
          <a:p>
            <a:r>
              <a:rPr lang="en-US" sz="3600" dirty="0" smtClean="0"/>
              <a:t>What brings you here?</a:t>
            </a:r>
          </a:p>
          <a:p>
            <a:endParaRPr lang="en-US" sz="3600" dirty="0" smtClean="0"/>
          </a:p>
          <a:p>
            <a:endParaRPr lang="en-US" sz="3600" dirty="0"/>
          </a:p>
          <a:p>
            <a:r>
              <a:rPr lang="en-US" sz="3600" dirty="0" smtClean="0"/>
              <a:t>What questions would you like answered?</a:t>
            </a:r>
            <a:endParaRPr lang="en-US" sz="3600" dirty="0"/>
          </a:p>
        </p:txBody>
      </p:sp>
    </p:spTree>
    <p:extLst>
      <p:ext uri="{BB962C8B-B14F-4D97-AF65-F5344CB8AC3E}">
        <p14:creationId xmlns:p14="http://schemas.microsoft.com/office/powerpoint/2010/main" xmlns="" val="251740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Empowering Local Senates</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r>
              <a:rPr lang="en-US" sz="3600" dirty="0"/>
              <a:t>Familiarity with the statutory context in which the senate </a:t>
            </a:r>
            <a:r>
              <a:rPr lang="en-US" sz="3600" dirty="0" smtClean="0"/>
              <a:t>operates</a:t>
            </a:r>
          </a:p>
          <a:p>
            <a:r>
              <a:rPr lang="en-US" sz="3600" dirty="0" smtClean="0"/>
              <a:t>Knowledge </a:t>
            </a:r>
            <a:r>
              <a:rPr lang="en-US" sz="3600" dirty="0"/>
              <a:t>of local participatory/shared governance policies</a:t>
            </a:r>
          </a:p>
          <a:p>
            <a:r>
              <a:rPr lang="en-US" sz="3600" dirty="0" smtClean="0"/>
              <a:t>Advocating </a:t>
            </a:r>
            <a:r>
              <a:rPr lang="en-US" sz="3600" dirty="0"/>
              <a:t>for faculty interest</a:t>
            </a:r>
          </a:p>
          <a:p>
            <a:r>
              <a:rPr lang="en-US" sz="3600" dirty="0" smtClean="0"/>
              <a:t>Promoting </a:t>
            </a:r>
            <a:r>
              <a:rPr lang="en-US" sz="3600" dirty="0"/>
              <a:t>an effective relationship with the</a:t>
            </a:r>
          </a:p>
          <a:p>
            <a:r>
              <a:rPr lang="en-US" sz="3600" dirty="0"/>
              <a:t>Board of Trustees</a:t>
            </a:r>
          </a:p>
        </p:txBody>
      </p:sp>
    </p:spTree>
    <p:extLst>
      <p:ext uri="{BB962C8B-B14F-4D97-AF65-F5344CB8AC3E}">
        <p14:creationId xmlns:p14="http://schemas.microsoft.com/office/powerpoint/2010/main" xmlns="" val="329408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Empowering Local Senates</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r>
              <a:rPr lang="en-US" sz="3200" dirty="0"/>
              <a:t>Maintaining contact with the Statewide Academic Senate, ASCCC</a:t>
            </a:r>
          </a:p>
          <a:p>
            <a:r>
              <a:rPr lang="en-US" sz="3200" dirty="0" smtClean="0"/>
              <a:t>Maintaining </a:t>
            </a:r>
            <a:r>
              <a:rPr lang="en-US" sz="3200" dirty="0"/>
              <a:t>effective relationships with other governance groups</a:t>
            </a:r>
          </a:p>
          <a:p>
            <a:r>
              <a:rPr lang="en-US" sz="3200" dirty="0" smtClean="0"/>
              <a:t>Developing </a:t>
            </a:r>
            <a:r>
              <a:rPr lang="en-US" sz="3200" dirty="0"/>
              <a:t>senate participation and leadership</a:t>
            </a:r>
          </a:p>
          <a:p>
            <a:r>
              <a:rPr lang="en-US" sz="3200" dirty="0" smtClean="0"/>
              <a:t>Fostering </a:t>
            </a:r>
            <a:r>
              <a:rPr lang="en-US" sz="3200" dirty="0"/>
              <a:t>communication</a:t>
            </a:r>
          </a:p>
        </p:txBody>
      </p:sp>
      <p:pic>
        <p:nvPicPr>
          <p:cNvPr id="1026" name="Picture 2" descr="C:\Users\mgrimeshillman\AppData\Local\Microsoft\Windows\Temporary Internet Files\Content.IE5\UTXFGQNW\people-helping-others[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227571" y="4138874"/>
            <a:ext cx="3015677" cy="23344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33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Bases for Senate Authority</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r>
              <a:rPr lang="en-US" sz="6000" dirty="0" smtClean="0"/>
              <a:t>Education Code</a:t>
            </a:r>
          </a:p>
          <a:p>
            <a:r>
              <a:rPr lang="en-US" sz="6000" dirty="0" smtClean="0"/>
              <a:t>Title 5</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68553" y="2917066"/>
            <a:ext cx="2462690" cy="2873138"/>
          </a:xfrm>
          <a:prstGeom prst="rect">
            <a:avLst/>
          </a:prstGeom>
        </p:spPr>
      </p:pic>
    </p:spTree>
    <p:extLst>
      <p:ext uri="{BB962C8B-B14F-4D97-AF65-F5344CB8AC3E}">
        <p14:creationId xmlns:p14="http://schemas.microsoft.com/office/powerpoint/2010/main" xmlns="" val="16233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FF6600"/>
                </a:solidFill>
                <a:ea typeface="+mj-ea"/>
                <a:cs typeface="+mj-cs"/>
              </a:rPr>
              <a:t>California Education Code</a:t>
            </a:r>
            <a:endParaRPr lang="en-US" b="1" dirty="0">
              <a:solidFill>
                <a:srgbClr val="FF6600"/>
              </a:solidFill>
              <a:ea typeface="+mj-ea"/>
              <a:cs typeface="+mj-cs"/>
            </a:endParaRPr>
          </a:p>
        </p:txBody>
      </p:sp>
      <p:sp>
        <p:nvSpPr>
          <p:cNvPr id="27650" name="Content Placeholder 2"/>
          <p:cNvSpPr>
            <a:spLocks noGrp="1"/>
          </p:cNvSpPr>
          <p:nvPr>
            <p:ph sz="quarter" idx="1"/>
          </p:nvPr>
        </p:nvSpPr>
        <p:spPr>
          <a:xfrm>
            <a:off x="457200" y="1447800"/>
            <a:ext cx="7620000" cy="4953000"/>
          </a:xfrm>
        </p:spPr>
        <p:txBody>
          <a:bodyPr>
            <a:normAutofit/>
          </a:bodyPr>
          <a:lstStyle/>
          <a:p>
            <a:pPr>
              <a:lnSpc>
                <a:spcPct val="90000"/>
              </a:lnSpc>
            </a:pPr>
            <a:r>
              <a:rPr lang="en-US" sz="4000" dirty="0">
                <a:solidFill>
                  <a:srgbClr val="000000"/>
                </a:solidFill>
                <a:ea typeface="MS PGothic" charset="0"/>
              </a:rPr>
              <a:t>Laws resulting from </a:t>
            </a:r>
            <a:r>
              <a:rPr lang="en-US" sz="4000" dirty="0" smtClean="0">
                <a:solidFill>
                  <a:srgbClr val="000000"/>
                </a:solidFill>
                <a:ea typeface="MS PGothic" charset="0"/>
              </a:rPr>
              <a:t>legislation</a:t>
            </a:r>
            <a:endParaRPr lang="en-US" sz="4000" dirty="0">
              <a:solidFill>
                <a:srgbClr val="000000"/>
              </a:solidFill>
              <a:ea typeface="MS PGothic" charset="0"/>
            </a:endParaRPr>
          </a:p>
          <a:p>
            <a:pPr>
              <a:lnSpc>
                <a:spcPct val="90000"/>
              </a:lnSpc>
            </a:pPr>
            <a:r>
              <a:rPr lang="en-US" sz="4000" dirty="0">
                <a:solidFill>
                  <a:srgbClr val="000000"/>
                </a:solidFill>
                <a:ea typeface="MS PGothic" charset="0"/>
              </a:rPr>
              <a:t>Requires legislation to be changed</a:t>
            </a:r>
          </a:p>
          <a:p>
            <a:pPr>
              <a:lnSpc>
                <a:spcPct val="90000"/>
              </a:lnSpc>
            </a:pPr>
            <a:r>
              <a:rPr lang="en-US" sz="4000" dirty="0" smtClean="0">
                <a:solidFill>
                  <a:srgbClr val="000000"/>
                </a:solidFill>
                <a:ea typeface="MS PGothic" charset="0"/>
              </a:rPr>
              <a:t>Always </a:t>
            </a:r>
            <a:r>
              <a:rPr lang="en-US" sz="4000" dirty="0">
                <a:solidFill>
                  <a:srgbClr val="000000"/>
                </a:solidFill>
                <a:ea typeface="MS PGothic" charset="0"/>
              </a:rPr>
              <a:t>supersedes Title 5 regulation</a:t>
            </a:r>
          </a:p>
          <a:p>
            <a:pPr>
              <a:lnSpc>
                <a:spcPct val="90000"/>
              </a:lnSpc>
            </a:pPr>
            <a:r>
              <a:rPr lang="en-US" sz="4000" dirty="0" smtClean="0">
                <a:solidFill>
                  <a:srgbClr val="000000"/>
                </a:solidFill>
                <a:ea typeface="MS PGothic" charset="0"/>
              </a:rPr>
              <a:t>Governance </a:t>
            </a:r>
            <a:r>
              <a:rPr lang="en-US" sz="4000" dirty="0">
                <a:solidFill>
                  <a:srgbClr val="000000"/>
                </a:solidFill>
                <a:ea typeface="MS PGothic" charset="0"/>
              </a:rPr>
              <a:t>was amended by AB 1725 in </a:t>
            </a:r>
            <a:r>
              <a:rPr lang="en-US" sz="4000" dirty="0" smtClean="0">
                <a:solidFill>
                  <a:srgbClr val="000000"/>
                </a:solidFill>
                <a:ea typeface="MS PGothic" charset="0"/>
              </a:rPr>
              <a:t>1988</a:t>
            </a:r>
            <a:endParaRPr lang="en-US" sz="4000" dirty="0">
              <a:solidFill>
                <a:srgbClr val="000000"/>
              </a:solidFill>
              <a:ea typeface="MS PGothic" charset="0"/>
            </a:endParaRPr>
          </a:p>
        </p:txBody>
      </p:sp>
      <p:pic>
        <p:nvPicPr>
          <p:cNvPr id="2050" name="Picture 2" descr="C:\Users\mgrimeshillman\AppData\Local\Microsoft\Windows\Temporary Internet Files\Content.IE5\ASPDBNGM\books_-_law[1].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04655" y="3835021"/>
            <a:ext cx="3039772" cy="2717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8693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FF6600"/>
                </a:solidFill>
                <a:ea typeface="+mj-ea"/>
                <a:cs typeface="+mj-cs"/>
              </a:rPr>
              <a:t>Title 5</a:t>
            </a:r>
            <a:endParaRPr lang="en-US" b="1" dirty="0">
              <a:solidFill>
                <a:srgbClr val="FF6600"/>
              </a:solidFill>
              <a:ea typeface="+mj-ea"/>
              <a:cs typeface="+mj-cs"/>
            </a:endParaRPr>
          </a:p>
        </p:txBody>
      </p:sp>
      <p:sp>
        <p:nvSpPr>
          <p:cNvPr id="3" name="Content Placeholder 2"/>
          <p:cNvSpPr>
            <a:spLocks noGrp="1"/>
          </p:cNvSpPr>
          <p:nvPr>
            <p:ph sz="quarter" idx="1"/>
          </p:nvPr>
        </p:nvSpPr>
        <p:spPr/>
        <p:txBody>
          <a:bodyPr rtlCol="0">
            <a:normAutofit/>
          </a:bodyPr>
          <a:lstStyle/>
          <a:p>
            <a:pPr>
              <a:lnSpc>
                <a:spcPct val="90000"/>
              </a:lnSpc>
            </a:pPr>
            <a:r>
              <a:rPr lang="en-US" sz="3200" dirty="0">
                <a:solidFill>
                  <a:srgbClr val="000000"/>
                </a:solidFill>
                <a:ea typeface="MS PGothic" charset="0"/>
              </a:rPr>
              <a:t>California Code of Regulations</a:t>
            </a:r>
          </a:p>
          <a:p>
            <a:pPr>
              <a:lnSpc>
                <a:spcPct val="90000"/>
              </a:lnSpc>
            </a:pPr>
            <a:r>
              <a:rPr lang="en-US" sz="3200" dirty="0" smtClean="0">
                <a:solidFill>
                  <a:srgbClr val="000000"/>
                </a:solidFill>
                <a:ea typeface="MS PGothic" charset="0"/>
              </a:rPr>
              <a:t>Derived </a:t>
            </a:r>
            <a:r>
              <a:rPr lang="en-US" sz="3200" dirty="0">
                <a:solidFill>
                  <a:srgbClr val="000000"/>
                </a:solidFill>
                <a:ea typeface="MS PGothic" charset="0"/>
              </a:rPr>
              <a:t>by the Board of Governors from the California Education Code</a:t>
            </a:r>
          </a:p>
          <a:p>
            <a:pPr>
              <a:lnSpc>
                <a:spcPct val="90000"/>
              </a:lnSpc>
            </a:pPr>
            <a:r>
              <a:rPr lang="en-US" sz="3200" dirty="0" smtClean="0">
                <a:solidFill>
                  <a:srgbClr val="000000"/>
                </a:solidFill>
                <a:ea typeface="MS PGothic" charset="0"/>
              </a:rPr>
              <a:t>Division </a:t>
            </a:r>
            <a:r>
              <a:rPr lang="en-US" sz="3200" dirty="0">
                <a:solidFill>
                  <a:srgbClr val="000000"/>
                </a:solidFill>
                <a:ea typeface="MS PGothic" charset="0"/>
              </a:rPr>
              <a:t>6 - applies to California</a:t>
            </a:r>
          </a:p>
          <a:p>
            <a:pPr>
              <a:lnSpc>
                <a:spcPct val="90000"/>
              </a:lnSpc>
            </a:pPr>
            <a:r>
              <a:rPr lang="en-US" sz="3200" dirty="0">
                <a:solidFill>
                  <a:srgbClr val="000000"/>
                </a:solidFill>
                <a:ea typeface="MS PGothic" charset="0"/>
              </a:rPr>
              <a:t>Community Colleges</a:t>
            </a:r>
          </a:p>
          <a:p>
            <a:pPr>
              <a:lnSpc>
                <a:spcPct val="90000"/>
              </a:lnSpc>
            </a:pPr>
            <a:r>
              <a:rPr lang="en-US" sz="3200" dirty="0" smtClean="0">
                <a:solidFill>
                  <a:srgbClr val="000000"/>
                </a:solidFill>
                <a:ea typeface="MS PGothic" charset="0"/>
              </a:rPr>
              <a:t>Regulation </a:t>
            </a:r>
            <a:r>
              <a:rPr lang="en-US" sz="3200" dirty="0">
                <a:solidFill>
                  <a:srgbClr val="000000"/>
                </a:solidFill>
                <a:ea typeface="MS PGothic" charset="0"/>
              </a:rPr>
              <a:t>with the force of law</a:t>
            </a:r>
          </a:p>
        </p:txBody>
      </p:sp>
    </p:spTree>
    <p:extLst>
      <p:ext uri="{BB962C8B-B14F-4D97-AF65-F5344CB8AC3E}">
        <p14:creationId xmlns:p14="http://schemas.microsoft.com/office/powerpoint/2010/main" xmlns="" val="968599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r-FR" b="1" dirty="0">
                <a:solidFill>
                  <a:srgbClr val="FF6600"/>
                </a:solidFill>
              </a:rPr>
              <a:t>Education Code §70902 (B)(7)</a:t>
            </a:r>
          </a:p>
        </p:txBody>
      </p:sp>
      <p:sp>
        <p:nvSpPr>
          <p:cNvPr id="29698" name="Content Placeholder 2"/>
          <p:cNvSpPr>
            <a:spLocks noGrp="1"/>
          </p:cNvSpPr>
          <p:nvPr>
            <p:ph sz="quarter" idx="1"/>
          </p:nvPr>
        </p:nvSpPr>
        <p:spPr>
          <a:xfrm>
            <a:off x="533400" y="1600200"/>
            <a:ext cx="7620000" cy="4724400"/>
          </a:xfrm>
        </p:spPr>
        <p:txBody>
          <a:bodyPr/>
          <a:lstStyle/>
          <a:p>
            <a:r>
              <a:rPr lang="en-US" sz="2800" dirty="0">
                <a:ea typeface="MS PGothic" charset="0"/>
              </a:rPr>
              <a:t>“The Governing Board </a:t>
            </a:r>
            <a:r>
              <a:rPr lang="en-US" sz="2800" dirty="0" smtClean="0">
                <a:ea typeface="MS PGothic" charset="0"/>
              </a:rPr>
              <a:t>shall… </a:t>
            </a:r>
            <a:r>
              <a:rPr lang="en-US" sz="2800" dirty="0">
                <a:ea typeface="MS PGothic" charset="0"/>
              </a:rPr>
              <a:t>ensure … the right </a:t>
            </a:r>
            <a:r>
              <a:rPr lang="en-US" sz="2800" dirty="0" smtClean="0">
                <a:ea typeface="MS PGothic" charset="0"/>
              </a:rPr>
              <a:t>of academic </a:t>
            </a:r>
            <a:r>
              <a:rPr lang="en-US" sz="2800" dirty="0">
                <a:ea typeface="MS PGothic" charset="0"/>
              </a:rPr>
              <a:t>senates to assume primary responsibility for making recommendation in the areas of </a:t>
            </a:r>
            <a:r>
              <a:rPr lang="en-US" sz="2800" b="1" i="1" dirty="0">
                <a:ea typeface="MS PGothic" charset="0"/>
              </a:rPr>
              <a:t>curriculum and academic standards</a:t>
            </a:r>
            <a:r>
              <a:rPr lang="en-US" sz="2800" dirty="0">
                <a:ea typeface="MS PGothic" charset="0"/>
              </a:rPr>
              <a:t>.”</a:t>
            </a:r>
          </a:p>
          <a:p>
            <a:pPr lvl="1" eaLnBrk="1" hangingPunct="1"/>
            <a:endParaRPr lang="en-US" dirty="0">
              <a:ea typeface="MS PGothic"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563169" y="3574292"/>
            <a:ext cx="2357407" cy="2750308"/>
          </a:xfrm>
          <a:prstGeom prst="rect">
            <a:avLst/>
          </a:prstGeom>
        </p:spPr>
      </p:pic>
    </p:spTree>
    <p:extLst>
      <p:ext uri="{BB962C8B-B14F-4D97-AF65-F5344CB8AC3E}">
        <p14:creationId xmlns:p14="http://schemas.microsoft.com/office/powerpoint/2010/main" xmlns="" val="18878652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2377</TotalTime>
  <Words>954</Words>
  <Application>Microsoft Office PowerPoint</Application>
  <PresentationFormat>On-screen Show (4:3)</PresentationFormat>
  <Paragraphs>145</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Slide 1</vt:lpstr>
      <vt:lpstr>Description</vt:lpstr>
      <vt:lpstr>Welcome!</vt:lpstr>
      <vt:lpstr>Empowering Local Senates</vt:lpstr>
      <vt:lpstr>Empowering Local Senates</vt:lpstr>
      <vt:lpstr>Bases for Senate Authority</vt:lpstr>
      <vt:lpstr>California Education Code</vt:lpstr>
      <vt:lpstr>Title 5</vt:lpstr>
      <vt:lpstr>Education Code §70902 (B)(7)</vt:lpstr>
      <vt:lpstr>Title 5 §53203 – Authority</vt:lpstr>
      <vt:lpstr>Title 5 §53200 – Definitions</vt:lpstr>
      <vt:lpstr>The “10 + 1” - Title 5 §53200 (c)</vt:lpstr>
      <vt:lpstr>The “10 + 1” - Title 5 §53200 (c)</vt:lpstr>
      <vt:lpstr>The “10 + 1” - Title 5 §53200 (c)</vt:lpstr>
      <vt:lpstr>Collegial Consultation: Definition</vt:lpstr>
      <vt:lpstr>Collegial Consultation: Rely Primarily</vt:lpstr>
      <vt:lpstr>Collegial Consultation: Mutually Agree</vt:lpstr>
      <vt:lpstr>Education Code: Other Authority</vt:lpstr>
      <vt:lpstr>Title 5: More Authority</vt:lpstr>
      <vt:lpstr>Title 5: Language for Students</vt:lpstr>
      <vt:lpstr>Title 5: Language for Staff</vt:lpstr>
      <vt:lpstr>Local Level: Your College</vt:lpstr>
      <vt:lpstr>State Level: ASCCC Staying Connected</vt:lpstr>
      <vt:lpstr>Your Scenarios?</vt:lpstr>
      <vt:lpstr>Questions?</vt:lpstr>
    </vt:vector>
  </TitlesOfParts>
  <Company>Los Angeles City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Freitas</dc:creator>
  <cp:lastModifiedBy>Academic Senate</cp:lastModifiedBy>
  <cp:revision>59</cp:revision>
  <dcterms:created xsi:type="dcterms:W3CDTF">2014-06-04T04:23:55Z</dcterms:created>
  <dcterms:modified xsi:type="dcterms:W3CDTF">2015-06-09T22:18:09Z</dcterms:modified>
</cp:coreProperties>
</file>