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6" r:id="rId2"/>
    <p:sldId id="326" r:id="rId3"/>
    <p:sldId id="331" r:id="rId4"/>
    <p:sldId id="332" r:id="rId5"/>
    <p:sldId id="333" r:id="rId6"/>
    <p:sldId id="334" r:id="rId7"/>
    <p:sldId id="375" r:id="rId8"/>
    <p:sldId id="336" r:id="rId9"/>
    <p:sldId id="382" r:id="rId10"/>
    <p:sldId id="383" r:id="rId11"/>
    <p:sldId id="337" r:id="rId12"/>
    <p:sldId id="338" r:id="rId13"/>
    <p:sldId id="339" r:id="rId14"/>
    <p:sldId id="376" r:id="rId15"/>
    <p:sldId id="341" r:id="rId16"/>
    <p:sldId id="342" r:id="rId17"/>
    <p:sldId id="343" r:id="rId18"/>
    <p:sldId id="344" r:id="rId19"/>
    <p:sldId id="345" r:id="rId20"/>
    <p:sldId id="346" r:id="rId21"/>
    <p:sldId id="347" r:id="rId22"/>
    <p:sldId id="348" r:id="rId23"/>
    <p:sldId id="349" r:id="rId24"/>
    <p:sldId id="350" r:id="rId25"/>
    <p:sldId id="351" r:id="rId26"/>
    <p:sldId id="352" r:id="rId27"/>
    <p:sldId id="353" r:id="rId28"/>
    <p:sldId id="354" r:id="rId29"/>
    <p:sldId id="355" r:id="rId30"/>
    <p:sldId id="356" r:id="rId31"/>
    <p:sldId id="357" r:id="rId32"/>
    <p:sldId id="358" r:id="rId33"/>
    <p:sldId id="359" r:id="rId34"/>
    <p:sldId id="360" r:id="rId35"/>
    <p:sldId id="369" r:id="rId36"/>
    <p:sldId id="361" r:id="rId37"/>
    <p:sldId id="370" r:id="rId38"/>
    <p:sldId id="377" r:id="rId39"/>
    <p:sldId id="365" r:id="rId40"/>
    <p:sldId id="366" r:id="rId41"/>
    <p:sldId id="367" r:id="rId42"/>
    <p:sldId id="368"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05"/>
    <p:restoredTop sz="93707"/>
  </p:normalViewPr>
  <p:slideViewPr>
    <p:cSldViewPr snapToGrid="0" snapToObjects="1">
      <p:cViewPr varScale="1">
        <p:scale>
          <a:sx n="88" d="100"/>
          <a:sy n="88" d="100"/>
        </p:scale>
        <p:origin x="184" y="31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D85C07-696D-CE4F-B545-B62F61075E45}" type="datetimeFigureOut">
              <a:rPr lang="en-US" smtClean="0"/>
              <a:t>11/1/16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5B50FE-A74A-2545-9D2C-085B20D96B54}" type="slidenum">
              <a:rPr lang="en-US" smtClean="0"/>
              <a:t>‹#›</a:t>
            </a:fld>
            <a:endParaRPr lang="en-US"/>
          </a:p>
        </p:txBody>
      </p:sp>
    </p:spTree>
    <p:extLst>
      <p:ext uri="{BB962C8B-B14F-4D97-AF65-F5344CB8AC3E}">
        <p14:creationId xmlns:p14="http://schemas.microsoft.com/office/powerpoint/2010/main" val="598389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That’s Herbie Hancock</a:t>
            </a:r>
            <a:r>
              <a:rPr lang="en-US" baseline="0" dirty="0" smtClean="0"/>
              <a:t> in the picture, by the way.</a:t>
            </a:r>
            <a:endParaRPr lang="en-US" dirty="0"/>
          </a:p>
        </p:txBody>
      </p:sp>
      <p:sp>
        <p:nvSpPr>
          <p:cNvPr id="4" name="Slide Number Placeholder 3"/>
          <p:cNvSpPr>
            <a:spLocks noGrp="1"/>
          </p:cNvSpPr>
          <p:nvPr>
            <p:ph type="sldNum" sz="quarter" idx="10"/>
          </p:nvPr>
        </p:nvSpPr>
        <p:spPr/>
        <p:txBody>
          <a:bodyPr/>
          <a:lstStyle/>
          <a:p>
            <a:fld id="{455B50FE-A74A-2545-9D2C-085B20D96B54}" type="slidenum">
              <a:rPr lang="en-US" smtClean="0"/>
              <a:t>29</a:t>
            </a:fld>
            <a:endParaRPr lang="en-US"/>
          </a:p>
        </p:txBody>
      </p:sp>
    </p:spTree>
    <p:extLst>
      <p:ext uri="{BB962C8B-B14F-4D97-AF65-F5344CB8AC3E}">
        <p14:creationId xmlns:p14="http://schemas.microsoft.com/office/powerpoint/2010/main" val="1203641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Do we use MQs</a:t>
            </a:r>
            <a:r>
              <a:rPr lang="en-US" baseline="0" dirty="0" smtClean="0"/>
              <a:t> as the sole basis for hiring?</a:t>
            </a:r>
            <a:endParaRPr lang="en-US" dirty="0"/>
          </a:p>
        </p:txBody>
      </p:sp>
      <p:sp>
        <p:nvSpPr>
          <p:cNvPr id="4" name="Slide Number Placeholder 3"/>
          <p:cNvSpPr>
            <a:spLocks noGrp="1"/>
          </p:cNvSpPr>
          <p:nvPr>
            <p:ph type="sldNum" sz="quarter" idx="10"/>
          </p:nvPr>
        </p:nvSpPr>
        <p:spPr/>
        <p:txBody>
          <a:bodyPr/>
          <a:lstStyle/>
          <a:p>
            <a:fld id="{455B50FE-A74A-2545-9D2C-085B20D96B54}" type="slidenum">
              <a:rPr lang="en-US" smtClean="0"/>
              <a:t>30</a:t>
            </a:fld>
            <a:endParaRPr lang="en-US"/>
          </a:p>
        </p:txBody>
      </p:sp>
    </p:spTree>
    <p:extLst>
      <p:ext uri="{BB962C8B-B14F-4D97-AF65-F5344CB8AC3E}">
        <p14:creationId xmlns:p14="http://schemas.microsoft.com/office/powerpoint/2010/main" val="514484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CF008-B6DF-C142-A70D-4FA9EFFFFC90}" type="slidenum">
              <a:rPr lang="en-US" smtClean="0"/>
              <a:t>35</a:t>
            </a:fld>
            <a:endParaRPr lang="en-US"/>
          </a:p>
        </p:txBody>
      </p:sp>
    </p:spTree>
    <p:extLst>
      <p:ext uri="{BB962C8B-B14F-4D97-AF65-F5344CB8AC3E}">
        <p14:creationId xmlns:p14="http://schemas.microsoft.com/office/powerpoint/2010/main" val="1503047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CF008-B6DF-C142-A70D-4FA9EFFFFC90}" type="slidenum">
              <a:rPr lang="en-US" smtClean="0"/>
              <a:t>37</a:t>
            </a:fld>
            <a:endParaRPr lang="en-US"/>
          </a:p>
        </p:txBody>
      </p:sp>
    </p:spTree>
    <p:extLst>
      <p:ext uri="{BB962C8B-B14F-4D97-AF65-F5344CB8AC3E}">
        <p14:creationId xmlns:p14="http://schemas.microsoft.com/office/powerpoint/2010/main" val="419177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CF008-B6DF-C142-A70D-4FA9EFFFFC90}" type="slidenum">
              <a:rPr lang="en-US" smtClean="0"/>
              <a:t>38</a:t>
            </a:fld>
            <a:endParaRPr lang="en-US"/>
          </a:p>
        </p:txBody>
      </p:sp>
    </p:spTree>
    <p:extLst>
      <p:ext uri="{BB962C8B-B14F-4D97-AF65-F5344CB8AC3E}">
        <p14:creationId xmlns:p14="http://schemas.microsoft.com/office/powerpoint/2010/main" val="462982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AF518D-C550-6347-B11F-C718B53DB94E}" type="datetimeFigureOut">
              <a:rPr lang="en-US" smtClean="0"/>
              <a:pPr/>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DAAFC-4D89-B743-A94E-43AA486388BE}" type="slidenum">
              <a:rPr lang="en-US" smtClean="0"/>
              <a:pPr/>
              <a:t>‹#›</a:t>
            </a:fld>
            <a:endParaRPr lang="en-US"/>
          </a:p>
        </p:txBody>
      </p:sp>
    </p:spTree>
    <p:extLst>
      <p:ext uri="{BB962C8B-B14F-4D97-AF65-F5344CB8AC3E}">
        <p14:creationId xmlns:p14="http://schemas.microsoft.com/office/powerpoint/2010/main" val="365149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AF518D-C550-6347-B11F-C718B53DB94E}" type="datetimeFigureOut">
              <a:rPr lang="en-US" smtClean="0"/>
              <a:pPr/>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DAAFC-4D89-B743-A94E-43AA486388BE}" type="slidenum">
              <a:rPr lang="en-US" smtClean="0"/>
              <a:pPr/>
              <a:t>‹#›</a:t>
            </a:fld>
            <a:endParaRPr lang="en-US"/>
          </a:p>
        </p:txBody>
      </p:sp>
    </p:spTree>
    <p:extLst>
      <p:ext uri="{BB962C8B-B14F-4D97-AF65-F5344CB8AC3E}">
        <p14:creationId xmlns:p14="http://schemas.microsoft.com/office/powerpoint/2010/main" val="1447050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AF518D-C550-6347-B11F-C718B53DB94E}" type="datetimeFigureOut">
              <a:rPr lang="en-US" smtClean="0"/>
              <a:pPr/>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DAAFC-4D89-B743-A94E-43AA486388BE}" type="slidenum">
              <a:rPr lang="en-US" smtClean="0"/>
              <a:pPr/>
              <a:t>‹#›</a:t>
            </a:fld>
            <a:endParaRPr lang="en-US"/>
          </a:p>
        </p:txBody>
      </p:sp>
    </p:spTree>
    <p:extLst>
      <p:ext uri="{BB962C8B-B14F-4D97-AF65-F5344CB8AC3E}">
        <p14:creationId xmlns:p14="http://schemas.microsoft.com/office/powerpoint/2010/main" val="1962525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AF518D-C550-6347-B11F-C718B53DB94E}" type="datetimeFigureOut">
              <a:rPr lang="en-US" smtClean="0"/>
              <a:pPr/>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DAAFC-4D89-B743-A94E-43AA486388BE}" type="slidenum">
              <a:rPr lang="en-US" smtClean="0"/>
              <a:pPr/>
              <a:t>‹#›</a:t>
            </a:fld>
            <a:endParaRPr lang="en-US"/>
          </a:p>
        </p:txBody>
      </p:sp>
    </p:spTree>
    <p:extLst>
      <p:ext uri="{BB962C8B-B14F-4D97-AF65-F5344CB8AC3E}">
        <p14:creationId xmlns:p14="http://schemas.microsoft.com/office/powerpoint/2010/main" val="1958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AF518D-C550-6347-B11F-C718B53DB94E}" type="datetimeFigureOut">
              <a:rPr lang="en-US" smtClean="0"/>
              <a:pPr/>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DAAFC-4D89-B743-A94E-43AA486388BE}" type="slidenum">
              <a:rPr lang="en-US" smtClean="0"/>
              <a:pPr/>
              <a:t>‹#›</a:t>
            </a:fld>
            <a:endParaRPr lang="en-US"/>
          </a:p>
        </p:txBody>
      </p:sp>
    </p:spTree>
    <p:extLst>
      <p:ext uri="{BB962C8B-B14F-4D97-AF65-F5344CB8AC3E}">
        <p14:creationId xmlns:p14="http://schemas.microsoft.com/office/powerpoint/2010/main" val="3394179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AF518D-C550-6347-B11F-C718B53DB94E}" type="datetimeFigureOut">
              <a:rPr lang="en-US" smtClean="0"/>
              <a:pPr/>
              <a:t>11/1/16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7DAAFC-4D89-B743-A94E-43AA486388BE}" type="slidenum">
              <a:rPr lang="en-US" smtClean="0"/>
              <a:pPr/>
              <a:t>‹#›</a:t>
            </a:fld>
            <a:endParaRPr lang="en-US"/>
          </a:p>
        </p:txBody>
      </p:sp>
    </p:spTree>
    <p:extLst>
      <p:ext uri="{BB962C8B-B14F-4D97-AF65-F5344CB8AC3E}">
        <p14:creationId xmlns:p14="http://schemas.microsoft.com/office/powerpoint/2010/main" val="691992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AF518D-C550-6347-B11F-C718B53DB94E}" type="datetimeFigureOut">
              <a:rPr lang="en-US" smtClean="0"/>
              <a:pPr/>
              <a:t>11/1/16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7DAAFC-4D89-B743-A94E-43AA486388BE}" type="slidenum">
              <a:rPr lang="en-US" smtClean="0"/>
              <a:pPr/>
              <a:t>‹#›</a:t>
            </a:fld>
            <a:endParaRPr lang="en-US"/>
          </a:p>
        </p:txBody>
      </p:sp>
    </p:spTree>
    <p:extLst>
      <p:ext uri="{BB962C8B-B14F-4D97-AF65-F5344CB8AC3E}">
        <p14:creationId xmlns:p14="http://schemas.microsoft.com/office/powerpoint/2010/main" val="3453597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AF518D-C550-6347-B11F-C718B53DB94E}" type="datetimeFigureOut">
              <a:rPr lang="en-US" smtClean="0"/>
              <a:pPr/>
              <a:t>11/1/16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7DAAFC-4D89-B743-A94E-43AA486388BE}" type="slidenum">
              <a:rPr lang="en-US" smtClean="0"/>
              <a:pPr/>
              <a:t>‹#›</a:t>
            </a:fld>
            <a:endParaRPr lang="en-US"/>
          </a:p>
        </p:txBody>
      </p:sp>
    </p:spTree>
    <p:extLst>
      <p:ext uri="{BB962C8B-B14F-4D97-AF65-F5344CB8AC3E}">
        <p14:creationId xmlns:p14="http://schemas.microsoft.com/office/powerpoint/2010/main" val="2731517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AF518D-C550-6347-B11F-C718B53DB94E}" type="datetimeFigureOut">
              <a:rPr lang="en-US" smtClean="0"/>
              <a:pPr/>
              <a:t>11/1/16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7DAAFC-4D89-B743-A94E-43AA486388BE}" type="slidenum">
              <a:rPr lang="en-US" smtClean="0"/>
              <a:pPr/>
              <a:t>‹#›</a:t>
            </a:fld>
            <a:endParaRPr lang="en-US"/>
          </a:p>
        </p:txBody>
      </p:sp>
    </p:spTree>
    <p:extLst>
      <p:ext uri="{BB962C8B-B14F-4D97-AF65-F5344CB8AC3E}">
        <p14:creationId xmlns:p14="http://schemas.microsoft.com/office/powerpoint/2010/main" val="3146039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AF518D-C550-6347-B11F-C718B53DB94E}" type="datetimeFigureOut">
              <a:rPr lang="en-US" smtClean="0"/>
              <a:pPr/>
              <a:t>11/1/16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7DAAFC-4D89-B743-A94E-43AA486388BE}" type="slidenum">
              <a:rPr lang="en-US" smtClean="0"/>
              <a:pPr/>
              <a:t>‹#›</a:t>
            </a:fld>
            <a:endParaRPr lang="en-US"/>
          </a:p>
        </p:txBody>
      </p:sp>
    </p:spTree>
    <p:extLst>
      <p:ext uri="{BB962C8B-B14F-4D97-AF65-F5344CB8AC3E}">
        <p14:creationId xmlns:p14="http://schemas.microsoft.com/office/powerpoint/2010/main" val="1595794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AF518D-C550-6347-B11F-C718B53DB94E}" type="datetimeFigureOut">
              <a:rPr lang="en-US" smtClean="0"/>
              <a:pPr/>
              <a:t>11/1/16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7DAAFC-4D89-B743-A94E-43AA486388BE}" type="slidenum">
              <a:rPr lang="en-US" smtClean="0"/>
              <a:pPr/>
              <a:t>‹#›</a:t>
            </a:fld>
            <a:endParaRPr lang="en-US"/>
          </a:p>
        </p:txBody>
      </p:sp>
    </p:spTree>
    <p:extLst>
      <p:ext uri="{BB962C8B-B14F-4D97-AF65-F5344CB8AC3E}">
        <p14:creationId xmlns:p14="http://schemas.microsoft.com/office/powerpoint/2010/main" val="21545202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9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AF518D-C550-6347-B11F-C718B53DB94E}" type="datetimeFigureOut">
              <a:rPr lang="en-US" smtClean="0"/>
              <a:pPr/>
              <a:t>11/1/16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7DAAFC-4D89-B743-A94E-43AA486388BE}" type="slidenum">
              <a:rPr lang="en-US" smtClean="0"/>
              <a:pPr/>
              <a:t>‹#›</a:t>
            </a:fld>
            <a:endParaRPr lang="en-US"/>
          </a:p>
        </p:txBody>
      </p:sp>
    </p:spTree>
    <p:extLst>
      <p:ext uri="{BB962C8B-B14F-4D97-AF65-F5344CB8AC3E}">
        <p14:creationId xmlns:p14="http://schemas.microsoft.com/office/powerpoint/2010/main" val="470750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aliforniacommunitycolleges.cccco.edu/Portals/0/FlipBooks/2014_MQHandbook/" TargetMode="External"/><Relationship Id="rId3" Type="http://schemas.openxmlformats.org/officeDocument/2006/relationships/image" Target="../media/image7.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xtranet.cccco.edu/Portals/1/Legal/Ops/OpsArchive/03-28.pdf"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9.xml.rels><?xml version="1.0" encoding="UTF-8" standalone="yes"?>
<Relationships xmlns="http://schemas.openxmlformats.org/package/2006/relationships"><Relationship Id="rId3" Type="http://schemas.openxmlformats.org/officeDocument/2006/relationships/hyperlink" Target="mailto:jstanskas@valleycollege.edu" TargetMode="External"/><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hyperlink" Target="mailto:freitaje@lacitycollege.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asccc.org/sites/default/files/DLHandbook_Final_0.pdf" TargetMode="External"/><Relationship Id="rId4" Type="http://schemas.openxmlformats.org/officeDocument/2006/relationships/hyperlink" Target="http://extranet.cccco.edu/Portals/1/Legal/Ops/OpsArchive/03-28.pdf" TargetMode="External"/><Relationship Id="rId5" Type="http://schemas.openxmlformats.org/officeDocument/2006/relationships/hyperlink" Target="http://asccc.org/disciplines-list" TargetMode="External"/><Relationship Id="rId1" Type="http://schemas.openxmlformats.org/officeDocument/2006/relationships/slideLayout" Target="../slideLayouts/slideLayout2.xml"/><Relationship Id="rId2" Type="http://schemas.openxmlformats.org/officeDocument/2006/relationships/hyperlink" Target="http://asccc.org/sites/default/files/equivalency_paper.pdf"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sccc.org/sites/default/files/equivalency_paper.pdf"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593610"/>
            <a:ext cx="7772400" cy="1935423"/>
          </a:xfrm>
        </p:spPr>
        <p:txBody>
          <a:bodyPr>
            <a:normAutofit fontScale="90000"/>
          </a:bodyPr>
          <a:lstStyle/>
          <a:p>
            <a:r>
              <a:rPr lang="en-US" b="1" dirty="0"/>
              <a:t>Navigating </a:t>
            </a:r>
            <a:r>
              <a:rPr lang="en-US" b="1" dirty="0" smtClean="0"/>
              <a:t>Minimum Qualifications, Equivalency, and Assigning Courses to Disciplines</a:t>
            </a:r>
            <a:endParaRPr lang="en-US" b="1" dirty="0"/>
          </a:p>
        </p:txBody>
      </p:sp>
      <p:sp>
        <p:nvSpPr>
          <p:cNvPr id="3" name="Subtitle 2"/>
          <p:cNvSpPr>
            <a:spLocks noGrp="1"/>
          </p:cNvSpPr>
          <p:nvPr>
            <p:ph type="subTitle" idx="1"/>
          </p:nvPr>
        </p:nvSpPr>
        <p:spPr>
          <a:xfrm>
            <a:off x="2209800" y="2920678"/>
            <a:ext cx="7772400" cy="2399467"/>
          </a:xfrm>
        </p:spPr>
        <p:txBody>
          <a:bodyPr>
            <a:normAutofit lnSpcReduction="10000"/>
          </a:bodyPr>
          <a:lstStyle/>
          <a:p>
            <a:r>
              <a:rPr lang="en-US" sz="2800" dirty="0" smtClean="0">
                <a:solidFill>
                  <a:schemeClr val="tx1"/>
                </a:solidFill>
              </a:rPr>
              <a:t>John </a:t>
            </a:r>
            <a:r>
              <a:rPr lang="en-US" sz="2800" dirty="0">
                <a:solidFill>
                  <a:schemeClr val="tx1"/>
                </a:solidFill>
              </a:rPr>
              <a:t>Freitas, </a:t>
            </a:r>
            <a:r>
              <a:rPr lang="en-US" sz="2800" dirty="0" smtClean="0">
                <a:solidFill>
                  <a:schemeClr val="tx1"/>
                </a:solidFill>
              </a:rPr>
              <a:t>ASCCC Treasurer</a:t>
            </a:r>
            <a:endParaRPr lang="en-US" sz="2800" dirty="0">
              <a:solidFill>
                <a:schemeClr val="tx1"/>
              </a:solidFill>
            </a:endParaRPr>
          </a:p>
          <a:p>
            <a:r>
              <a:rPr lang="en-US" sz="2800" dirty="0">
                <a:solidFill>
                  <a:schemeClr val="tx1"/>
                </a:solidFill>
              </a:rPr>
              <a:t>John </a:t>
            </a:r>
            <a:r>
              <a:rPr lang="en-US" sz="2800" dirty="0" err="1">
                <a:solidFill>
                  <a:schemeClr val="tx1"/>
                </a:solidFill>
              </a:rPr>
              <a:t>Stanskas</a:t>
            </a:r>
            <a:r>
              <a:rPr lang="en-US" sz="2800" dirty="0">
                <a:solidFill>
                  <a:schemeClr val="tx1"/>
                </a:solidFill>
              </a:rPr>
              <a:t>, </a:t>
            </a:r>
            <a:r>
              <a:rPr lang="en-US" sz="2800" dirty="0" smtClean="0">
                <a:solidFill>
                  <a:schemeClr val="tx1"/>
                </a:solidFill>
              </a:rPr>
              <a:t>ASCCC Vice President</a:t>
            </a:r>
            <a:endParaRPr lang="en-US" sz="2800" dirty="0">
              <a:solidFill>
                <a:schemeClr val="tx1"/>
              </a:solidFill>
            </a:endParaRPr>
          </a:p>
          <a:p>
            <a:endParaRPr lang="en-US" sz="2800" dirty="0">
              <a:solidFill>
                <a:schemeClr val="tx1"/>
              </a:solidFill>
            </a:endParaRPr>
          </a:p>
          <a:p>
            <a:r>
              <a:rPr lang="en-US" sz="2800" dirty="0">
                <a:solidFill>
                  <a:schemeClr val="tx1"/>
                </a:solidFill>
              </a:rPr>
              <a:t>Fall 2016 Plenary Session</a:t>
            </a:r>
          </a:p>
          <a:p>
            <a:r>
              <a:rPr lang="en-US" sz="2800" dirty="0">
                <a:solidFill>
                  <a:schemeClr val="tx1"/>
                </a:solidFill>
              </a:rPr>
              <a:t>Costa Mesa</a:t>
            </a: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86661" y="5456637"/>
            <a:ext cx="5618678" cy="1060128"/>
          </a:xfrm>
          <a:prstGeom prst="rect">
            <a:avLst/>
          </a:prstGeom>
        </p:spPr>
      </p:pic>
    </p:spTree>
    <p:extLst>
      <p:ext uri="{BB962C8B-B14F-4D97-AF65-F5344CB8AC3E}">
        <p14:creationId xmlns:p14="http://schemas.microsoft.com/office/powerpoint/2010/main" val="1617044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6063"/>
            <a:ext cx="10972800" cy="1143000"/>
          </a:xfrm>
        </p:spPr>
        <p:txBody>
          <a:bodyPr>
            <a:normAutofit fontScale="90000"/>
          </a:bodyPr>
          <a:lstStyle/>
          <a:p>
            <a:r>
              <a:rPr lang="en-US" b="1" dirty="0" smtClean="0"/>
              <a:t>Faculty Interns</a:t>
            </a:r>
            <a:br>
              <a:rPr lang="en-US" b="1" dirty="0" smtClean="0"/>
            </a:br>
            <a:r>
              <a:rPr lang="en-US" sz="3100" dirty="0"/>
              <a:t>(Paraphrased, Title 5 sec. 53502)</a:t>
            </a:r>
          </a:p>
        </p:txBody>
      </p:sp>
      <p:sp>
        <p:nvSpPr>
          <p:cNvPr id="3" name="Content Placeholder 2"/>
          <p:cNvSpPr>
            <a:spLocks noGrp="1"/>
          </p:cNvSpPr>
          <p:nvPr>
            <p:ph idx="1"/>
          </p:nvPr>
        </p:nvSpPr>
        <p:spPr>
          <a:xfrm>
            <a:off x="609600" y="1389063"/>
            <a:ext cx="11163300" cy="5389563"/>
          </a:xfrm>
        </p:spPr>
        <p:txBody>
          <a:bodyPr>
            <a:normAutofit fontScale="62500" lnSpcReduction="20000"/>
          </a:bodyPr>
          <a:lstStyle/>
          <a:p>
            <a:endParaRPr lang="en-US" dirty="0" smtClean="0"/>
          </a:p>
          <a:p>
            <a:r>
              <a:rPr lang="en-US" dirty="0" smtClean="0"/>
              <a:t>Strong Workforce Program calls for expanding use of faculty interns in CTE.</a:t>
            </a:r>
          </a:p>
          <a:p>
            <a:endParaRPr lang="en-US" dirty="0" smtClean="0"/>
          </a:p>
          <a:p>
            <a:r>
              <a:rPr lang="en-US" dirty="0" smtClean="0"/>
              <a:t>Defined in Title 5 §§53500-53502, with the overarching </a:t>
            </a:r>
            <a:r>
              <a:rPr lang="en-US" dirty="0"/>
              <a:t>purpose </a:t>
            </a:r>
            <a:r>
              <a:rPr lang="en-US" dirty="0" smtClean="0"/>
              <a:t>of enhancing </a:t>
            </a:r>
            <a:r>
              <a:rPr lang="en-US" dirty="0"/>
              <a:t>recruitment in disciplines where recruitment is difficult and need is </a:t>
            </a:r>
            <a:r>
              <a:rPr lang="en-US" dirty="0" smtClean="0"/>
              <a:t>anticipated and to increase faculty diversity.</a:t>
            </a:r>
          </a:p>
          <a:p>
            <a:endParaRPr lang="en-US" dirty="0"/>
          </a:p>
          <a:p>
            <a:r>
              <a:rPr lang="en-US" dirty="0" smtClean="0"/>
              <a:t>Internships limited to two years.</a:t>
            </a:r>
          </a:p>
          <a:p>
            <a:endParaRPr lang="en-US" dirty="0" smtClean="0"/>
          </a:p>
          <a:p>
            <a:r>
              <a:rPr lang="en-US" dirty="0" smtClean="0"/>
              <a:t>Interns must be under the direct supervision of a faculty mentor who is legally qualified to teach the course or provide services, with substantial direct in-class supervision.</a:t>
            </a:r>
          </a:p>
          <a:p>
            <a:endParaRPr lang="en-US" dirty="0" smtClean="0"/>
          </a:p>
          <a:p>
            <a:r>
              <a:rPr lang="en-US" dirty="0" smtClean="0"/>
              <a:t>For master’s disciplines, must be enrolled in a graduate program at CSU, UC, or accredited institute of higher education, and completed half of the required coursework for the program.</a:t>
            </a:r>
          </a:p>
          <a:p>
            <a:endParaRPr lang="en-US" dirty="0" smtClean="0"/>
          </a:p>
          <a:p>
            <a:r>
              <a:rPr lang="en-US" dirty="0" smtClean="0"/>
              <a:t>For non-master’s disciplines:</a:t>
            </a:r>
          </a:p>
          <a:p>
            <a:pPr lvl="1"/>
            <a:r>
              <a:rPr lang="en-US" dirty="0" smtClean="0"/>
              <a:t>Within one year of completing associate’s degree and have 6 years industry experience</a:t>
            </a:r>
          </a:p>
          <a:p>
            <a:pPr lvl="1"/>
            <a:r>
              <a:rPr lang="en-US" dirty="0" smtClean="0"/>
              <a:t>Completed the associate’s degree and completed 5 years of industry experience</a:t>
            </a:r>
          </a:p>
          <a:p>
            <a:pPr lvl="1"/>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4123" y="5889624"/>
            <a:ext cx="2316414" cy="889002"/>
          </a:xfrm>
          <a:prstGeom prst="rect">
            <a:avLst/>
          </a:prstGeom>
        </p:spPr>
      </p:pic>
    </p:spTree>
    <p:extLst>
      <p:ext uri="{BB962C8B-B14F-4D97-AF65-F5344CB8AC3E}">
        <p14:creationId xmlns:p14="http://schemas.microsoft.com/office/powerpoint/2010/main" val="695397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Local Qualifications May Exceed </a:t>
            </a:r>
            <a:br>
              <a:rPr lang="en-US" b="1" dirty="0" smtClean="0"/>
            </a:br>
            <a:r>
              <a:rPr lang="en-US" b="1" dirty="0" smtClean="0"/>
              <a:t>State MQs</a:t>
            </a:r>
            <a:endParaRPr lang="en-US" b="1" dirty="0"/>
          </a:p>
        </p:txBody>
      </p:sp>
      <p:sp>
        <p:nvSpPr>
          <p:cNvPr id="3" name="Content Placeholder 2"/>
          <p:cNvSpPr>
            <a:spLocks noGrp="1"/>
          </p:cNvSpPr>
          <p:nvPr>
            <p:ph idx="1"/>
          </p:nvPr>
        </p:nvSpPr>
        <p:spPr>
          <a:xfrm>
            <a:off x="609600" y="1600200"/>
            <a:ext cx="10972800" cy="4902200"/>
          </a:xfrm>
        </p:spPr>
        <p:txBody>
          <a:bodyPr>
            <a:normAutofit fontScale="92500" lnSpcReduction="10000"/>
          </a:bodyPr>
          <a:lstStyle/>
          <a:p>
            <a:r>
              <a:rPr lang="en-US" dirty="0"/>
              <a:t>A district may establish additional qualifications </a:t>
            </a:r>
            <a:r>
              <a:rPr lang="en-US" dirty="0" smtClean="0"/>
              <a:t>that </a:t>
            </a:r>
            <a:r>
              <a:rPr lang="en-US" dirty="0"/>
              <a:t>are more rigorous than the state-established MQs. </a:t>
            </a:r>
            <a:endParaRPr lang="en-US" dirty="0" smtClean="0"/>
          </a:p>
          <a:p>
            <a:pPr marL="0" indent="0">
              <a:buNone/>
            </a:pPr>
            <a:endParaRPr lang="en-US" dirty="0" smtClean="0"/>
          </a:p>
          <a:p>
            <a:r>
              <a:rPr lang="en-US" dirty="0" smtClean="0"/>
              <a:t>However</a:t>
            </a:r>
            <a:r>
              <a:rPr lang="en-US" dirty="0"/>
              <a:t>, local MQs </a:t>
            </a:r>
            <a:r>
              <a:rPr lang="en-US" i="1" dirty="0"/>
              <a:t>cannot</a:t>
            </a:r>
            <a:r>
              <a:rPr lang="en-US" dirty="0"/>
              <a:t> be less rigorous than the state-established MQs. </a:t>
            </a:r>
            <a:endParaRPr lang="en-US" dirty="0" smtClean="0"/>
          </a:p>
          <a:p>
            <a:endParaRPr lang="en-US" dirty="0"/>
          </a:p>
          <a:p>
            <a:r>
              <a:rPr lang="en-US" dirty="0" smtClean="0"/>
              <a:t>Local decisions to exceed state MQs should be made based on sound pedagogical and curricular reasons, not “just because.”</a:t>
            </a:r>
          </a:p>
          <a:p>
            <a:endParaRPr lang="en-US" dirty="0" smtClean="0"/>
          </a:p>
          <a:p>
            <a:r>
              <a:rPr lang="en-US" i="1" dirty="0" smtClean="0"/>
              <a:t>Beware of unintended consequences.</a:t>
            </a:r>
            <a:endParaRPr lang="en-US" i="1" dirty="0"/>
          </a:p>
          <a:p>
            <a:endParaRPr lang="en-US" dirty="0"/>
          </a:p>
        </p:txBody>
      </p:sp>
    </p:spTree>
    <p:extLst>
      <p:ext uri="{BB962C8B-B14F-4D97-AF65-F5344CB8AC3E}">
        <p14:creationId xmlns:p14="http://schemas.microsoft.com/office/powerpoint/2010/main" val="927201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Discipline MQs and the Disciplines List</a:t>
            </a:r>
          </a:p>
        </p:txBody>
      </p:sp>
      <p:pic>
        <p:nvPicPr>
          <p:cNvPr id="4" name="Content Placeholder 3" descr="List.tiff">
            <a:hlinkClick r:id="rId2"/>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173" t="-314" r="-795" b="-700"/>
          <a:stretch/>
        </p:blipFill>
        <p:spPr>
          <a:xfrm>
            <a:off x="3745706" y="1131429"/>
            <a:ext cx="4700588" cy="5567855"/>
          </a:xfrm>
        </p:spPr>
      </p:pic>
    </p:spTree>
    <p:extLst>
      <p:ext uri="{BB962C8B-B14F-4D97-AF65-F5344CB8AC3E}">
        <p14:creationId xmlns:p14="http://schemas.microsoft.com/office/powerpoint/2010/main" val="13421503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a Discipline?</a:t>
            </a:r>
            <a:endParaRPr lang="en-US" b="1" dirty="0"/>
          </a:p>
        </p:txBody>
      </p:sp>
      <p:sp>
        <p:nvSpPr>
          <p:cNvPr id="3" name="Content Placeholder 2"/>
          <p:cNvSpPr>
            <a:spLocks noGrp="1"/>
          </p:cNvSpPr>
          <p:nvPr>
            <p:ph idx="1"/>
          </p:nvPr>
        </p:nvSpPr>
        <p:spPr>
          <a:xfrm>
            <a:off x="609600" y="1270000"/>
            <a:ext cx="10972800" cy="5270500"/>
          </a:xfrm>
        </p:spPr>
        <p:txBody>
          <a:bodyPr>
            <a:normAutofit lnSpcReduction="10000"/>
          </a:bodyPr>
          <a:lstStyle/>
          <a:p>
            <a:r>
              <a:rPr lang="en-US" dirty="0"/>
              <a:t>Faculty must meet the MQs for the discipline of the faculty member’s assignment.</a:t>
            </a:r>
          </a:p>
          <a:p>
            <a:endParaRPr lang="en-US" dirty="0"/>
          </a:p>
          <a:p>
            <a:r>
              <a:rPr lang="en-US" dirty="0"/>
              <a:t>A “discipline” is defined as a grouping of courses that share common academic or vocational preparation, which are typically defined by a degree or degrees (MFA, MA, BA, AS, etc.), or specific professional preparation. </a:t>
            </a:r>
          </a:p>
          <a:p>
            <a:pPr lvl="1"/>
            <a:r>
              <a:rPr lang="en-US" dirty="0"/>
              <a:t>Discipline is from the perspective of faculty preparation.</a:t>
            </a:r>
          </a:p>
          <a:p>
            <a:pPr lvl="1"/>
            <a:r>
              <a:rPr lang="en-US" i="1" dirty="0"/>
              <a:t>Not the same </a:t>
            </a:r>
            <a:r>
              <a:rPr lang="en-US" dirty="0"/>
              <a:t>as local departments or subject areas.</a:t>
            </a:r>
          </a:p>
          <a:p>
            <a:pPr lvl="1"/>
            <a:r>
              <a:rPr lang="en-US" dirty="0"/>
              <a:t>Disciplines List specifies the </a:t>
            </a:r>
            <a:r>
              <a:rPr lang="en-US" u="sng" dirty="0"/>
              <a:t>minimum qualifications for each discipline</a:t>
            </a:r>
            <a:r>
              <a:rPr lang="en-US" dirty="0"/>
              <a:t>. </a:t>
            </a:r>
          </a:p>
        </p:txBody>
      </p:sp>
    </p:spTree>
    <p:extLst>
      <p:ext uri="{BB962C8B-B14F-4D97-AF65-F5344CB8AC3E}">
        <p14:creationId xmlns:p14="http://schemas.microsoft.com/office/powerpoint/2010/main" val="3527211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143000"/>
          </a:xfrm>
        </p:spPr>
        <p:txBody>
          <a:bodyPr/>
          <a:lstStyle/>
          <a:p>
            <a:r>
              <a:rPr lang="en-US" b="1" dirty="0" smtClean="0"/>
              <a:t>Organization of the Disciplines List</a:t>
            </a:r>
            <a:endParaRPr lang="en-US" b="1" dirty="0"/>
          </a:p>
        </p:txBody>
      </p:sp>
      <p:sp>
        <p:nvSpPr>
          <p:cNvPr id="3" name="Content Placeholder 2"/>
          <p:cNvSpPr>
            <a:spLocks noGrp="1"/>
          </p:cNvSpPr>
          <p:nvPr>
            <p:ph idx="1"/>
          </p:nvPr>
        </p:nvSpPr>
        <p:spPr>
          <a:xfrm>
            <a:off x="716756" y="1223962"/>
            <a:ext cx="10758488" cy="5519738"/>
          </a:xfrm>
        </p:spPr>
        <p:txBody>
          <a:bodyPr>
            <a:normAutofit fontScale="62500" lnSpcReduction="20000"/>
          </a:bodyPr>
          <a:lstStyle/>
          <a:p>
            <a:pPr>
              <a:lnSpc>
                <a:spcPct val="110000"/>
              </a:lnSpc>
            </a:pPr>
            <a:r>
              <a:rPr lang="en-US" dirty="0">
                <a:ea typeface="ＭＳ Ｐゴシック" charset="0"/>
                <a:cs typeface="Arial" charset="0"/>
              </a:rPr>
              <a:t>“Blended” list of all disciplines, including the Title 5-defined MQs for Learning Assistance, Health Services Professionals, Apprenticeship Instructors, DSPS, Work Experience, Faculty Interns, EOPS.</a:t>
            </a:r>
          </a:p>
          <a:p>
            <a:pPr>
              <a:lnSpc>
                <a:spcPct val="110000"/>
              </a:lnSpc>
            </a:pPr>
            <a:endParaRPr lang="en-US" dirty="0">
              <a:ea typeface="ＭＳ Ｐゴシック" charset="0"/>
              <a:cs typeface="Arial" charset="0"/>
            </a:endParaRPr>
          </a:p>
          <a:p>
            <a:pPr>
              <a:lnSpc>
                <a:spcPct val="110000"/>
              </a:lnSpc>
            </a:pPr>
            <a:r>
              <a:rPr lang="en-US" dirty="0">
                <a:ea typeface="ＭＳ Ｐゴシック" charset="0"/>
                <a:cs typeface="Arial" charset="0"/>
              </a:rPr>
              <a:t>List of disciplines requiring a Master’</a:t>
            </a:r>
            <a:r>
              <a:rPr lang="en-US" altLang="ja-JP" dirty="0">
                <a:ea typeface="ＭＳ Ｐゴシック" charset="0"/>
                <a:cs typeface="ＭＳ Ｐゴシック" charset="0"/>
              </a:rPr>
              <a:t>s Degree.</a:t>
            </a:r>
          </a:p>
          <a:p>
            <a:pPr>
              <a:lnSpc>
                <a:spcPct val="110000"/>
              </a:lnSpc>
            </a:pPr>
            <a:endParaRPr lang="en-US" altLang="ja-JP" dirty="0">
              <a:ea typeface="ＭＳ Ｐゴシック" charset="0"/>
              <a:cs typeface="ＭＳ Ｐゴシック" charset="0"/>
            </a:endParaRPr>
          </a:p>
          <a:p>
            <a:pPr>
              <a:lnSpc>
                <a:spcPct val="110000"/>
              </a:lnSpc>
            </a:pPr>
            <a:r>
              <a:rPr lang="en-US" dirty="0">
                <a:ea typeface="ＭＳ Ｐゴシック" charset="0"/>
                <a:cs typeface="Arial" charset="0"/>
              </a:rPr>
              <a:t>List of disciplines where a Master</a:t>
            </a:r>
            <a:r>
              <a:rPr lang="en-US" dirty="0">
                <a:ea typeface="ＭＳ Ｐゴシック" charset="0"/>
                <a:cs typeface="ＭＳ Ｐゴシック" charset="0"/>
              </a:rPr>
              <a:t>’s</a:t>
            </a:r>
            <a:r>
              <a:rPr lang="en-US" altLang="ja-JP" dirty="0">
                <a:ea typeface="ＭＳ Ｐゴシック" charset="0"/>
                <a:cs typeface="ＭＳ Ｐゴシック" charset="0"/>
              </a:rPr>
              <a:t> degree is not generally expected or available, but which require a specific Bachelor’s or Associate’s degree plus the requisite professional experience.  </a:t>
            </a:r>
          </a:p>
          <a:p>
            <a:pPr lvl="1">
              <a:lnSpc>
                <a:spcPct val="110000"/>
              </a:lnSpc>
            </a:pPr>
            <a:r>
              <a:rPr lang="en-US" altLang="ja-JP" dirty="0">
                <a:ea typeface="ＭＳ Ｐゴシック" charset="0"/>
                <a:cs typeface="ＭＳ Ｐゴシック" charset="0"/>
              </a:rPr>
              <a:t>This list now includes the noncredit MQs from Title 5.</a:t>
            </a:r>
          </a:p>
          <a:p>
            <a:pPr>
              <a:lnSpc>
                <a:spcPct val="110000"/>
              </a:lnSpc>
            </a:pPr>
            <a:endParaRPr lang="en-US" altLang="ja-JP" dirty="0">
              <a:ea typeface="ＭＳ Ｐゴシック" charset="0"/>
              <a:cs typeface="ＭＳ Ｐゴシック" charset="0"/>
            </a:endParaRPr>
          </a:p>
          <a:p>
            <a:pPr>
              <a:lnSpc>
                <a:spcPct val="110000"/>
              </a:lnSpc>
            </a:pPr>
            <a:r>
              <a:rPr lang="en-US" dirty="0">
                <a:ea typeface="ＭＳ Ｐゴシック" charset="0"/>
                <a:cs typeface="Arial" charset="0"/>
              </a:rPr>
              <a:t>List of disciplines in which a Master</a:t>
            </a:r>
            <a:r>
              <a:rPr lang="en-US" dirty="0">
                <a:ea typeface="ＭＳ Ｐゴシック" charset="0"/>
                <a:cs typeface="ＭＳ Ｐゴシック" charset="0"/>
              </a:rPr>
              <a:t>’</a:t>
            </a:r>
            <a:r>
              <a:rPr lang="en-US" altLang="ja-JP" dirty="0">
                <a:ea typeface="ＭＳ Ｐゴシック" charset="0"/>
                <a:cs typeface="ＭＳ Ｐゴシック" charset="0"/>
              </a:rPr>
              <a:t>s degree is not generally expected or available in that specific discipline.</a:t>
            </a:r>
          </a:p>
          <a:p>
            <a:pPr lvl="1">
              <a:lnSpc>
                <a:spcPct val="110000"/>
              </a:lnSpc>
            </a:pPr>
            <a:r>
              <a:rPr lang="en-US" altLang="ja-JP" dirty="0">
                <a:ea typeface="ＭＳ Ｐゴシック" charset="0"/>
                <a:cs typeface="ＭＳ Ｐゴシック" charset="0"/>
              </a:rPr>
              <a:t>These require </a:t>
            </a:r>
            <a:r>
              <a:rPr lang="en-US" altLang="ja-JP" u="sng" dirty="0">
                <a:ea typeface="ＭＳ Ｐゴシック" charset="0"/>
                <a:cs typeface="ＭＳ Ｐゴシック" charset="0"/>
              </a:rPr>
              <a:t>any</a:t>
            </a:r>
            <a:r>
              <a:rPr lang="en-US" altLang="ja-JP" dirty="0">
                <a:ea typeface="ＭＳ Ｐゴシック" charset="0"/>
                <a:cs typeface="ＭＳ Ｐゴシック" charset="0"/>
              </a:rPr>
              <a:t> associate’s or bachelor’s degree plus requisite professional experience</a:t>
            </a:r>
          </a:p>
          <a:p>
            <a:pPr>
              <a:lnSpc>
                <a:spcPct val="110000"/>
              </a:lnSpc>
            </a:pPr>
            <a:endParaRPr lang="en-US" dirty="0">
              <a:ea typeface="ＭＳ Ｐゴシック" charset="0"/>
              <a:cs typeface="Arial" charset="0"/>
            </a:endParaRPr>
          </a:p>
          <a:p>
            <a:pPr>
              <a:lnSpc>
                <a:spcPct val="110000"/>
              </a:lnSpc>
            </a:pPr>
            <a:r>
              <a:rPr lang="en-US" dirty="0">
                <a:ea typeface="ＭＳ Ｐゴシック" charset="0"/>
                <a:cs typeface="Arial" charset="0"/>
              </a:rPr>
              <a:t>All relevant Ed Code and Title 5 language on MQs, including for academic administrators.</a:t>
            </a:r>
            <a:endParaRPr lang="en-US" dirty="0"/>
          </a:p>
        </p:txBody>
      </p:sp>
    </p:spTree>
    <p:extLst>
      <p:ext uri="{BB962C8B-B14F-4D97-AF65-F5344CB8AC3E}">
        <p14:creationId xmlns:p14="http://schemas.microsoft.com/office/powerpoint/2010/main" val="12313558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296" r="20010" b="19128"/>
          <a:stretch/>
        </p:blipFill>
        <p:spPr>
          <a:xfrm>
            <a:off x="1123950" y="274638"/>
            <a:ext cx="9944100" cy="6423409"/>
          </a:xfrm>
          <a:prstGeom prst="rect">
            <a:avLst/>
          </a:prstGeom>
        </p:spPr>
      </p:pic>
    </p:spTree>
    <p:extLst>
      <p:ext uri="{BB962C8B-B14F-4D97-AF65-F5344CB8AC3E}">
        <p14:creationId xmlns:p14="http://schemas.microsoft.com/office/powerpoint/2010/main" val="8622832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Revising the Disciplines List</a:t>
            </a:r>
            <a:endParaRPr lang="en-US" b="1" dirty="0"/>
          </a:p>
        </p:txBody>
      </p:sp>
      <p:sp>
        <p:nvSpPr>
          <p:cNvPr id="3" name="Content Placeholder 2"/>
          <p:cNvSpPr>
            <a:spLocks noGrp="1"/>
          </p:cNvSpPr>
          <p:nvPr>
            <p:ph idx="1"/>
          </p:nvPr>
        </p:nvSpPr>
        <p:spPr>
          <a:xfrm>
            <a:off x="609600" y="1257299"/>
            <a:ext cx="10972800" cy="5300663"/>
          </a:xfrm>
        </p:spPr>
        <p:txBody>
          <a:bodyPr>
            <a:normAutofit fontScale="62500" lnSpcReduction="20000"/>
          </a:bodyPr>
          <a:lstStyle/>
          <a:p>
            <a:r>
              <a:rPr lang="en-US" dirty="0"/>
              <a:t>Reviewed and revised every two </a:t>
            </a:r>
            <a:r>
              <a:rPr lang="en-US" dirty="0" smtClean="0"/>
              <a:t>years – Proposals are submitted and received by September 30 in </a:t>
            </a:r>
            <a:r>
              <a:rPr lang="en-US" b="1" dirty="0" smtClean="0"/>
              <a:t>even</a:t>
            </a:r>
            <a:r>
              <a:rPr lang="en-US" dirty="0" smtClean="0"/>
              <a:t> years. </a:t>
            </a:r>
            <a:endParaRPr lang="en-US" dirty="0"/>
          </a:p>
          <a:p>
            <a:pPr lvl="1"/>
            <a:r>
              <a:rPr lang="en-US" dirty="0" smtClean="0"/>
              <a:t>Proposals received after September 30 are held until the next revision cycle.</a:t>
            </a:r>
          </a:p>
          <a:p>
            <a:pPr lvl="1"/>
            <a:r>
              <a:rPr lang="en-US" dirty="0" smtClean="0"/>
              <a:t>Process will become annual if resolution 10.01 F16 is adopted at fall plenary.</a:t>
            </a:r>
          </a:p>
          <a:p>
            <a:pPr lvl="1"/>
            <a:endParaRPr lang="en-US" dirty="0"/>
          </a:p>
          <a:p>
            <a:r>
              <a:rPr lang="en-US" dirty="0"/>
              <a:t>Revisions can be proposed by:</a:t>
            </a:r>
          </a:p>
          <a:p>
            <a:pPr lvl="1"/>
            <a:r>
              <a:rPr lang="en-US" sz="2700" dirty="0"/>
              <a:t>Local senates</a:t>
            </a:r>
            <a:r>
              <a:rPr lang="mr-IN" sz="2700" dirty="0"/>
              <a:t>…</a:t>
            </a:r>
            <a:r>
              <a:rPr lang="en-US" sz="2700" dirty="0"/>
              <a:t>should be initiated by faculty discipline experts.</a:t>
            </a:r>
          </a:p>
          <a:p>
            <a:pPr lvl="1"/>
            <a:r>
              <a:rPr lang="en-US" sz="2700" dirty="0"/>
              <a:t>Faculty through discipline or professional organizations.</a:t>
            </a:r>
          </a:p>
          <a:p>
            <a:pPr lvl="1"/>
            <a:endParaRPr lang="en-US" sz="2400" dirty="0"/>
          </a:p>
          <a:p>
            <a:r>
              <a:rPr lang="en-US" dirty="0" smtClean="0"/>
              <a:t>Proposals require consultation with statewide discipline organizations.</a:t>
            </a:r>
          </a:p>
          <a:p>
            <a:endParaRPr lang="en-US" dirty="0" smtClean="0"/>
          </a:p>
          <a:p>
            <a:r>
              <a:rPr lang="en-US" dirty="0" smtClean="0"/>
              <a:t>Proposals must have a second from a senate from another district!</a:t>
            </a:r>
          </a:p>
          <a:p>
            <a:endParaRPr lang="en-US" dirty="0"/>
          </a:p>
          <a:p>
            <a:r>
              <a:rPr lang="en-US" dirty="0"/>
              <a:t>Vote at spring plenary in </a:t>
            </a:r>
            <a:r>
              <a:rPr lang="en-US" b="1" dirty="0"/>
              <a:t>odd</a:t>
            </a:r>
            <a:r>
              <a:rPr lang="en-US" dirty="0"/>
              <a:t> </a:t>
            </a:r>
            <a:r>
              <a:rPr lang="en-US" dirty="0" smtClean="0"/>
              <a:t>years.</a:t>
            </a:r>
          </a:p>
          <a:p>
            <a:endParaRPr lang="en-US" dirty="0"/>
          </a:p>
          <a:p>
            <a:r>
              <a:rPr lang="en-US" dirty="0"/>
              <a:t>ASCCC </a:t>
            </a:r>
            <a:r>
              <a:rPr lang="en-US" dirty="0" smtClean="0"/>
              <a:t>consults with CCC constituencies and makes </a:t>
            </a:r>
            <a:r>
              <a:rPr lang="en-US" dirty="0"/>
              <a:t>recommendations to </a:t>
            </a:r>
            <a:r>
              <a:rPr lang="en-US" dirty="0" smtClean="0"/>
              <a:t>BOG. </a:t>
            </a:r>
          </a:p>
          <a:p>
            <a:endParaRPr lang="en-US" dirty="0" smtClean="0"/>
          </a:p>
          <a:p>
            <a:r>
              <a:rPr lang="en-US" dirty="0" smtClean="0"/>
              <a:t>BOG shall rely primarily on the ASCCC – </a:t>
            </a:r>
            <a:r>
              <a:rPr lang="en-US" b="1" dirty="0" smtClean="0"/>
              <a:t>Ed Code §87357.</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9279" y="4814888"/>
            <a:ext cx="2753121" cy="1573212"/>
          </a:xfrm>
          <a:prstGeom prst="rect">
            <a:avLst/>
          </a:prstGeom>
        </p:spPr>
      </p:pic>
    </p:spTree>
    <p:extLst>
      <p:ext uri="{BB962C8B-B14F-4D97-AF65-F5344CB8AC3E}">
        <p14:creationId xmlns:p14="http://schemas.microsoft.com/office/powerpoint/2010/main" val="1175218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Reasons to Modify the Disciplines List</a:t>
            </a:r>
            <a:endParaRPr lang="en-US" b="1" dirty="0"/>
          </a:p>
        </p:txBody>
      </p:sp>
      <p:sp>
        <p:nvSpPr>
          <p:cNvPr id="3" name="Content Placeholder 2"/>
          <p:cNvSpPr>
            <a:spLocks noGrp="1"/>
          </p:cNvSpPr>
          <p:nvPr>
            <p:ph idx="1"/>
          </p:nvPr>
        </p:nvSpPr>
        <p:spPr>
          <a:xfrm>
            <a:off x="609600" y="1417638"/>
            <a:ext cx="10972800" cy="4957762"/>
          </a:xfrm>
        </p:spPr>
        <p:txBody>
          <a:bodyPr>
            <a:normAutofit fontScale="85000" lnSpcReduction="10000"/>
          </a:bodyPr>
          <a:lstStyle/>
          <a:p>
            <a:r>
              <a:rPr lang="en-US" dirty="0"/>
              <a:t>Changes within the profession or </a:t>
            </a:r>
            <a:r>
              <a:rPr lang="en-US" dirty="0" smtClean="0"/>
              <a:t>discipline.</a:t>
            </a:r>
          </a:p>
          <a:p>
            <a:endParaRPr lang="en-US" dirty="0"/>
          </a:p>
          <a:p>
            <a:r>
              <a:rPr lang="en-US" dirty="0"/>
              <a:t>Clarification or elimination of confusion and </a:t>
            </a:r>
            <a:r>
              <a:rPr lang="en-US" dirty="0" smtClean="0"/>
              <a:t>ambiguity.</a:t>
            </a:r>
          </a:p>
          <a:p>
            <a:endParaRPr lang="en-US" dirty="0"/>
          </a:p>
          <a:p>
            <a:r>
              <a:rPr lang="en-US" dirty="0"/>
              <a:t>Inclusion of new </a:t>
            </a:r>
            <a:r>
              <a:rPr lang="en-US" dirty="0" smtClean="0"/>
              <a:t>degrees, alternate titles for existing degrees, or elimination of inappropriate degrees.</a:t>
            </a:r>
          </a:p>
          <a:p>
            <a:endParaRPr lang="en-US" dirty="0"/>
          </a:p>
          <a:p>
            <a:r>
              <a:rPr lang="en-US" dirty="0"/>
              <a:t>Continual use of the equivalency process to hire under a specific </a:t>
            </a:r>
            <a:r>
              <a:rPr lang="en-US" dirty="0" smtClean="0"/>
              <a:t>discipline.</a:t>
            </a:r>
          </a:p>
          <a:p>
            <a:endParaRPr lang="en-US" dirty="0"/>
          </a:p>
          <a:p>
            <a:r>
              <a:rPr lang="en-US" dirty="0"/>
              <a:t>Assurance of the maximum degree of flexibility for the </a:t>
            </a:r>
            <a:r>
              <a:rPr lang="en-US" dirty="0" smtClean="0"/>
              <a:t>discipline </a:t>
            </a:r>
            <a:r>
              <a:rPr lang="en-US" dirty="0"/>
              <a:t>while </a:t>
            </a:r>
            <a:r>
              <a:rPr lang="en-US" dirty="0" smtClean="0"/>
              <a:t>maintaining its integrity.</a:t>
            </a:r>
          </a:p>
          <a:p>
            <a:endParaRPr lang="en-US" dirty="0" smtClean="0"/>
          </a:p>
          <a:p>
            <a:endParaRPr lang="en-US" dirty="0"/>
          </a:p>
        </p:txBody>
      </p:sp>
    </p:spTree>
    <p:extLst>
      <p:ext uri="{BB962C8B-B14F-4D97-AF65-F5344CB8AC3E}">
        <p14:creationId xmlns:p14="http://schemas.microsoft.com/office/powerpoint/2010/main" val="14904465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Local Equivalency Process Required</a:t>
            </a:r>
            <a:endParaRPr lang="en-US" b="1" dirty="0"/>
          </a:p>
        </p:txBody>
      </p:sp>
      <p:sp>
        <p:nvSpPr>
          <p:cNvPr id="3" name="Content Placeholder 2"/>
          <p:cNvSpPr>
            <a:spLocks noGrp="1"/>
          </p:cNvSpPr>
          <p:nvPr>
            <p:ph idx="1"/>
          </p:nvPr>
        </p:nvSpPr>
        <p:spPr>
          <a:xfrm>
            <a:off x="609600" y="1417638"/>
            <a:ext cx="10972800" cy="4859542"/>
          </a:xfrm>
        </p:spPr>
        <p:txBody>
          <a:bodyPr>
            <a:normAutofit fontScale="77500" lnSpcReduction="20000"/>
          </a:bodyPr>
          <a:lstStyle/>
          <a:p>
            <a:r>
              <a:rPr lang="en-US" dirty="0"/>
              <a:t>Governing boards may grant faculty equivalency to the minimum qualifications.</a:t>
            </a:r>
          </a:p>
          <a:p>
            <a:endParaRPr lang="en-US" dirty="0"/>
          </a:p>
          <a:p>
            <a:r>
              <a:rPr lang="en-US" dirty="0"/>
              <a:t>Every district must have an equivalency process, with process, criteria, and standards by which the governing board determines that faculty possess qualifications at least equal to the minimum qualifications (</a:t>
            </a:r>
            <a:r>
              <a:rPr lang="en-US" b="1" dirty="0"/>
              <a:t>Ed Code §87359</a:t>
            </a:r>
            <a:r>
              <a:rPr lang="en-US" dirty="0"/>
              <a:t>).</a:t>
            </a:r>
          </a:p>
          <a:p>
            <a:pPr marL="0" indent="0">
              <a:buNone/>
            </a:pPr>
            <a:endParaRPr lang="en-US" dirty="0"/>
          </a:p>
          <a:p>
            <a:r>
              <a:rPr lang="en-US" dirty="0"/>
              <a:t>“The process, as well as criteria and standards…shall be </a:t>
            </a:r>
            <a:r>
              <a:rPr lang="en-US" u="sng" dirty="0"/>
              <a:t>developed and agreed upon jointly</a:t>
            </a:r>
            <a:r>
              <a:rPr lang="en-US" dirty="0"/>
              <a:t> by …the [local] governing board and the [local] academic senate” and “that the governing board </a:t>
            </a:r>
            <a:r>
              <a:rPr lang="en-US" u="sng" dirty="0"/>
              <a:t>relies primarily</a:t>
            </a:r>
            <a:r>
              <a:rPr lang="en-US" dirty="0"/>
              <a:t> upon the advice and judgment of the academic senate” (</a:t>
            </a:r>
            <a:r>
              <a:rPr lang="en-US" b="1" dirty="0"/>
              <a:t>Ed Code §87359/Title 5 §53430</a:t>
            </a:r>
            <a:r>
              <a:rPr lang="en-US" dirty="0"/>
              <a:t>).</a:t>
            </a:r>
          </a:p>
          <a:p>
            <a:endParaRPr lang="en-US" dirty="0"/>
          </a:p>
          <a:p>
            <a:r>
              <a:rPr lang="en-US" dirty="0"/>
              <a:t>Beyond that, there are no other specific requirements in Ed Code or Title 5.</a:t>
            </a:r>
          </a:p>
          <a:p>
            <a:pPr marL="0" indent="0">
              <a:buNone/>
            </a:pPr>
            <a:endParaRPr lang="en-US" dirty="0"/>
          </a:p>
          <a:p>
            <a:endParaRPr lang="en-US" dirty="0"/>
          </a:p>
        </p:txBody>
      </p:sp>
    </p:spTree>
    <p:extLst>
      <p:ext uri="{BB962C8B-B14F-4D97-AF65-F5344CB8AC3E}">
        <p14:creationId xmlns:p14="http://schemas.microsoft.com/office/powerpoint/2010/main" val="16856047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60338"/>
            <a:ext cx="8229600" cy="817562"/>
          </a:xfrm>
        </p:spPr>
        <p:txBody>
          <a:bodyPr/>
          <a:lstStyle/>
          <a:p>
            <a:r>
              <a:rPr lang="en-US" b="1" dirty="0"/>
              <a:t>Equivalency Principles</a:t>
            </a:r>
            <a:endParaRPr lang="en-US" dirty="0"/>
          </a:p>
        </p:txBody>
      </p:sp>
      <p:sp>
        <p:nvSpPr>
          <p:cNvPr id="3" name="Content Placeholder 2"/>
          <p:cNvSpPr>
            <a:spLocks noGrp="1"/>
          </p:cNvSpPr>
          <p:nvPr>
            <p:ph idx="1"/>
          </p:nvPr>
        </p:nvSpPr>
        <p:spPr>
          <a:xfrm>
            <a:off x="695325" y="977900"/>
            <a:ext cx="9205913" cy="5524500"/>
          </a:xfrm>
        </p:spPr>
        <p:txBody>
          <a:bodyPr>
            <a:normAutofit fontScale="85000" lnSpcReduction="10000"/>
          </a:bodyPr>
          <a:lstStyle/>
          <a:p>
            <a:r>
              <a:rPr lang="en-US" dirty="0"/>
              <a:t>Equivalent to the minimum </a:t>
            </a:r>
            <a:r>
              <a:rPr lang="en-US" dirty="0" smtClean="0"/>
              <a:t>qualifications </a:t>
            </a:r>
            <a:r>
              <a:rPr lang="en-US" dirty="0"/>
              <a:t>means </a:t>
            </a:r>
            <a:r>
              <a:rPr lang="en-US" i="1" dirty="0"/>
              <a:t>equal </a:t>
            </a:r>
            <a:r>
              <a:rPr lang="en-US" dirty="0"/>
              <a:t>to the minimum </a:t>
            </a:r>
            <a:r>
              <a:rPr lang="en-US" dirty="0" smtClean="0"/>
              <a:t>qualifications</a:t>
            </a:r>
            <a:r>
              <a:rPr lang="en-US" dirty="0"/>
              <a:t>, </a:t>
            </a:r>
            <a:r>
              <a:rPr lang="en-US" dirty="0" smtClean="0"/>
              <a:t>not </a:t>
            </a:r>
            <a:r>
              <a:rPr lang="en-US" i="1" dirty="0" smtClean="0"/>
              <a:t>nearly </a:t>
            </a:r>
            <a:r>
              <a:rPr lang="en-US" dirty="0"/>
              <a:t>equal. </a:t>
            </a:r>
            <a:endParaRPr lang="en-US" dirty="0" smtClean="0"/>
          </a:p>
          <a:p>
            <a:endParaRPr lang="en-US" dirty="0" smtClean="0"/>
          </a:p>
          <a:p>
            <a:r>
              <a:rPr lang="en-US" dirty="0"/>
              <a:t>The applicant must provide evidence he or she has attained the skills and knowledge </a:t>
            </a:r>
            <a:r>
              <a:rPr lang="en-US" u="sng" dirty="0" smtClean="0"/>
              <a:t>equal to </a:t>
            </a:r>
            <a:r>
              <a:rPr lang="en-US" dirty="0" smtClean="0"/>
              <a:t>the degree and/or any required professional experience:</a:t>
            </a:r>
          </a:p>
          <a:p>
            <a:pPr lvl="1"/>
            <a:r>
              <a:rPr lang="en-US" dirty="0" smtClean="0"/>
              <a:t>Evidence of specialized </a:t>
            </a:r>
            <a:r>
              <a:rPr lang="en-US" dirty="0"/>
              <a:t>coursework </a:t>
            </a:r>
            <a:r>
              <a:rPr lang="en-US" dirty="0" smtClean="0"/>
              <a:t>and /or requisite professional experience required for the degree listed in the Disciplines List.</a:t>
            </a:r>
          </a:p>
          <a:p>
            <a:pPr lvl="1"/>
            <a:r>
              <a:rPr lang="en-US" dirty="0" smtClean="0"/>
              <a:t>Evidence that he or she has attained the breadth of coursework or experience equal to the general education component of an earned associate’s or bachelor’s degree. </a:t>
            </a:r>
          </a:p>
          <a:p>
            <a:pPr lvl="1"/>
            <a:r>
              <a:rPr lang="en-US" dirty="0" smtClean="0"/>
              <a:t>For non-master’s disciplines, evidence that the requisite professional experience is equivalent to the required full-time experience required for the discipline.</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8351" y="5170489"/>
            <a:ext cx="2283276" cy="1331911"/>
          </a:xfrm>
          <a:prstGeom prst="rect">
            <a:avLst/>
          </a:prstGeom>
        </p:spPr>
      </p:pic>
    </p:spTree>
    <p:extLst>
      <p:ext uri="{BB962C8B-B14F-4D97-AF65-F5344CB8AC3E}">
        <p14:creationId xmlns:p14="http://schemas.microsoft.com/office/powerpoint/2010/main" val="3541905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Today, we will</a:t>
            </a:r>
            <a:r>
              <a:rPr lang="is-IS" b="1" dirty="0" smtClean="0"/>
              <a:t>…</a:t>
            </a:r>
            <a:endParaRPr lang="en-US" b="1" dirty="0"/>
          </a:p>
        </p:txBody>
      </p:sp>
      <p:sp>
        <p:nvSpPr>
          <p:cNvPr id="3" name="Content Placeholder 2"/>
          <p:cNvSpPr>
            <a:spLocks noGrp="1"/>
          </p:cNvSpPr>
          <p:nvPr>
            <p:ph idx="1"/>
          </p:nvPr>
        </p:nvSpPr>
        <p:spPr/>
        <p:txBody>
          <a:bodyPr/>
          <a:lstStyle/>
          <a:p>
            <a:r>
              <a:rPr lang="en-US" dirty="0" smtClean="0"/>
              <a:t>Provide an overview of what the disciplines list is and how it’s revised.</a:t>
            </a:r>
          </a:p>
          <a:p>
            <a:r>
              <a:rPr lang="en-US" dirty="0" smtClean="0"/>
              <a:t>Review minimum qualifications requirement.</a:t>
            </a:r>
          </a:p>
          <a:p>
            <a:r>
              <a:rPr lang="en-US" dirty="0" smtClean="0"/>
              <a:t>Discuss equivalency principles and criteria</a:t>
            </a:r>
          </a:p>
          <a:p>
            <a:r>
              <a:rPr lang="en-US" dirty="0"/>
              <a:t>Provide an overview of assigning courses to disciplines</a:t>
            </a:r>
            <a:r>
              <a:rPr lang="en-US" dirty="0" smtClean="0"/>
              <a:t>.</a:t>
            </a:r>
          </a:p>
          <a:p>
            <a:r>
              <a:rPr lang="en-US" dirty="0" smtClean="0"/>
              <a:t>Discuss the basics of apprenticeship and faculty internship</a:t>
            </a:r>
            <a:endParaRPr lang="en-US" dirty="0"/>
          </a:p>
          <a:p>
            <a:endParaRPr lang="en-US" dirty="0"/>
          </a:p>
        </p:txBody>
      </p:sp>
    </p:spTree>
    <p:extLst>
      <p:ext uri="{BB962C8B-B14F-4D97-AF65-F5344CB8AC3E}">
        <p14:creationId xmlns:p14="http://schemas.microsoft.com/office/powerpoint/2010/main" val="1538869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Equivalency Principles</a:t>
            </a:r>
            <a:endParaRPr lang="en-US" dirty="0"/>
          </a:p>
        </p:txBody>
      </p:sp>
      <p:sp>
        <p:nvSpPr>
          <p:cNvPr id="3" name="Content Placeholder 2"/>
          <p:cNvSpPr>
            <a:spLocks noGrp="1"/>
          </p:cNvSpPr>
          <p:nvPr>
            <p:ph idx="1"/>
          </p:nvPr>
        </p:nvSpPr>
        <p:spPr/>
        <p:txBody>
          <a:bodyPr>
            <a:normAutofit fontScale="92500" lnSpcReduction="20000"/>
          </a:bodyPr>
          <a:lstStyle/>
          <a:p>
            <a:r>
              <a:rPr lang="en-US" dirty="0"/>
              <a:t>Faculty members </a:t>
            </a:r>
            <a:r>
              <a:rPr lang="en-US" i="1" dirty="0"/>
              <a:t>exemplify</a:t>
            </a:r>
            <a:r>
              <a:rPr lang="en-US" dirty="0"/>
              <a:t> to their students the value of an education that is both well-rounded and specialized and has consistently defined associate’s degree parameters. </a:t>
            </a:r>
            <a:endParaRPr lang="en-US" dirty="0" smtClean="0"/>
          </a:p>
          <a:p>
            <a:pPr lvl="1"/>
            <a:r>
              <a:rPr lang="en-US" dirty="0" smtClean="0"/>
              <a:t>Faculty </a:t>
            </a:r>
            <a:r>
              <a:rPr lang="en-US" dirty="0"/>
              <a:t>should act as models for students by demonstrating a breadth of general education knowledge and a depth of knowledge that is discipline specific. </a:t>
            </a:r>
            <a:endParaRPr lang="en-US" dirty="0" smtClean="0"/>
          </a:p>
          <a:p>
            <a:endParaRPr lang="en-US" dirty="0"/>
          </a:p>
          <a:p>
            <a:r>
              <a:rPr lang="en-US" dirty="0"/>
              <a:t>Eminence </a:t>
            </a:r>
            <a:r>
              <a:rPr lang="en-US" i="1" dirty="0"/>
              <a:t>should not </a:t>
            </a:r>
            <a:r>
              <a:rPr lang="en-US" dirty="0"/>
              <a:t>be used as the sole criteria for granting equivalence (ASCCC Resolution 10.01 SP09). </a:t>
            </a:r>
            <a:endParaRPr lang="en-US" dirty="0" smtClean="0"/>
          </a:p>
          <a:p>
            <a:endParaRPr lang="en-US" dirty="0"/>
          </a:p>
          <a:p>
            <a:r>
              <a:rPr lang="en-US" i="1" dirty="0"/>
              <a:t>No provisional or conditional equivalency should exist.</a:t>
            </a:r>
            <a:r>
              <a:rPr lang="en-US" dirty="0"/>
              <a:t> </a:t>
            </a:r>
          </a:p>
          <a:p>
            <a:endParaRPr lang="en-US" dirty="0"/>
          </a:p>
        </p:txBody>
      </p:sp>
    </p:spTree>
    <p:extLst>
      <p:ext uri="{BB962C8B-B14F-4D97-AF65-F5344CB8AC3E}">
        <p14:creationId xmlns:p14="http://schemas.microsoft.com/office/powerpoint/2010/main" val="565430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Equivalency Process</a:t>
            </a:r>
            <a:endParaRPr lang="en-US" b="1" dirty="0"/>
          </a:p>
        </p:txBody>
      </p:sp>
      <p:sp>
        <p:nvSpPr>
          <p:cNvPr id="3" name="Content Placeholder 2"/>
          <p:cNvSpPr>
            <a:spLocks noGrp="1"/>
          </p:cNvSpPr>
          <p:nvPr>
            <p:ph idx="1"/>
          </p:nvPr>
        </p:nvSpPr>
        <p:spPr>
          <a:xfrm>
            <a:off x="609600" y="1417638"/>
            <a:ext cx="10972800" cy="5122310"/>
          </a:xfrm>
        </p:spPr>
        <p:txBody>
          <a:bodyPr>
            <a:normAutofit fontScale="70000" lnSpcReduction="20000"/>
          </a:bodyPr>
          <a:lstStyle/>
          <a:p>
            <a:r>
              <a:rPr lang="en-US" dirty="0"/>
              <a:t>Procedures established by agreement between local senates and boards of trustees for each district.</a:t>
            </a:r>
          </a:p>
          <a:p>
            <a:pPr lvl="1"/>
            <a:r>
              <a:rPr lang="en-US" dirty="0"/>
              <a:t>In multi college districts, the criteria for equivalency must be the same at all colleges in the district. </a:t>
            </a:r>
          </a:p>
          <a:p>
            <a:pPr lvl="1"/>
            <a:endParaRPr lang="en-US" sz="2400" dirty="0"/>
          </a:p>
          <a:p>
            <a:r>
              <a:rPr lang="en-US" dirty="0"/>
              <a:t>Discipline faculty help determine discipline-specific equivalency criteria.</a:t>
            </a:r>
          </a:p>
          <a:p>
            <a:endParaRPr lang="en-US" dirty="0"/>
          </a:p>
          <a:p>
            <a:r>
              <a:rPr lang="en-US" dirty="0"/>
              <a:t>Process needs to be clear, fair, and equitably applied.</a:t>
            </a:r>
          </a:p>
          <a:p>
            <a:endParaRPr lang="en-US" dirty="0"/>
          </a:p>
          <a:p>
            <a:r>
              <a:rPr lang="en-US" dirty="0"/>
              <a:t>Burden of proof belongs to the applicant. </a:t>
            </a:r>
          </a:p>
          <a:p>
            <a:endParaRPr lang="en-US" dirty="0"/>
          </a:p>
          <a:p>
            <a:r>
              <a:rPr lang="en-US" dirty="0"/>
              <a:t>Note: Equivalency </a:t>
            </a:r>
            <a:r>
              <a:rPr lang="en-US" u="sng" dirty="0"/>
              <a:t>not</a:t>
            </a:r>
            <a:r>
              <a:rPr lang="en-US" dirty="0"/>
              <a:t> required for possession of degrees higher than required for the discipline.</a:t>
            </a:r>
          </a:p>
          <a:p>
            <a:pPr lvl="1"/>
            <a:r>
              <a:rPr lang="en-US" dirty="0"/>
              <a:t>For example, someone with a Ph.D. in English exceeds the MQs for English and is therefore qualified to teach courses assigned to the English discipline.</a:t>
            </a:r>
          </a:p>
        </p:txBody>
      </p:sp>
    </p:spTree>
    <p:extLst>
      <p:ext uri="{BB962C8B-B14F-4D97-AF65-F5344CB8AC3E}">
        <p14:creationId xmlns:p14="http://schemas.microsoft.com/office/powerpoint/2010/main" val="11309668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Equivalency Process </a:t>
            </a:r>
            <a:r>
              <a:rPr lang="mr-IN" b="1" dirty="0" smtClean="0"/>
              <a:t>–</a:t>
            </a:r>
            <a:r>
              <a:rPr lang="en-US" b="1" dirty="0" smtClean="0"/>
              <a:t> Role of HR</a:t>
            </a:r>
            <a:endParaRPr lang="en-US" b="1" dirty="0"/>
          </a:p>
        </p:txBody>
      </p:sp>
      <p:sp>
        <p:nvSpPr>
          <p:cNvPr id="3" name="Content Placeholder 2"/>
          <p:cNvSpPr>
            <a:spLocks noGrp="1"/>
          </p:cNvSpPr>
          <p:nvPr>
            <p:ph idx="1"/>
          </p:nvPr>
        </p:nvSpPr>
        <p:spPr/>
        <p:txBody>
          <a:bodyPr>
            <a:normAutofit fontScale="92500" lnSpcReduction="10000"/>
          </a:bodyPr>
          <a:lstStyle/>
          <a:p>
            <a:r>
              <a:rPr lang="en-US" dirty="0"/>
              <a:t>Helping applicants navigate the process</a:t>
            </a:r>
          </a:p>
          <a:p>
            <a:endParaRPr lang="en-US" dirty="0" smtClean="0"/>
          </a:p>
          <a:p>
            <a:r>
              <a:rPr lang="en-US" dirty="0" smtClean="0"/>
              <a:t>Collecting and forwarding equivalency applications to the senate or equivalency committee (local processes may vary).</a:t>
            </a:r>
          </a:p>
          <a:p>
            <a:endParaRPr lang="en-US" dirty="0" smtClean="0"/>
          </a:p>
          <a:p>
            <a:r>
              <a:rPr lang="en-US" dirty="0" smtClean="0"/>
              <a:t>Ensuring completeness of applications in accordance with the requirements of the local equivalency process.</a:t>
            </a:r>
          </a:p>
          <a:p>
            <a:endParaRPr lang="en-US" dirty="0" smtClean="0"/>
          </a:p>
          <a:p>
            <a:r>
              <a:rPr lang="en-US" dirty="0" smtClean="0"/>
              <a:t>Recording the outcomes of equivalency actions.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8238" y="4699846"/>
            <a:ext cx="2824162" cy="1820015"/>
          </a:xfrm>
          <a:prstGeom prst="rect">
            <a:avLst/>
          </a:prstGeom>
        </p:spPr>
      </p:pic>
    </p:spTree>
    <p:extLst>
      <p:ext uri="{BB962C8B-B14F-4D97-AF65-F5344CB8AC3E}">
        <p14:creationId xmlns:p14="http://schemas.microsoft.com/office/powerpoint/2010/main" val="7820883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Single Course </a:t>
            </a:r>
            <a:r>
              <a:rPr lang="en-US" b="1" dirty="0" smtClean="0"/>
              <a:t>Equivalency?</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33019" y="1600201"/>
            <a:ext cx="4525963" cy="4525963"/>
          </a:xfrm>
        </p:spPr>
      </p:pic>
    </p:spTree>
    <p:extLst>
      <p:ext uri="{BB962C8B-B14F-4D97-AF65-F5344CB8AC3E}">
        <p14:creationId xmlns:p14="http://schemas.microsoft.com/office/powerpoint/2010/main" val="195902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Single Course Equivalency Is Not Permitted</a:t>
            </a:r>
            <a:endParaRPr lang="en-US" b="1" dirty="0"/>
          </a:p>
        </p:txBody>
      </p:sp>
      <p:sp>
        <p:nvSpPr>
          <p:cNvPr id="3" name="Content Placeholder 2"/>
          <p:cNvSpPr>
            <a:spLocks noGrp="1"/>
          </p:cNvSpPr>
          <p:nvPr>
            <p:ph idx="1"/>
          </p:nvPr>
        </p:nvSpPr>
        <p:spPr/>
        <p:txBody>
          <a:bodyPr>
            <a:normAutofit fontScale="92500" lnSpcReduction="10000"/>
          </a:bodyPr>
          <a:lstStyle/>
          <a:p>
            <a:r>
              <a:rPr lang="en-US" dirty="0"/>
              <a:t>Ed Code and Title 5 refer to qualifications in terms of </a:t>
            </a:r>
            <a:r>
              <a:rPr lang="en-US" dirty="0" smtClean="0"/>
              <a:t>disciplines </a:t>
            </a:r>
            <a:r>
              <a:rPr lang="en-US" dirty="0"/>
              <a:t>not courses or subject areas within a </a:t>
            </a:r>
            <a:r>
              <a:rPr lang="en-US" dirty="0" smtClean="0"/>
              <a:t>discipline </a:t>
            </a:r>
            <a:r>
              <a:rPr lang="en-US" dirty="0"/>
              <a:t>(Ed Code </a:t>
            </a:r>
            <a:r>
              <a:rPr lang="en-US" b="1" dirty="0"/>
              <a:t>§87357</a:t>
            </a:r>
            <a:r>
              <a:rPr lang="en-US" dirty="0"/>
              <a:t>; Title 5 </a:t>
            </a:r>
            <a:r>
              <a:rPr lang="en-US" b="1" dirty="0"/>
              <a:t>§53410 </a:t>
            </a:r>
            <a:r>
              <a:rPr lang="en-US" dirty="0"/>
              <a:t>and </a:t>
            </a:r>
            <a:r>
              <a:rPr lang="en-US" b="1" dirty="0"/>
              <a:t>§53430</a:t>
            </a:r>
            <a:r>
              <a:rPr lang="en-US" dirty="0" smtClean="0"/>
              <a:t>).</a:t>
            </a:r>
          </a:p>
          <a:p>
            <a:endParaRPr lang="en-US" dirty="0"/>
          </a:p>
          <a:p>
            <a:r>
              <a:rPr lang="en-US" dirty="0">
                <a:hlinkClick r:id="rId2"/>
              </a:rPr>
              <a:t>Legal Opinion L 03-28</a:t>
            </a:r>
            <a:r>
              <a:rPr lang="en-US" dirty="0"/>
              <a:t>, Chancellor’s Office Legal </a:t>
            </a:r>
            <a:r>
              <a:rPr lang="en-US" dirty="0" smtClean="0"/>
              <a:t>Division reinforces that single course equivalency is not permitted.</a:t>
            </a:r>
          </a:p>
          <a:p>
            <a:endParaRPr lang="en-US" dirty="0" smtClean="0"/>
          </a:p>
          <a:p>
            <a:r>
              <a:rPr lang="en-US" dirty="0" smtClean="0"/>
              <a:t>Faculty </a:t>
            </a:r>
            <a:r>
              <a:rPr lang="en-US" dirty="0"/>
              <a:t>are hired to </a:t>
            </a:r>
            <a:r>
              <a:rPr lang="en-US" dirty="0" smtClean="0"/>
              <a:t>teach </a:t>
            </a:r>
            <a:r>
              <a:rPr lang="en-US" u="sng" dirty="0" smtClean="0"/>
              <a:t>within disciplines</a:t>
            </a:r>
            <a:r>
              <a:rPr lang="en-US" dirty="0" smtClean="0"/>
              <a:t> and are therefore qualified to teach all courses assigned to that discipline.</a:t>
            </a:r>
            <a:endParaRPr lang="en-US" dirty="0"/>
          </a:p>
        </p:txBody>
      </p:sp>
    </p:spTree>
    <p:extLst>
      <p:ext uri="{BB962C8B-B14F-4D97-AF65-F5344CB8AC3E}">
        <p14:creationId xmlns:p14="http://schemas.microsoft.com/office/powerpoint/2010/main" val="1850096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What is Equivalent to a Master’s Degree?</a:t>
            </a:r>
            <a:endParaRPr lang="en-US" b="1" dirty="0"/>
          </a:p>
        </p:txBody>
      </p:sp>
      <p:sp>
        <p:nvSpPr>
          <p:cNvPr id="3" name="Content Placeholder 2"/>
          <p:cNvSpPr>
            <a:spLocks noGrp="1"/>
          </p:cNvSpPr>
          <p:nvPr>
            <p:ph idx="1"/>
          </p:nvPr>
        </p:nvSpPr>
        <p:spPr/>
        <p:txBody>
          <a:bodyPr>
            <a:normAutofit fontScale="85000" lnSpcReduction="20000"/>
          </a:bodyPr>
          <a:lstStyle/>
          <a:p>
            <a:r>
              <a:rPr lang="en-US" dirty="0" smtClean="0"/>
              <a:t>What is equivalent to a master’s degree in history, biology, or physics?</a:t>
            </a:r>
          </a:p>
          <a:p>
            <a:endParaRPr lang="en-US" dirty="0" smtClean="0"/>
          </a:p>
          <a:p>
            <a:r>
              <a:rPr lang="en-US" dirty="0" smtClean="0"/>
              <a:t>Is it enough to complete all of the required coursework?</a:t>
            </a:r>
          </a:p>
          <a:p>
            <a:endParaRPr lang="en-US" dirty="0" smtClean="0"/>
          </a:p>
          <a:p>
            <a:r>
              <a:rPr lang="en-US" dirty="0" smtClean="0"/>
              <a:t>Is there an equivalent to a thesis or summative project at the end of the master’s program?</a:t>
            </a:r>
          </a:p>
          <a:p>
            <a:endParaRPr lang="en-US" dirty="0" smtClean="0"/>
          </a:p>
          <a:p>
            <a:r>
              <a:rPr lang="en-US" dirty="0" smtClean="0"/>
              <a:t>These are questions that your local equivalency process needs to address. Remember that granting equivalency to a faculty member means that there background is equivalent to the minimum qualifications listed in the Disciplines List!</a:t>
            </a:r>
            <a:endParaRPr lang="en-US" dirty="0"/>
          </a:p>
        </p:txBody>
      </p:sp>
    </p:spTree>
    <p:extLst>
      <p:ext uri="{BB962C8B-B14F-4D97-AF65-F5344CB8AC3E}">
        <p14:creationId xmlns:p14="http://schemas.microsoft.com/office/powerpoint/2010/main" val="20477284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is Equivalent to a Bachelor’s Degree or Associate’s Degree?</a:t>
            </a:r>
            <a:endParaRPr lang="en-US" b="1" dirty="0"/>
          </a:p>
        </p:txBody>
      </p:sp>
      <p:sp>
        <p:nvSpPr>
          <p:cNvPr id="3" name="Content Placeholder 2"/>
          <p:cNvSpPr>
            <a:spLocks noGrp="1"/>
          </p:cNvSpPr>
          <p:nvPr>
            <p:ph idx="1"/>
          </p:nvPr>
        </p:nvSpPr>
        <p:spPr>
          <a:xfrm>
            <a:off x="609600" y="1600201"/>
            <a:ext cx="10972800" cy="4721087"/>
          </a:xfrm>
        </p:spPr>
        <p:txBody>
          <a:bodyPr>
            <a:normAutofit/>
          </a:bodyPr>
          <a:lstStyle/>
          <a:p>
            <a:r>
              <a:rPr lang="en-US" dirty="0"/>
              <a:t>Has the applicant completed coursework equivalent to the subject-specific coursework for the degree, or completed work experience equivalent to that required coursework</a:t>
            </a:r>
            <a:r>
              <a:rPr lang="en-US" dirty="0" smtClean="0"/>
              <a:t>?</a:t>
            </a:r>
          </a:p>
          <a:p>
            <a:endParaRPr lang="en-US" dirty="0" smtClean="0"/>
          </a:p>
          <a:p>
            <a:r>
              <a:rPr lang="en-US" dirty="0" smtClean="0"/>
              <a:t>Has the applicant completed coursework or work experience equivalent to the GE component of an earned bachelor’s or associate’s degree?</a:t>
            </a:r>
          </a:p>
          <a:p>
            <a:endParaRPr lang="en-US" dirty="0" smtClean="0"/>
          </a:p>
          <a:p>
            <a:endParaRPr lang="en-US" dirty="0"/>
          </a:p>
        </p:txBody>
      </p:sp>
    </p:spTree>
    <p:extLst>
      <p:ext uri="{BB962C8B-B14F-4D97-AF65-F5344CB8AC3E}">
        <p14:creationId xmlns:p14="http://schemas.microsoft.com/office/powerpoint/2010/main" val="5996701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Equivalent to an Associate Degree? </a:t>
            </a:r>
            <a:endParaRPr lang="en-US" b="1"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Title </a:t>
            </a:r>
            <a:r>
              <a:rPr lang="en-US" dirty="0"/>
              <a:t>5 Section 55063 </a:t>
            </a:r>
            <a:r>
              <a:rPr lang="en-US" dirty="0" smtClean="0"/>
              <a:t>defines </a:t>
            </a:r>
            <a:r>
              <a:rPr lang="en-US" dirty="0"/>
              <a:t>the components of the Associate’s degree as follows: </a:t>
            </a:r>
            <a:endParaRPr lang="en-US" dirty="0" smtClean="0"/>
          </a:p>
          <a:p>
            <a:pPr marL="0" indent="0">
              <a:buNone/>
            </a:pPr>
            <a:endParaRPr lang="en-US" dirty="0"/>
          </a:p>
          <a:p>
            <a:r>
              <a:rPr lang="en-US" dirty="0"/>
              <a:t>C</a:t>
            </a:r>
            <a:r>
              <a:rPr lang="en-US" dirty="0" smtClean="0"/>
              <a:t>ompetency </a:t>
            </a:r>
            <a:r>
              <a:rPr lang="en-US" dirty="0"/>
              <a:t>in </a:t>
            </a:r>
            <a:r>
              <a:rPr lang="en-US" dirty="0" smtClean="0"/>
              <a:t>reading. </a:t>
            </a:r>
            <a:endParaRPr lang="en-US" dirty="0"/>
          </a:p>
          <a:p>
            <a:r>
              <a:rPr lang="en-US" dirty="0"/>
              <a:t>C</a:t>
            </a:r>
            <a:r>
              <a:rPr lang="en-US" dirty="0" smtClean="0"/>
              <a:t>ompetency </a:t>
            </a:r>
            <a:r>
              <a:rPr lang="en-US" dirty="0"/>
              <a:t>in written expression at the level of Freshman </a:t>
            </a:r>
            <a:r>
              <a:rPr lang="en-US" dirty="0" smtClean="0"/>
              <a:t>Composition. </a:t>
            </a:r>
            <a:endParaRPr lang="en-US" dirty="0"/>
          </a:p>
          <a:p>
            <a:r>
              <a:rPr lang="en-US" dirty="0"/>
              <a:t>C</a:t>
            </a:r>
            <a:r>
              <a:rPr lang="en-US" dirty="0" smtClean="0"/>
              <a:t>ompetency </a:t>
            </a:r>
            <a:r>
              <a:rPr lang="en-US" dirty="0"/>
              <a:t>in mathematics at the level of Intermediate </a:t>
            </a:r>
            <a:r>
              <a:rPr lang="en-US" dirty="0" smtClean="0"/>
              <a:t>Algebra. </a:t>
            </a:r>
            <a:endParaRPr lang="en-US" dirty="0"/>
          </a:p>
          <a:p>
            <a:r>
              <a:rPr lang="en-US" dirty="0"/>
              <a:t>A</a:t>
            </a:r>
            <a:r>
              <a:rPr lang="en-US" dirty="0" smtClean="0"/>
              <a:t>t </a:t>
            </a:r>
            <a:r>
              <a:rPr lang="en-US" dirty="0"/>
              <a:t>least 18 units of </a:t>
            </a:r>
            <a:r>
              <a:rPr lang="en-US" dirty="0" smtClean="0"/>
              <a:t>major preparation. </a:t>
            </a:r>
            <a:endParaRPr lang="en-US" dirty="0"/>
          </a:p>
          <a:p>
            <a:r>
              <a:rPr lang="en-US" dirty="0"/>
              <a:t>A</a:t>
            </a:r>
            <a:r>
              <a:rPr lang="en-US" dirty="0" smtClean="0"/>
              <a:t>t </a:t>
            </a:r>
            <a:r>
              <a:rPr lang="en-US" dirty="0"/>
              <a:t>least 18 units of general education in the areas of </a:t>
            </a:r>
            <a:endParaRPr lang="en-US" dirty="0" smtClean="0"/>
          </a:p>
          <a:p>
            <a:pPr lvl="1"/>
            <a:r>
              <a:rPr lang="en-US" dirty="0"/>
              <a:t>N</a:t>
            </a:r>
            <a:r>
              <a:rPr lang="en-US" dirty="0" smtClean="0"/>
              <a:t>atural </a:t>
            </a:r>
            <a:r>
              <a:rPr lang="en-US" dirty="0" smtClean="0"/>
              <a:t>sciences</a:t>
            </a:r>
            <a:endParaRPr lang="en-US" dirty="0"/>
          </a:p>
          <a:p>
            <a:pPr lvl="1"/>
            <a:r>
              <a:rPr lang="en-US" dirty="0"/>
              <a:t>S</a:t>
            </a:r>
            <a:r>
              <a:rPr lang="en-US" dirty="0" smtClean="0"/>
              <a:t>ocial </a:t>
            </a:r>
            <a:r>
              <a:rPr lang="en-US" dirty="0"/>
              <a:t>and behavioral </a:t>
            </a:r>
            <a:r>
              <a:rPr lang="en-US" dirty="0" smtClean="0"/>
              <a:t>sciences</a:t>
            </a:r>
          </a:p>
          <a:p>
            <a:pPr lvl="1"/>
            <a:r>
              <a:rPr lang="en-US" dirty="0" smtClean="0"/>
              <a:t>Humanities</a:t>
            </a:r>
          </a:p>
          <a:p>
            <a:pPr lvl="1"/>
            <a:r>
              <a:rPr lang="en-US" dirty="0"/>
              <a:t>L</a:t>
            </a:r>
            <a:r>
              <a:rPr lang="en-US" dirty="0" smtClean="0"/>
              <a:t>anguage </a:t>
            </a:r>
            <a:r>
              <a:rPr lang="en-US" dirty="0"/>
              <a:t>and rationality.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5884" y="4829174"/>
            <a:ext cx="3616516" cy="1609725"/>
          </a:xfrm>
          <a:prstGeom prst="rect">
            <a:avLst/>
          </a:prstGeom>
        </p:spPr>
      </p:pic>
    </p:spTree>
    <p:extLst>
      <p:ext uri="{BB962C8B-B14F-4D97-AF65-F5344CB8AC3E}">
        <p14:creationId xmlns:p14="http://schemas.microsoft.com/office/powerpoint/2010/main" val="5154892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Using work experience for equivalency?</a:t>
            </a:r>
            <a:endParaRPr lang="en-US" b="1" dirty="0"/>
          </a:p>
        </p:txBody>
      </p:sp>
      <p:sp>
        <p:nvSpPr>
          <p:cNvPr id="3" name="Content Placeholder 2"/>
          <p:cNvSpPr>
            <a:spLocks noGrp="1"/>
          </p:cNvSpPr>
          <p:nvPr>
            <p:ph idx="1"/>
          </p:nvPr>
        </p:nvSpPr>
        <p:spPr>
          <a:xfrm>
            <a:off x="609600" y="1600200"/>
            <a:ext cx="8934450" cy="4813300"/>
          </a:xfrm>
        </p:spPr>
        <p:txBody>
          <a:bodyPr>
            <a:normAutofit fontScale="92500" lnSpcReduction="10000"/>
          </a:bodyPr>
          <a:lstStyle/>
          <a:p>
            <a:r>
              <a:rPr lang="en-US" dirty="0" smtClean="0"/>
              <a:t>How could ”work experience” be used for equivalency?</a:t>
            </a:r>
          </a:p>
          <a:p>
            <a:endParaRPr lang="en-US" dirty="0" smtClean="0"/>
          </a:p>
          <a:p>
            <a:r>
              <a:rPr lang="en-US" dirty="0" smtClean="0"/>
              <a:t>How could work experience be defined locally? Title 5 §53404 definition may provide guidance:</a:t>
            </a:r>
          </a:p>
          <a:p>
            <a:pPr lvl="1"/>
            <a:r>
              <a:rPr lang="en-US" dirty="0" smtClean="0"/>
              <a:t>Years of experience are based on full-time work.</a:t>
            </a:r>
          </a:p>
          <a:p>
            <a:pPr lvl="1"/>
            <a:r>
              <a:rPr lang="en-US" dirty="0" smtClean="0"/>
              <a:t>May be unpaid if experience is substantially similar to paid experience.</a:t>
            </a:r>
          </a:p>
          <a:p>
            <a:pPr lvl="1"/>
            <a:r>
              <a:rPr lang="en-US" dirty="0" smtClean="0"/>
              <a:t>Professional experience allows teaching experience to be counted; occupational experience (required for apprenticeship) does not.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0144" y="1600200"/>
            <a:ext cx="3182256" cy="1392237"/>
          </a:xfrm>
          <a:prstGeom prst="rect">
            <a:avLst/>
          </a:prstGeom>
        </p:spPr>
      </p:pic>
    </p:spTree>
    <p:extLst>
      <p:ext uri="{BB962C8B-B14F-4D97-AF65-F5344CB8AC3E}">
        <p14:creationId xmlns:p14="http://schemas.microsoft.com/office/powerpoint/2010/main" val="8795154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Eminence</a:t>
            </a:r>
            <a:endParaRPr lang="en-US" b="1" dirty="0"/>
          </a:p>
        </p:txBody>
      </p:sp>
      <p:sp>
        <p:nvSpPr>
          <p:cNvPr id="3" name="Content Placeholder 2"/>
          <p:cNvSpPr>
            <a:spLocks noGrp="1"/>
          </p:cNvSpPr>
          <p:nvPr>
            <p:ph idx="1"/>
          </p:nvPr>
        </p:nvSpPr>
        <p:spPr>
          <a:xfrm>
            <a:off x="609600" y="1295400"/>
            <a:ext cx="9334500" cy="5422900"/>
          </a:xfrm>
        </p:spPr>
        <p:txBody>
          <a:bodyPr>
            <a:normAutofit fontScale="62500" lnSpcReduction="20000"/>
          </a:bodyPr>
          <a:lstStyle/>
          <a:p>
            <a:pPr marL="0" indent="0">
              <a:buNone/>
            </a:pPr>
            <a:r>
              <a:rPr lang="en-US" dirty="0" smtClean="0"/>
              <a:t>Some considerations when using eminence:</a:t>
            </a:r>
          </a:p>
          <a:p>
            <a:pPr marL="0" indent="0">
              <a:buNone/>
            </a:pPr>
            <a:endParaRPr lang="en-US" dirty="0" smtClean="0"/>
          </a:p>
          <a:p>
            <a:r>
              <a:rPr lang="en-US" dirty="0" smtClean="0"/>
              <a:t>Eminence </a:t>
            </a:r>
            <a:r>
              <a:rPr lang="en-US" dirty="0"/>
              <a:t>should not be used as the sole criteria for granting equivalency (Senate Resolution 10.01, </a:t>
            </a:r>
            <a:r>
              <a:rPr lang="en-US" dirty="0" smtClean="0"/>
              <a:t>S09). </a:t>
            </a:r>
          </a:p>
          <a:p>
            <a:endParaRPr lang="en-US" dirty="0" smtClean="0"/>
          </a:p>
          <a:p>
            <a:r>
              <a:rPr lang="en-US" dirty="0"/>
              <a:t>D</a:t>
            </a:r>
            <a:r>
              <a:rPr lang="en-US" dirty="0" smtClean="0"/>
              <a:t>ocumented </a:t>
            </a:r>
            <a:r>
              <a:rPr lang="en-US" dirty="0"/>
              <a:t>regional or national peer-reviewed publications authored by the </a:t>
            </a:r>
            <a:r>
              <a:rPr lang="en-US" dirty="0" smtClean="0"/>
              <a:t>applicant. </a:t>
            </a:r>
          </a:p>
          <a:p>
            <a:endParaRPr lang="en-US" dirty="0"/>
          </a:p>
          <a:p>
            <a:r>
              <a:rPr lang="en-US" dirty="0"/>
              <a:t>D</a:t>
            </a:r>
            <a:r>
              <a:rPr lang="en-US" dirty="0" smtClean="0"/>
              <a:t>ocumented </a:t>
            </a:r>
            <a:r>
              <a:rPr lang="en-US" dirty="0"/>
              <a:t>regional or national publications regarding the applicant’s work </a:t>
            </a:r>
            <a:r>
              <a:rPr lang="en-US" dirty="0" smtClean="0"/>
              <a:t>product. </a:t>
            </a:r>
          </a:p>
          <a:p>
            <a:endParaRPr lang="en-US" dirty="0"/>
          </a:p>
          <a:p>
            <a:r>
              <a:rPr lang="en-US" dirty="0"/>
              <a:t>N</a:t>
            </a:r>
            <a:r>
              <a:rPr lang="en-US" dirty="0" smtClean="0"/>
              <a:t>ational </a:t>
            </a:r>
            <a:r>
              <a:rPr lang="en-US" dirty="0"/>
              <a:t>awards pertaining to the </a:t>
            </a:r>
            <a:r>
              <a:rPr lang="en-US" dirty="0" smtClean="0"/>
              <a:t>discipline. </a:t>
            </a:r>
          </a:p>
          <a:p>
            <a:endParaRPr lang="en-US" dirty="0"/>
          </a:p>
          <a:p>
            <a:r>
              <a:rPr lang="en-US" dirty="0"/>
              <a:t>F</a:t>
            </a:r>
            <a:r>
              <a:rPr lang="en-US" dirty="0" smtClean="0"/>
              <a:t>ormal </a:t>
            </a:r>
            <a:r>
              <a:rPr lang="en-US" dirty="0"/>
              <a:t>action by the academic senate at </a:t>
            </a:r>
            <a:r>
              <a:rPr lang="en-US" dirty="0" smtClean="0"/>
              <a:t>large. </a:t>
            </a:r>
          </a:p>
          <a:p>
            <a:endParaRPr lang="en-US" dirty="0" smtClean="0"/>
          </a:p>
          <a:p>
            <a:r>
              <a:rPr lang="en-US" dirty="0" smtClean="0"/>
              <a:t>Local criteria for using eminence should be explicitly spelled out and documented so that they are equitably applied.</a:t>
            </a: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4100" y="4368006"/>
            <a:ext cx="1905744" cy="2345531"/>
          </a:xfrm>
          <a:prstGeom prst="rect">
            <a:avLst/>
          </a:prstGeom>
        </p:spPr>
      </p:pic>
      <p:sp>
        <p:nvSpPr>
          <p:cNvPr id="5" name="TextBox 4"/>
          <p:cNvSpPr txBox="1"/>
          <p:nvPr/>
        </p:nvSpPr>
        <p:spPr>
          <a:xfrm>
            <a:off x="10027022" y="3513971"/>
            <a:ext cx="1739900" cy="369332"/>
          </a:xfrm>
          <a:prstGeom prst="rect">
            <a:avLst/>
          </a:prstGeom>
          <a:noFill/>
        </p:spPr>
        <p:txBody>
          <a:bodyPr wrap="square" rtlCol="0">
            <a:spAutoFit/>
          </a:bodyPr>
          <a:lstStyle/>
          <a:p>
            <a:r>
              <a:rPr lang="en-US" dirty="0" smtClean="0"/>
              <a:t>Herbie Hancock</a:t>
            </a:r>
          </a:p>
        </p:txBody>
      </p:sp>
      <p:cxnSp>
        <p:nvCxnSpPr>
          <p:cNvPr id="8" name="Straight Arrow Connector 7"/>
          <p:cNvCxnSpPr>
            <a:stCxn id="5" idx="2"/>
          </p:cNvCxnSpPr>
          <p:nvPr/>
        </p:nvCxnSpPr>
        <p:spPr>
          <a:xfrm>
            <a:off x="10896972" y="3883303"/>
            <a:ext cx="0" cy="3693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627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Some Questions</a:t>
            </a:r>
            <a:endParaRPr lang="en-US" b="1" dirty="0"/>
          </a:p>
        </p:txBody>
      </p:sp>
      <p:sp>
        <p:nvSpPr>
          <p:cNvPr id="3" name="Content Placeholder 2"/>
          <p:cNvSpPr>
            <a:spLocks noGrp="1"/>
          </p:cNvSpPr>
          <p:nvPr>
            <p:ph idx="1"/>
          </p:nvPr>
        </p:nvSpPr>
        <p:spPr/>
        <p:txBody>
          <a:bodyPr/>
          <a:lstStyle/>
          <a:p>
            <a:pPr marL="342900" lvl="1" indent="-342900">
              <a:buFont typeface="Arial"/>
              <a:buChar char="•"/>
            </a:pPr>
            <a:r>
              <a:rPr lang="en-US" sz="3500" dirty="0"/>
              <a:t>Why do we have faculty minimum qualifications (MQs) and equivalency?</a:t>
            </a:r>
          </a:p>
          <a:p>
            <a:pPr marL="342900" lvl="1" indent="-342900">
              <a:buFont typeface="Arial"/>
              <a:buChar char="•"/>
            </a:pPr>
            <a:endParaRPr lang="en-US" sz="3500" dirty="0"/>
          </a:p>
          <a:p>
            <a:pPr marL="342900" lvl="1" indent="-342900">
              <a:buFont typeface="Arial"/>
              <a:buChar char="•"/>
            </a:pPr>
            <a:r>
              <a:rPr lang="en-US" sz="3500" dirty="0"/>
              <a:t>Are MQs or equivalency used as the sole basis for faculty hiring, or are they a component of the faculty hiring process?</a:t>
            </a:r>
          </a:p>
          <a:p>
            <a:endParaRPr lang="en-US" dirty="0"/>
          </a:p>
        </p:txBody>
      </p:sp>
    </p:spTree>
    <p:extLst>
      <p:ext uri="{BB962C8B-B14F-4D97-AF65-F5344CB8AC3E}">
        <p14:creationId xmlns:p14="http://schemas.microsoft.com/office/powerpoint/2010/main" val="7509303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Eminence</a:t>
            </a:r>
            <a:endParaRPr lang="en-US" b="1" dirty="0"/>
          </a:p>
        </p:txBody>
      </p:sp>
      <p:sp>
        <p:nvSpPr>
          <p:cNvPr id="3" name="Content Placeholder 2"/>
          <p:cNvSpPr>
            <a:spLocks noGrp="1"/>
          </p:cNvSpPr>
          <p:nvPr>
            <p:ph idx="1"/>
          </p:nvPr>
        </p:nvSpPr>
        <p:spPr>
          <a:xfrm>
            <a:off x="609600" y="1417638"/>
            <a:ext cx="10972800" cy="5173662"/>
          </a:xfrm>
        </p:spPr>
        <p:txBody>
          <a:bodyPr>
            <a:normAutofit/>
          </a:bodyPr>
          <a:lstStyle/>
          <a:p>
            <a:pPr marL="0" indent="0">
              <a:buNone/>
            </a:pPr>
            <a:r>
              <a:rPr lang="en-US" dirty="0" smtClean="0"/>
              <a:t>Imagine that a world famous fashion designer would like to teach a class at your college. This designer has won many awards for her work in the fashion industry, and her collections are regularly featured at shows in Paris, Milan, and New York. She attended college but dropped out during her second year to pursue a career in the fashion industry. </a:t>
            </a:r>
          </a:p>
          <a:p>
            <a:pPr lvl="1">
              <a:buFont typeface="Wingdings" charset="2"/>
              <a:buChar char="Ø"/>
            </a:pPr>
            <a:r>
              <a:rPr lang="en-US" dirty="0" smtClean="0"/>
              <a:t>Would your college hire this fashion designer on equivalency?</a:t>
            </a:r>
          </a:p>
          <a:p>
            <a:pPr lvl="1">
              <a:buFont typeface="Wingdings" charset="2"/>
              <a:buChar char="Ø"/>
            </a:pPr>
            <a:r>
              <a:rPr lang="en-US" dirty="0" smtClean="0"/>
              <a:t>What criteria would you use to establish that the body of work is equal to the MQs in Fashion and Related Technologies?</a:t>
            </a:r>
          </a:p>
          <a:p>
            <a:pPr lvl="1"/>
            <a:endParaRPr lang="en-US" dirty="0"/>
          </a:p>
        </p:txBody>
      </p:sp>
    </p:spTree>
    <p:extLst>
      <p:ext uri="{BB962C8B-B14F-4D97-AF65-F5344CB8AC3E}">
        <p14:creationId xmlns:p14="http://schemas.microsoft.com/office/powerpoint/2010/main" val="6986942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Minimum Qualifications for </a:t>
            </a:r>
            <a:br>
              <a:rPr lang="en-US" b="1" dirty="0" smtClean="0"/>
            </a:br>
            <a:r>
              <a:rPr lang="en-US" b="1" dirty="0" smtClean="0"/>
              <a:t>Fashion and Related Technologies</a:t>
            </a:r>
            <a:endParaRPr lang="en-US" b="1" dirty="0"/>
          </a:p>
        </p:txBody>
      </p:sp>
      <p:sp>
        <p:nvSpPr>
          <p:cNvPr id="3" name="Content Placeholder 2"/>
          <p:cNvSpPr>
            <a:spLocks noGrp="1"/>
          </p:cNvSpPr>
          <p:nvPr>
            <p:ph idx="1"/>
          </p:nvPr>
        </p:nvSpPr>
        <p:spPr/>
        <p:txBody>
          <a:bodyPr>
            <a:normAutofit/>
          </a:bodyPr>
          <a:lstStyle/>
          <a:p>
            <a:pPr marL="0" indent="0">
              <a:buNone/>
            </a:pPr>
            <a:r>
              <a:rPr lang="en-US" dirty="0" smtClean="0"/>
              <a:t>Any Bachelor’s degree plus two years of professional experience, or</a:t>
            </a:r>
            <a:r>
              <a:rPr lang="en-US" dirty="0"/>
              <a:t> </a:t>
            </a:r>
            <a:r>
              <a:rPr lang="en-US" dirty="0" smtClean="0"/>
              <a:t>any associate’s degree plus six years of professional experience.</a:t>
            </a:r>
          </a:p>
          <a:p>
            <a:pPr marL="0" indent="0">
              <a:buNone/>
            </a:pPr>
            <a:endParaRPr lang="en-US" dirty="0"/>
          </a:p>
          <a:p>
            <a:pPr marL="0" indent="0">
              <a:buNone/>
            </a:pPr>
            <a:endParaRPr lang="en-US" dirty="0" smtClean="0"/>
          </a:p>
          <a:p>
            <a:pPr marL="0" indent="0">
              <a:buNone/>
            </a:pPr>
            <a:endParaRPr lang="en-US" dirty="0" smtClean="0"/>
          </a:p>
          <a:p>
            <a:pPr marL="0" indent="0">
              <a:buNone/>
            </a:pPr>
            <a:r>
              <a:rPr lang="en-US" sz="2400" dirty="0"/>
              <a:t>Note: the professional experience must be directly related to the teaching assignment (Title 5 §53410).</a:t>
            </a:r>
          </a:p>
          <a:p>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11750220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Food for Thought</a:t>
            </a:r>
            <a:endParaRPr lang="en-US" b="1" dirty="0"/>
          </a:p>
        </p:txBody>
      </p:sp>
      <p:sp>
        <p:nvSpPr>
          <p:cNvPr id="3" name="Content Placeholder 2"/>
          <p:cNvSpPr>
            <a:spLocks noGrp="1"/>
          </p:cNvSpPr>
          <p:nvPr>
            <p:ph idx="1"/>
          </p:nvPr>
        </p:nvSpPr>
        <p:spPr>
          <a:xfrm>
            <a:off x="609600" y="1193800"/>
            <a:ext cx="10972800" cy="4838700"/>
          </a:xfrm>
        </p:spPr>
        <p:txBody>
          <a:bodyPr>
            <a:normAutofit/>
          </a:bodyPr>
          <a:lstStyle/>
          <a:p>
            <a:endParaRPr lang="en-US" sz="3500" dirty="0"/>
          </a:p>
          <a:p>
            <a:pPr marL="0" indent="0">
              <a:buNone/>
            </a:pPr>
            <a:r>
              <a:rPr lang="en-US" sz="3500" dirty="0"/>
              <a:t>Are these mutually exclusive goals?</a:t>
            </a:r>
          </a:p>
          <a:p>
            <a:pPr lvl="1">
              <a:buFont typeface="Wingdings" charset="2"/>
              <a:buChar char="Ø"/>
            </a:pPr>
            <a:r>
              <a:rPr lang="en-US" sz="2600" dirty="0"/>
              <a:t>An equivalency process that expands teaching opportunities to industry experts. </a:t>
            </a:r>
          </a:p>
          <a:p>
            <a:pPr lvl="1">
              <a:buFont typeface="Wingdings" charset="2"/>
              <a:buChar char="Ø"/>
            </a:pPr>
            <a:r>
              <a:rPr lang="en-US" sz="2600" dirty="0"/>
              <a:t>An equivalency process that ensures that qualified people are hired as faculty.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9224" y="4143375"/>
            <a:ext cx="2823176" cy="1889125"/>
          </a:xfrm>
          <a:prstGeom prst="rect">
            <a:avLst/>
          </a:prstGeom>
        </p:spPr>
      </p:pic>
    </p:spTree>
    <p:extLst>
      <p:ext uri="{BB962C8B-B14F-4D97-AF65-F5344CB8AC3E}">
        <p14:creationId xmlns:p14="http://schemas.microsoft.com/office/powerpoint/2010/main" val="3352706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68362"/>
          </a:xfrm>
        </p:spPr>
        <p:txBody>
          <a:bodyPr>
            <a:noAutofit/>
          </a:bodyPr>
          <a:lstStyle/>
          <a:p>
            <a:r>
              <a:rPr lang="en-US" sz="3200" b="1" dirty="0"/>
              <a:t>Assigning Courses to Disciplines </a:t>
            </a:r>
            <a:r>
              <a:rPr lang="mr-IN" sz="3200" b="1" dirty="0"/>
              <a:t>–</a:t>
            </a:r>
            <a:r>
              <a:rPr lang="en-US" sz="3200" b="1" dirty="0"/>
              <a:t/>
            </a:r>
            <a:br>
              <a:rPr lang="en-US" sz="3200" b="1" dirty="0"/>
            </a:br>
            <a:r>
              <a:rPr lang="en-US" sz="3200" b="1" dirty="0"/>
              <a:t>Where Curriculum and MQs Meet</a:t>
            </a:r>
          </a:p>
        </p:txBody>
      </p:sp>
      <p:sp>
        <p:nvSpPr>
          <p:cNvPr id="3" name="Content Placeholder 2"/>
          <p:cNvSpPr>
            <a:spLocks noGrp="1"/>
          </p:cNvSpPr>
          <p:nvPr>
            <p:ph idx="1"/>
          </p:nvPr>
        </p:nvSpPr>
        <p:spPr>
          <a:xfrm>
            <a:off x="788194" y="1417638"/>
            <a:ext cx="10615612" cy="5170764"/>
          </a:xfrm>
        </p:spPr>
        <p:txBody>
          <a:bodyPr>
            <a:normAutofit fontScale="62500" lnSpcReduction="20000"/>
          </a:bodyPr>
          <a:lstStyle/>
          <a:p>
            <a:r>
              <a:rPr lang="en-US" dirty="0" smtClean="0"/>
              <a:t>Identified in Title 5 section 53200 as an academic and professional matter within curriculum:</a:t>
            </a:r>
          </a:p>
          <a:p>
            <a:pPr marL="0" indent="0">
              <a:buNone/>
            </a:pPr>
            <a:r>
              <a:rPr lang="en-US" dirty="0" smtClean="0"/>
              <a:t>	</a:t>
            </a:r>
            <a:r>
              <a:rPr lang="en-US" i="1" dirty="0" smtClean="0"/>
              <a:t>(</a:t>
            </a:r>
            <a:r>
              <a:rPr lang="en-US" i="1" dirty="0"/>
              <a:t>c) “Academic and professional matters” means the following policy development </a:t>
            </a:r>
            <a:r>
              <a:rPr lang="en-US" i="1" dirty="0" smtClean="0"/>
              <a:t>and 	implementation </a:t>
            </a:r>
            <a:r>
              <a:rPr lang="en-US" i="1" dirty="0"/>
              <a:t>matters:</a:t>
            </a:r>
          </a:p>
          <a:p>
            <a:pPr marL="0" indent="0">
              <a:buNone/>
            </a:pPr>
            <a:r>
              <a:rPr lang="en-US" i="1" dirty="0" smtClean="0"/>
              <a:t>		(</a:t>
            </a:r>
            <a:r>
              <a:rPr lang="en-US" i="1" dirty="0"/>
              <a:t>1) curriculum, including establishing prerequisites </a:t>
            </a:r>
            <a:r>
              <a:rPr lang="en-US" b="1" i="1" dirty="0"/>
              <a:t>and placing courses </a:t>
            </a:r>
            <a:r>
              <a:rPr lang="en-US" b="1" i="1" dirty="0" smtClean="0"/>
              <a:t>within </a:t>
            </a:r>
            <a:r>
              <a:rPr lang="en-US" b="1" i="1" dirty="0"/>
              <a:t>disciplines</a:t>
            </a:r>
            <a:r>
              <a:rPr lang="en-US" b="1" i="1" dirty="0" smtClean="0"/>
              <a:t>;</a:t>
            </a:r>
          </a:p>
          <a:p>
            <a:pPr marL="0" indent="0">
              <a:buNone/>
            </a:pPr>
            <a:endParaRPr lang="en-US" b="1" i="1" dirty="0" smtClean="0"/>
          </a:p>
          <a:p>
            <a:r>
              <a:rPr lang="en-US" dirty="0"/>
              <a:t>Determines the </a:t>
            </a:r>
            <a:r>
              <a:rPr lang="en-US" i="1" dirty="0"/>
              <a:t>minimum qualifications necessary to teach a course</a:t>
            </a:r>
            <a:r>
              <a:rPr lang="en-US" dirty="0"/>
              <a:t>.</a:t>
            </a:r>
          </a:p>
          <a:p>
            <a:endParaRPr lang="en-US" dirty="0" smtClean="0"/>
          </a:p>
          <a:p>
            <a:r>
              <a:rPr lang="en-US" dirty="0" smtClean="0"/>
              <a:t>Determined </a:t>
            </a:r>
            <a:r>
              <a:rPr lang="en-US" dirty="0"/>
              <a:t>by local process, but Senate has regulatory authority</a:t>
            </a:r>
            <a:r>
              <a:rPr lang="en-US" dirty="0" smtClean="0"/>
              <a:t>.</a:t>
            </a:r>
          </a:p>
          <a:p>
            <a:endParaRPr lang="en-US" dirty="0"/>
          </a:p>
          <a:p>
            <a:r>
              <a:rPr lang="en-US" dirty="0"/>
              <a:t>Local process should </a:t>
            </a:r>
            <a:r>
              <a:rPr lang="en-US" dirty="0" smtClean="0"/>
              <a:t>include discipline </a:t>
            </a:r>
            <a:r>
              <a:rPr lang="en-US" dirty="0"/>
              <a:t>faculty expertise with review and oversight by local Curriculum Committee, Senate, or both. </a:t>
            </a:r>
            <a:endParaRPr lang="en-US" dirty="0" smtClean="0"/>
          </a:p>
          <a:p>
            <a:endParaRPr lang="en-US" dirty="0"/>
          </a:p>
          <a:p>
            <a:r>
              <a:rPr lang="en-US" dirty="0"/>
              <a:t>Curriculum Committee </a:t>
            </a:r>
            <a:r>
              <a:rPr lang="en-US" dirty="0" smtClean="0"/>
              <a:t>is often </a:t>
            </a:r>
            <a:r>
              <a:rPr lang="en-US" dirty="0"/>
              <a:t>charged with overseeing this process, but other models exist. </a:t>
            </a:r>
            <a:endParaRPr lang="en-US" dirty="0" smtClean="0"/>
          </a:p>
          <a:p>
            <a:pPr marL="0" indent="0">
              <a:buNone/>
            </a:pPr>
            <a:endParaRPr lang="en-US" dirty="0"/>
          </a:p>
          <a:p>
            <a:r>
              <a:rPr lang="en-US" dirty="0" smtClean="0"/>
              <a:t>Note: Assigning courses to disciplines </a:t>
            </a:r>
            <a:r>
              <a:rPr lang="en-US" i="1" dirty="0" smtClean="0"/>
              <a:t>is not </a:t>
            </a:r>
            <a:r>
              <a:rPr lang="en-US" dirty="0" smtClean="0"/>
              <a:t>equivalency.</a:t>
            </a:r>
            <a:endParaRPr lang="en-US" dirty="0"/>
          </a:p>
        </p:txBody>
      </p:sp>
    </p:spTree>
    <p:extLst>
      <p:ext uri="{BB962C8B-B14F-4D97-AF65-F5344CB8AC3E}">
        <p14:creationId xmlns:p14="http://schemas.microsoft.com/office/powerpoint/2010/main" val="20441076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125787" y="1985565"/>
            <a:ext cx="4089400" cy="3755232"/>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endParaRPr>
          </a:p>
        </p:txBody>
      </p:sp>
      <p:sp>
        <p:nvSpPr>
          <p:cNvPr id="5" name="Oval 4"/>
          <p:cNvSpPr/>
          <p:nvPr/>
        </p:nvSpPr>
        <p:spPr>
          <a:xfrm>
            <a:off x="5257800" y="1985565"/>
            <a:ext cx="3962400" cy="3755232"/>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3425032" y="2939851"/>
            <a:ext cx="2076450" cy="2031325"/>
          </a:xfrm>
          <a:prstGeom prst="rect">
            <a:avLst/>
          </a:prstGeom>
          <a:noFill/>
        </p:spPr>
        <p:txBody>
          <a:bodyPr wrap="square" rtlCol="0">
            <a:spAutoFit/>
          </a:bodyPr>
          <a:lstStyle/>
          <a:p>
            <a:r>
              <a:rPr lang="en-US" b="1" u="sng" dirty="0">
                <a:solidFill>
                  <a:srgbClr val="0070C0"/>
                </a:solidFill>
              </a:rPr>
              <a:t>Discipline</a:t>
            </a:r>
            <a:r>
              <a:rPr lang="en-US" u="sng" dirty="0">
                <a:solidFill>
                  <a:srgbClr val="0070C0"/>
                </a:solidFill>
              </a:rPr>
              <a:t> </a:t>
            </a:r>
          </a:p>
          <a:p>
            <a:r>
              <a:rPr lang="en-US" dirty="0">
                <a:solidFill>
                  <a:srgbClr val="0070C0"/>
                </a:solidFill>
              </a:rPr>
              <a:t>Defines required academic preparation and professional experience for faculty </a:t>
            </a:r>
          </a:p>
        </p:txBody>
      </p:sp>
      <p:sp>
        <p:nvSpPr>
          <p:cNvPr id="8" name="TextBox 7"/>
          <p:cNvSpPr txBox="1"/>
          <p:nvPr/>
        </p:nvSpPr>
        <p:spPr>
          <a:xfrm>
            <a:off x="7215188" y="2939851"/>
            <a:ext cx="2005013" cy="923330"/>
          </a:xfrm>
          <a:prstGeom prst="rect">
            <a:avLst/>
          </a:prstGeom>
          <a:noFill/>
        </p:spPr>
        <p:txBody>
          <a:bodyPr wrap="square" rtlCol="0">
            <a:spAutoFit/>
          </a:bodyPr>
          <a:lstStyle/>
          <a:p>
            <a:r>
              <a:rPr lang="en-US" b="1" u="sng" dirty="0">
                <a:solidFill>
                  <a:srgbClr val="00B050"/>
                </a:solidFill>
              </a:rPr>
              <a:t>Courses</a:t>
            </a:r>
          </a:p>
          <a:p>
            <a:r>
              <a:rPr lang="en-US" dirty="0">
                <a:solidFill>
                  <a:srgbClr val="00B050"/>
                </a:solidFill>
              </a:rPr>
              <a:t>What the faculty teach</a:t>
            </a:r>
            <a:r>
              <a:rPr lang="mr-IN" dirty="0">
                <a:solidFill>
                  <a:srgbClr val="00B050"/>
                </a:solidFill>
              </a:rPr>
              <a:t>…</a:t>
            </a:r>
            <a:r>
              <a:rPr lang="en-US" dirty="0">
                <a:solidFill>
                  <a:srgbClr val="00B050"/>
                </a:solidFill>
              </a:rPr>
              <a:t>curriculum!</a:t>
            </a:r>
          </a:p>
        </p:txBody>
      </p:sp>
      <p:sp>
        <p:nvSpPr>
          <p:cNvPr id="9" name="TextBox 8"/>
          <p:cNvSpPr txBox="1"/>
          <p:nvPr/>
        </p:nvSpPr>
        <p:spPr>
          <a:xfrm>
            <a:off x="5501482" y="2939851"/>
            <a:ext cx="1654175" cy="2308324"/>
          </a:xfrm>
          <a:prstGeom prst="rect">
            <a:avLst/>
          </a:prstGeom>
          <a:noFill/>
        </p:spPr>
        <p:txBody>
          <a:bodyPr wrap="square" rtlCol="0">
            <a:spAutoFit/>
          </a:bodyPr>
          <a:lstStyle/>
          <a:p>
            <a:r>
              <a:rPr lang="en-US" b="1" dirty="0">
                <a:solidFill>
                  <a:srgbClr val="FF0000"/>
                </a:solidFill>
              </a:rPr>
              <a:t>Assignment of Course to </a:t>
            </a:r>
            <a:r>
              <a:rPr lang="en-US" b="1" u="sng" dirty="0">
                <a:solidFill>
                  <a:srgbClr val="FF0000"/>
                </a:solidFill>
              </a:rPr>
              <a:t>Discipline</a:t>
            </a:r>
            <a:r>
              <a:rPr lang="en-US" dirty="0">
                <a:solidFill>
                  <a:srgbClr val="FF0000"/>
                </a:solidFill>
              </a:rPr>
              <a:t> Defines the MQs needed to teach the course.</a:t>
            </a:r>
          </a:p>
          <a:p>
            <a:endParaRPr lang="en-US" dirty="0"/>
          </a:p>
        </p:txBody>
      </p:sp>
      <p:sp>
        <p:nvSpPr>
          <p:cNvPr id="10" name="TextBox 9"/>
          <p:cNvSpPr txBox="1"/>
          <p:nvPr/>
        </p:nvSpPr>
        <p:spPr>
          <a:xfrm>
            <a:off x="2870199" y="465613"/>
            <a:ext cx="7035800" cy="584775"/>
          </a:xfrm>
          <a:prstGeom prst="rect">
            <a:avLst/>
          </a:prstGeom>
          <a:noFill/>
        </p:spPr>
        <p:txBody>
          <a:bodyPr wrap="square" rtlCol="0">
            <a:spAutoFit/>
          </a:bodyPr>
          <a:lstStyle/>
          <a:p>
            <a:pPr algn="ctr"/>
            <a:r>
              <a:rPr lang="en-US" sz="3200" b="1" dirty="0"/>
              <a:t>Courses, Disciplines, and MQs </a:t>
            </a:r>
            <a:r>
              <a:rPr lang="mr-IN" sz="3200" b="1" dirty="0"/>
              <a:t>–</a:t>
            </a:r>
            <a:r>
              <a:rPr lang="en-US" sz="3200" b="1" dirty="0"/>
              <a:t> Oh My!</a:t>
            </a:r>
          </a:p>
        </p:txBody>
      </p:sp>
    </p:spTree>
    <p:extLst>
      <p:ext uri="{BB962C8B-B14F-4D97-AF65-F5344CB8AC3E}">
        <p14:creationId xmlns:p14="http://schemas.microsoft.com/office/powerpoint/2010/main" val="20209859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Local Disciplines Assignment</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A district may locally assign any discipline on the state list for local use, but they do not have to use any particular discipline.</a:t>
            </a:r>
          </a:p>
          <a:p>
            <a:endParaRPr lang="en-US" dirty="0" smtClean="0"/>
          </a:p>
          <a:p>
            <a:r>
              <a:rPr lang="en-US" dirty="0" smtClean="0"/>
              <a:t>For instance, if a district has not locally adopted the discipline </a:t>
            </a:r>
            <a:r>
              <a:rPr lang="en-US" dirty="0"/>
              <a:t>of Art </a:t>
            </a:r>
            <a:r>
              <a:rPr lang="en-US" dirty="0" smtClean="0"/>
              <a:t>History, it </a:t>
            </a:r>
            <a:r>
              <a:rPr lang="en-US" dirty="0"/>
              <a:t>could </a:t>
            </a:r>
            <a:r>
              <a:rPr lang="en-US" dirty="0" smtClean="0"/>
              <a:t>assign all of its Art History courses to the discipline of Art. </a:t>
            </a:r>
          </a:p>
          <a:p>
            <a:endParaRPr lang="en-US" dirty="0" smtClean="0"/>
          </a:p>
          <a:p>
            <a:r>
              <a:rPr lang="en-US" dirty="0" smtClean="0"/>
              <a:t>In this case, the MQs for Art History classes in that district would be those defined for the Art discipline, not the Art History discipline (unless/until the district chose to change this). </a:t>
            </a:r>
            <a:endParaRPr lang="en-US" dirty="0"/>
          </a:p>
          <a:p>
            <a:endParaRPr lang="en-US" dirty="0"/>
          </a:p>
        </p:txBody>
      </p:sp>
    </p:spTree>
    <p:extLst>
      <p:ext uri="{BB962C8B-B14F-4D97-AF65-F5344CB8AC3E}">
        <p14:creationId xmlns:p14="http://schemas.microsoft.com/office/powerpoint/2010/main" val="5552638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Three Examples of Assigning Courses to Disciplines</a:t>
            </a:r>
            <a:endParaRPr lang="en-US" b="1" dirty="0"/>
          </a:p>
        </p:txBody>
      </p:sp>
      <p:sp>
        <p:nvSpPr>
          <p:cNvPr id="3" name="Content Placeholder 2"/>
          <p:cNvSpPr>
            <a:spLocks noGrp="1"/>
          </p:cNvSpPr>
          <p:nvPr>
            <p:ph idx="1"/>
          </p:nvPr>
        </p:nvSpPr>
        <p:spPr/>
        <p:txBody>
          <a:bodyPr>
            <a:normAutofit fontScale="77500" lnSpcReduction="20000"/>
          </a:bodyPr>
          <a:lstStyle/>
          <a:p>
            <a:pPr marL="457200" indent="-457200">
              <a:buFont typeface="+mj-lt"/>
              <a:buAutoNum type="arabicPeriod"/>
            </a:pPr>
            <a:r>
              <a:rPr lang="en-US" dirty="0"/>
              <a:t>Course assigned to a single discipline. </a:t>
            </a:r>
          </a:p>
          <a:p>
            <a:pPr lvl="1"/>
            <a:r>
              <a:rPr lang="en-US" dirty="0"/>
              <a:t>Example: ENGL 101 assigned to English. The minimum qualifications for English provides adequate preparation to teach the course content. </a:t>
            </a:r>
            <a:endParaRPr lang="en-US" dirty="0" smtClean="0"/>
          </a:p>
          <a:p>
            <a:pPr lvl="1"/>
            <a:endParaRPr lang="en-US" dirty="0"/>
          </a:p>
          <a:p>
            <a:pPr marL="457200" indent="-457200">
              <a:buFont typeface="+mj-lt"/>
              <a:buAutoNum type="arabicPeriod"/>
            </a:pPr>
            <a:r>
              <a:rPr lang="en-US" dirty="0"/>
              <a:t>Course assigned to more than one discipline with an “or” </a:t>
            </a:r>
            <a:r>
              <a:rPr lang="en-US" dirty="0" smtClean="0"/>
              <a:t> </a:t>
            </a:r>
            <a:endParaRPr lang="en-US" dirty="0"/>
          </a:p>
          <a:p>
            <a:pPr lvl="1"/>
            <a:r>
              <a:rPr lang="en-US" dirty="0"/>
              <a:t>Example: ARTS 101 assigned to Art </a:t>
            </a:r>
            <a:r>
              <a:rPr lang="en-US" i="1" dirty="0"/>
              <a:t>or </a:t>
            </a:r>
            <a:r>
              <a:rPr lang="en-US" dirty="0"/>
              <a:t>Graphic Design. The minimum qualifications for </a:t>
            </a:r>
            <a:r>
              <a:rPr lang="en-US" i="1" dirty="0"/>
              <a:t>either</a:t>
            </a:r>
            <a:r>
              <a:rPr lang="en-US" dirty="0"/>
              <a:t> discipline provide adequate preparation to teach the course content. </a:t>
            </a:r>
            <a:endParaRPr lang="en-US" dirty="0" smtClean="0"/>
          </a:p>
          <a:p>
            <a:pPr lvl="1"/>
            <a:endParaRPr lang="en-US" dirty="0"/>
          </a:p>
          <a:p>
            <a:pPr marL="457200" indent="-457200">
              <a:buFont typeface="+mj-lt"/>
              <a:buAutoNum type="arabicPeriod"/>
            </a:pPr>
            <a:r>
              <a:rPr lang="en-US" dirty="0"/>
              <a:t>Course assigned to more than one discipline with an “and” </a:t>
            </a:r>
          </a:p>
          <a:p>
            <a:pPr lvl="1"/>
            <a:r>
              <a:rPr lang="en-US" dirty="0"/>
              <a:t>HUMA 120 assigned to Humanities </a:t>
            </a:r>
            <a:r>
              <a:rPr lang="en-US" i="1" dirty="0"/>
              <a:t>and </a:t>
            </a:r>
            <a:r>
              <a:rPr lang="en-US" dirty="0"/>
              <a:t>Ethnic Studies. The minimum qualifications for both disciplines </a:t>
            </a:r>
            <a:r>
              <a:rPr lang="en-US" i="1" dirty="0"/>
              <a:t>together </a:t>
            </a:r>
            <a:r>
              <a:rPr lang="en-US" dirty="0"/>
              <a:t>provide adequate preparation to teach the course content. </a:t>
            </a:r>
          </a:p>
          <a:p>
            <a:endParaRPr lang="en-US" dirty="0"/>
          </a:p>
        </p:txBody>
      </p:sp>
    </p:spTree>
    <p:extLst>
      <p:ext uri="{BB962C8B-B14F-4D97-AF65-F5344CB8AC3E}">
        <p14:creationId xmlns:p14="http://schemas.microsoft.com/office/powerpoint/2010/main" val="21091645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Conflicts When Assigning Courses</a:t>
            </a:r>
            <a:endParaRPr lang="en-US" b="1" dirty="0"/>
          </a:p>
        </p:txBody>
      </p:sp>
      <p:sp>
        <p:nvSpPr>
          <p:cNvPr id="3" name="Content Placeholder 2"/>
          <p:cNvSpPr>
            <a:spLocks noGrp="1"/>
          </p:cNvSpPr>
          <p:nvPr>
            <p:ph idx="1"/>
          </p:nvPr>
        </p:nvSpPr>
        <p:spPr>
          <a:xfrm>
            <a:off x="609600" y="1228726"/>
            <a:ext cx="7762875" cy="5257799"/>
          </a:xfrm>
        </p:spPr>
        <p:txBody>
          <a:bodyPr>
            <a:normAutofit fontScale="92500" lnSpcReduction="10000"/>
          </a:bodyPr>
          <a:lstStyle/>
          <a:p>
            <a:r>
              <a:rPr lang="en-US" dirty="0" smtClean="0"/>
              <a:t>Imagine that the faculty in your physics department want to create a new course on the Philosophy of Science and would like this to be a physics course.</a:t>
            </a:r>
          </a:p>
          <a:p>
            <a:endParaRPr lang="en-US" dirty="0" smtClean="0"/>
          </a:p>
          <a:p>
            <a:r>
              <a:rPr lang="en-US" dirty="0" smtClean="0"/>
              <a:t>The philosophy faculty object to the placement of the course in physics and believe that the course should be part of philosophy.</a:t>
            </a:r>
          </a:p>
          <a:p>
            <a:endParaRPr lang="en-US" dirty="0" smtClean="0"/>
          </a:p>
          <a:p>
            <a:r>
              <a:rPr lang="en-US" dirty="0" smtClean="0"/>
              <a:t>How does your local process deal with conflicts like this?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9988" y="5009284"/>
            <a:ext cx="4062412" cy="1477241"/>
          </a:xfrm>
          <a:prstGeom prst="rect">
            <a:avLst/>
          </a:prstGeom>
        </p:spPr>
      </p:pic>
    </p:spTree>
    <p:extLst>
      <p:ext uri="{BB962C8B-B14F-4D97-AF65-F5344CB8AC3E}">
        <p14:creationId xmlns:p14="http://schemas.microsoft.com/office/powerpoint/2010/main" val="2683485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Multi-College Districts</a:t>
            </a:r>
            <a:endParaRPr lang="en-US" b="1" dirty="0"/>
          </a:p>
        </p:txBody>
      </p:sp>
      <p:sp>
        <p:nvSpPr>
          <p:cNvPr id="3" name="Content Placeholder 2"/>
          <p:cNvSpPr>
            <a:spLocks noGrp="1"/>
          </p:cNvSpPr>
          <p:nvPr>
            <p:ph idx="1"/>
          </p:nvPr>
        </p:nvSpPr>
        <p:spPr>
          <a:xfrm>
            <a:off x="609600" y="1417639"/>
            <a:ext cx="10972800" cy="4708525"/>
          </a:xfrm>
        </p:spPr>
        <p:txBody>
          <a:bodyPr>
            <a:normAutofit lnSpcReduction="10000"/>
          </a:bodyPr>
          <a:lstStyle/>
          <a:p>
            <a:r>
              <a:rPr lang="en-US" dirty="0"/>
              <a:t>While some </a:t>
            </a:r>
            <a:r>
              <a:rPr lang="en-US" dirty="0" smtClean="0"/>
              <a:t>multi-college </a:t>
            </a:r>
            <a:r>
              <a:rPr lang="en-US" dirty="0"/>
              <a:t>districts have common courses, others do </a:t>
            </a:r>
            <a:r>
              <a:rPr lang="en-US" dirty="0" smtClean="0"/>
              <a:t>not.</a:t>
            </a:r>
          </a:p>
          <a:p>
            <a:endParaRPr lang="en-US" dirty="0"/>
          </a:p>
          <a:p>
            <a:r>
              <a:rPr lang="en-US" dirty="0"/>
              <a:t>Since your district has one set of minimum qualifications, similar courses should be placed in the </a:t>
            </a:r>
            <a:r>
              <a:rPr lang="en-US" b="1" dirty="0"/>
              <a:t>same</a:t>
            </a:r>
            <a:r>
              <a:rPr lang="el-GR" dirty="0"/>
              <a:t> </a:t>
            </a:r>
            <a:r>
              <a:rPr lang="en-US" dirty="0" smtClean="0"/>
              <a:t>discipline(s), </a:t>
            </a:r>
            <a:r>
              <a:rPr lang="en-US" dirty="0"/>
              <a:t>even if they are called different things</a:t>
            </a:r>
            <a:r>
              <a:rPr lang="en-US" dirty="0" smtClean="0"/>
              <a:t>.</a:t>
            </a:r>
          </a:p>
          <a:p>
            <a:endParaRPr lang="en-US" dirty="0"/>
          </a:p>
          <a:p>
            <a:r>
              <a:rPr lang="en-US" dirty="0"/>
              <a:t>Your local process </a:t>
            </a:r>
            <a:r>
              <a:rPr lang="en-US" dirty="0" smtClean="0"/>
              <a:t>may </a:t>
            </a:r>
            <a:r>
              <a:rPr lang="en-US" dirty="0"/>
              <a:t>be different than those in single college districts</a:t>
            </a:r>
          </a:p>
          <a:p>
            <a:endParaRPr lang="en-US" dirty="0"/>
          </a:p>
        </p:txBody>
      </p:sp>
    </p:spTree>
    <p:extLst>
      <p:ext uri="{BB962C8B-B14F-4D97-AF65-F5344CB8AC3E}">
        <p14:creationId xmlns:p14="http://schemas.microsoft.com/office/powerpoint/2010/main" val="6058001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
        <p:nvSpPr>
          <p:cNvPr id="3" name="Content Placeholder 2"/>
          <p:cNvSpPr>
            <a:spLocks noGrp="1"/>
          </p:cNvSpPr>
          <p:nvPr>
            <p:ph idx="1"/>
          </p:nvPr>
        </p:nvSpPr>
        <p:spPr>
          <a:xfrm>
            <a:off x="1981200" y="1417639"/>
            <a:ext cx="8229600" cy="4919663"/>
          </a:xfrm>
        </p:spPr>
        <p:txBody>
          <a:bodyPr>
            <a:normAutofit/>
          </a:bodyPr>
          <a:lstStyle/>
          <a:p>
            <a:pPr marL="0" indent="0">
              <a:buNone/>
            </a:pPr>
            <a:r>
              <a:rPr lang="en-US" dirty="0" smtClean="0"/>
              <a:t>John Freitas – </a:t>
            </a:r>
            <a:r>
              <a:rPr lang="en-US" dirty="0" smtClean="0">
                <a:hlinkClick r:id="rId2"/>
              </a:rPr>
              <a:t>freitaje@lacitycollege.edu</a:t>
            </a:r>
            <a:endParaRPr lang="en-US" dirty="0" smtClean="0"/>
          </a:p>
          <a:p>
            <a:pPr marL="0" indent="0">
              <a:buNone/>
            </a:pPr>
            <a:r>
              <a:rPr lang="en-US" dirty="0" smtClean="0"/>
              <a:t>John </a:t>
            </a:r>
            <a:r>
              <a:rPr lang="en-US" dirty="0" err="1" smtClean="0"/>
              <a:t>Stanskas</a:t>
            </a:r>
            <a:r>
              <a:rPr lang="en-US" dirty="0" smtClean="0"/>
              <a:t> </a:t>
            </a:r>
            <a:r>
              <a:rPr lang="mr-IN" dirty="0" smtClean="0"/>
              <a:t>–</a:t>
            </a:r>
            <a:r>
              <a:rPr lang="en-US" dirty="0" smtClean="0"/>
              <a:t> </a:t>
            </a:r>
            <a:r>
              <a:rPr lang="en-US" dirty="0" smtClean="0">
                <a:hlinkClick r:id="rId3"/>
              </a:rPr>
              <a:t>jstanskas@valleycollege.edu</a:t>
            </a:r>
            <a:endParaRPr lang="en-US" dirty="0" smtClean="0"/>
          </a:p>
          <a:p>
            <a:pPr marL="0" indent="0">
              <a:buNone/>
            </a:pPr>
            <a:endParaRPr lang="en-US" dirty="0"/>
          </a:p>
          <a:p>
            <a:pPr marL="0" indent="0">
              <a:buNone/>
            </a:pPr>
            <a:endParaRPr lang="en-US" dirty="0" smtClean="0"/>
          </a:p>
          <a:p>
            <a:pPr marL="0" indent="0">
              <a:buNone/>
            </a:pPr>
            <a:endParaRPr lang="en-US" dirty="0" smtClean="0"/>
          </a:p>
          <a:p>
            <a:endParaRPr lang="en-US" dirty="0"/>
          </a:p>
          <a:p>
            <a:endParaRPr lang="en-US" dirty="0" smtClean="0"/>
          </a:p>
          <a:p>
            <a:endParaRPr lang="en-US" dirty="0"/>
          </a:p>
          <a:p>
            <a:endParaRPr lang="en-US" dirty="0"/>
          </a:p>
        </p:txBody>
      </p:sp>
      <p:pic>
        <p:nvPicPr>
          <p:cNvPr id="4" name="Picture 3" descr="j0315598.jpg"/>
          <p:cNvPicPr>
            <a:picLocks noChangeAspect="1"/>
          </p:cNvPicPr>
          <p:nvPr/>
        </p:nvPicPr>
        <p:blipFill rotWithShape="1">
          <a:blip r:embed="rId4" cstate="screen">
            <a:extLst>
              <a:ext uri="{28A0092B-C50C-407E-A947-70E740481C1C}">
                <a14:useLocalDpi xmlns:a14="http://schemas.microsoft.com/office/drawing/2010/main"/>
              </a:ext>
            </a:extLst>
          </a:blip>
          <a:srcRect l="-37" t="-1" r="49267" b="49628"/>
          <a:stretch/>
        </p:blipFill>
        <p:spPr>
          <a:xfrm>
            <a:off x="4231748" y="3333976"/>
            <a:ext cx="4016901" cy="2845305"/>
          </a:xfrm>
          <a:prstGeom prst="rect">
            <a:avLst/>
          </a:prstGeom>
        </p:spPr>
      </p:pic>
    </p:spTree>
    <p:extLst>
      <p:ext uri="{BB962C8B-B14F-4D97-AF65-F5344CB8AC3E}">
        <p14:creationId xmlns:p14="http://schemas.microsoft.com/office/powerpoint/2010/main" val="16642216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Some Context</a:t>
            </a:r>
            <a:endParaRPr lang="en-US" b="1" dirty="0"/>
          </a:p>
        </p:txBody>
      </p:sp>
      <p:sp>
        <p:nvSpPr>
          <p:cNvPr id="3" name="Content Placeholder 2"/>
          <p:cNvSpPr>
            <a:spLocks noGrp="1"/>
          </p:cNvSpPr>
          <p:nvPr>
            <p:ph idx="1"/>
          </p:nvPr>
        </p:nvSpPr>
        <p:spPr>
          <a:xfrm>
            <a:off x="609600" y="1417639"/>
            <a:ext cx="10972800" cy="4525963"/>
          </a:xfrm>
        </p:spPr>
        <p:txBody>
          <a:bodyPr>
            <a:normAutofit/>
          </a:bodyPr>
          <a:lstStyle/>
          <a:p>
            <a:r>
              <a:rPr lang="en-US" dirty="0"/>
              <a:t>The Strong Workforce Task Force recommendations include addressing barriers to hiring CTE faculty, in particular industry experts.</a:t>
            </a:r>
          </a:p>
          <a:p>
            <a:endParaRPr lang="en-US" dirty="0"/>
          </a:p>
          <a:p>
            <a:r>
              <a:rPr lang="en-US" dirty="0"/>
              <a:t>There is legislative pressure to “fix” issues with faculty MQs and local equivalency processes that are perceived to be barriers to hiring industry experts to teach CTE classes who may not meet current MQs.</a:t>
            </a:r>
          </a:p>
        </p:txBody>
      </p:sp>
    </p:spTree>
    <p:extLst>
      <p:ext uri="{BB962C8B-B14F-4D97-AF65-F5344CB8AC3E}">
        <p14:creationId xmlns:p14="http://schemas.microsoft.com/office/powerpoint/2010/main" val="1255368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Resources</a:t>
            </a:r>
            <a:endParaRPr lang="en-US" b="1" dirty="0"/>
          </a:p>
        </p:txBody>
      </p:sp>
      <p:sp>
        <p:nvSpPr>
          <p:cNvPr id="3" name="Content Placeholder 2"/>
          <p:cNvSpPr>
            <a:spLocks noGrp="1"/>
          </p:cNvSpPr>
          <p:nvPr>
            <p:ph idx="1"/>
          </p:nvPr>
        </p:nvSpPr>
        <p:spPr>
          <a:xfrm>
            <a:off x="1981200" y="1600200"/>
            <a:ext cx="8229600" cy="4749800"/>
          </a:xfrm>
        </p:spPr>
        <p:txBody>
          <a:bodyPr>
            <a:normAutofit fontScale="70000" lnSpcReduction="20000"/>
          </a:bodyPr>
          <a:lstStyle/>
          <a:p>
            <a:r>
              <a:rPr lang="en-US" i="1" dirty="0">
                <a:hlinkClick r:id="rId2"/>
              </a:rPr>
              <a:t>Equivalence to Minimum Qualifications</a:t>
            </a:r>
            <a:r>
              <a:rPr lang="en-US" dirty="0"/>
              <a:t>, ASCCC, adopted Spring </a:t>
            </a:r>
            <a:r>
              <a:rPr lang="en-US" dirty="0" smtClean="0"/>
              <a:t>2016</a:t>
            </a:r>
          </a:p>
          <a:p>
            <a:endParaRPr lang="en-US" i="1" dirty="0" smtClean="0">
              <a:hlinkClick r:id=""/>
            </a:endParaRPr>
          </a:p>
          <a:p>
            <a:r>
              <a:rPr lang="en-US" i="1" dirty="0" smtClean="0">
                <a:hlinkClick r:id=""/>
              </a:rPr>
              <a:t>Minimum Qualifications for Faculty and Administrators in the California Community Colleges</a:t>
            </a:r>
            <a:r>
              <a:rPr lang="en-US" dirty="0" smtClean="0"/>
              <a:t>, Chancellor’s Office (2014)</a:t>
            </a:r>
          </a:p>
          <a:p>
            <a:endParaRPr lang="en-US" i="1" dirty="0" smtClean="0"/>
          </a:p>
          <a:p>
            <a:r>
              <a:rPr lang="en-US" i="1" dirty="0" smtClean="0">
                <a:hlinkClick r:id="rId3"/>
              </a:rPr>
              <a:t>Disciplines List Revision Handbook</a:t>
            </a:r>
            <a:r>
              <a:rPr lang="en-US" dirty="0" smtClean="0"/>
              <a:t>, ASCCC (2014)</a:t>
            </a:r>
          </a:p>
          <a:p>
            <a:endParaRPr lang="en-US" dirty="0" smtClean="0"/>
          </a:p>
          <a:p>
            <a:r>
              <a:rPr lang="en-US" dirty="0" smtClean="0">
                <a:hlinkClick r:id="rId4"/>
              </a:rPr>
              <a:t>CCCCO Legal Opinion L 03-28 </a:t>
            </a:r>
            <a:r>
              <a:rPr lang="en-US" dirty="0" smtClean="0"/>
              <a:t>on single-course equivalencies.</a:t>
            </a:r>
          </a:p>
          <a:p>
            <a:endParaRPr lang="en-US" dirty="0"/>
          </a:p>
          <a:p>
            <a:r>
              <a:rPr lang="en-US" dirty="0" smtClean="0"/>
              <a:t>Additional Disciplines List resources, including an archive of past Disciplines Lists  </a:t>
            </a:r>
            <a:r>
              <a:rPr lang="en-US" dirty="0"/>
              <a:t>are found at </a:t>
            </a:r>
            <a:r>
              <a:rPr lang="en-US" dirty="0">
                <a:hlinkClick r:id="rId5"/>
              </a:rPr>
              <a:t>http://</a:t>
            </a:r>
            <a:r>
              <a:rPr lang="en-US" dirty="0" smtClean="0">
                <a:hlinkClick r:id="rId5"/>
              </a:rPr>
              <a:t>asccc.org/disciplines-list</a:t>
            </a:r>
            <a:r>
              <a:rPr lang="en-US" dirty="0" smtClean="0"/>
              <a:t>. </a:t>
            </a:r>
          </a:p>
        </p:txBody>
      </p:sp>
    </p:spTree>
    <p:extLst>
      <p:ext uri="{BB962C8B-B14F-4D97-AF65-F5344CB8AC3E}">
        <p14:creationId xmlns:p14="http://schemas.microsoft.com/office/powerpoint/2010/main" val="17465891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Closing Thought</a:t>
            </a:r>
            <a:r>
              <a:rPr lang="mr-IN" b="1" dirty="0" smtClean="0"/>
              <a:t>…</a:t>
            </a:r>
            <a:endParaRPr lang="en-US" b="1"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lgn="ctr">
              <a:buNone/>
            </a:pPr>
            <a:r>
              <a:rPr lang="en-US" dirty="0" smtClean="0"/>
              <a:t>“The </a:t>
            </a:r>
            <a:r>
              <a:rPr lang="en-US" dirty="0"/>
              <a:t>Academic Senate believes that faculty members must exemplify to their students the value of an education that is both well-rounded and specialized</a:t>
            </a:r>
            <a:r>
              <a:rPr lang="en-US" dirty="0" smtClean="0"/>
              <a:t>.”</a:t>
            </a:r>
            <a:endParaRPr lang="en-US" dirty="0"/>
          </a:p>
          <a:p>
            <a:pPr marL="0" indent="0">
              <a:buNone/>
            </a:pPr>
            <a:endParaRPr lang="en-US" dirty="0" smtClean="0"/>
          </a:p>
          <a:p>
            <a:pPr marL="0" indent="0">
              <a:buNone/>
            </a:pPr>
            <a:endParaRPr lang="en-US" dirty="0"/>
          </a:p>
          <a:p>
            <a:pPr marL="0" indent="0" algn="ctr">
              <a:buNone/>
            </a:pPr>
            <a:r>
              <a:rPr lang="en-US" i="1" dirty="0" smtClean="0">
                <a:hlinkClick r:id="rId2"/>
              </a:rPr>
              <a:t>Equivalence to Minimum Qualifications</a:t>
            </a:r>
            <a:r>
              <a:rPr lang="en-US" dirty="0" smtClean="0"/>
              <a:t>, adopted by the ASCCC, Spring 2016</a:t>
            </a:r>
            <a:endParaRPr lang="en-US" dirty="0"/>
          </a:p>
        </p:txBody>
      </p:sp>
    </p:spTree>
    <p:extLst>
      <p:ext uri="{BB962C8B-B14F-4D97-AF65-F5344CB8AC3E}">
        <p14:creationId xmlns:p14="http://schemas.microsoft.com/office/powerpoint/2010/main" val="9700748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122862"/>
            <a:ext cx="8229600" cy="1143000"/>
          </a:xfrm>
        </p:spPr>
        <p:txBody>
          <a:bodyPr/>
          <a:lstStyle/>
          <a:p>
            <a:r>
              <a:rPr lang="en-US" smtClean="0"/>
              <a:t>Thank you!</a:t>
            </a:r>
            <a:endParaRPr lang="en-US"/>
          </a:p>
        </p:txBody>
      </p:sp>
      <p:pic>
        <p:nvPicPr>
          <p:cNvPr id="4" name="Content Placeholder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9125" t="-1742" r="32527" b="34095"/>
          <a:stretch/>
        </p:blipFill>
        <p:spPr>
          <a:xfrm>
            <a:off x="1533084" y="534988"/>
            <a:ext cx="9125831" cy="4322762"/>
          </a:xfrm>
        </p:spPr>
      </p:pic>
    </p:spTree>
    <p:extLst>
      <p:ext uri="{BB962C8B-B14F-4D97-AF65-F5344CB8AC3E}">
        <p14:creationId xmlns:p14="http://schemas.microsoft.com/office/powerpoint/2010/main" val="3528450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Minimum Qualifications</a:t>
            </a:r>
            <a:endParaRPr lang="en-US" b="1" dirty="0"/>
          </a:p>
        </p:txBody>
      </p:sp>
      <p:sp>
        <p:nvSpPr>
          <p:cNvPr id="3" name="Content Placeholder 2"/>
          <p:cNvSpPr>
            <a:spLocks noGrp="1"/>
          </p:cNvSpPr>
          <p:nvPr>
            <p:ph idx="1"/>
          </p:nvPr>
        </p:nvSpPr>
        <p:spPr>
          <a:xfrm>
            <a:off x="609600" y="1600200"/>
            <a:ext cx="10972800" cy="4940300"/>
          </a:xfrm>
        </p:spPr>
        <p:txBody>
          <a:bodyPr>
            <a:normAutofit fontScale="70000" lnSpcReduction="20000"/>
          </a:bodyPr>
          <a:lstStyle/>
          <a:p>
            <a:r>
              <a:rPr lang="en-US" dirty="0"/>
              <a:t>Degrees and credits from accredited institutions (</a:t>
            </a:r>
            <a:r>
              <a:rPr lang="en-US" b="1" dirty="0"/>
              <a:t>Title 5</a:t>
            </a:r>
            <a:r>
              <a:rPr lang="en-US" dirty="0"/>
              <a:t> </a:t>
            </a:r>
            <a:r>
              <a:rPr lang="en-US" b="1" dirty="0"/>
              <a:t>§53406</a:t>
            </a:r>
            <a:r>
              <a:rPr lang="en-US" dirty="0"/>
              <a:t>). </a:t>
            </a:r>
          </a:p>
          <a:p>
            <a:endParaRPr lang="en-US" dirty="0"/>
          </a:p>
          <a:p>
            <a:r>
              <a:rPr lang="en-US" u="sng" dirty="0"/>
              <a:t>Basic MQs</a:t>
            </a:r>
            <a:r>
              <a:rPr lang="en-US" dirty="0"/>
              <a:t> for instructional faculty, counselors, and librarians are defined in </a:t>
            </a:r>
            <a:r>
              <a:rPr lang="en-US" b="1" dirty="0"/>
              <a:t>Title 5</a:t>
            </a:r>
            <a:r>
              <a:rPr lang="en-US" dirty="0"/>
              <a:t> </a:t>
            </a:r>
            <a:r>
              <a:rPr lang="en-US" b="1" dirty="0"/>
              <a:t>§53410, </a:t>
            </a:r>
            <a:r>
              <a:rPr lang="en-US" dirty="0"/>
              <a:t>with discipline-specific credentials defined in the Disciplines List.</a:t>
            </a:r>
          </a:p>
          <a:p>
            <a:endParaRPr lang="en-US" dirty="0"/>
          </a:p>
          <a:p>
            <a:r>
              <a:rPr lang="en-US" dirty="0"/>
              <a:t>Specific MQs for health service professionals, noncredit, DSPS, learning assistance, EOPS, work experience, and apprenticeship defined in other Title 5 sections.</a:t>
            </a:r>
          </a:p>
          <a:p>
            <a:endParaRPr lang="en-US" dirty="0"/>
          </a:p>
          <a:p>
            <a:r>
              <a:rPr lang="en-US" dirty="0"/>
              <a:t>An occupational license or certificate may required in certain instances (</a:t>
            </a:r>
            <a:r>
              <a:rPr lang="en-US" b="1" dirty="0"/>
              <a:t>Title 5</a:t>
            </a:r>
            <a:r>
              <a:rPr lang="en-US" dirty="0"/>
              <a:t> </a:t>
            </a:r>
            <a:r>
              <a:rPr lang="en-US" b="1" dirty="0"/>
              <a:t>§53417</a:t>
            </a:r>
            <a:r>
              <a:rPr lang="en-US" dirty="0"/>
              <a:t>). </a:t>
            </a:r>
          </a:p>
          <a:p>
            <a:endParaRPr lang="en-US" dirty="0"/>
          </a:p>
          <a:p>
            <a:r>
              <a:rPr lang="en-US" dirty="0"/>
              <a:t>A district may hire a person who possesses qualifications equivalent to those listed on the disciplines list (</a:t>
            </a:r>
            <a:r>
              <a:rPr lang="en-US" b="1" dirty="0"/>
              <a:t>Ed Code §87359/Title 5 §53430</a:t>
            </a:r>
            <a:r>
              <a:rPr lang="en-US" dirty="0" smtClean="0"/>
              <a:t>).</a:t>
            </a:r>
            <a:endParaRPr lang="en-US" dirty="0"/>
          </a:p>
          <a:p>
            <a:endParaRPr lang="en-US" dirty="0"/>
          </a:p>
        </p:txBody>
      </p:sp>
    </p:spTree>
    <p:extLst>
      <p:ext uri="{BB962C8B-B14F-4D97-AF65-F5344CB8AC3E}">
        <p14:creationId xmlns:p14="http://schemas.microsoft.com/office/powerpoint/2010/main" val="10689806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2238"/>
            <a:ext cx="8229600" cy="1143000"/>
          </a:xfrm>
        </p:spPr>
        <p:txBody>
          <a:bodyPr>
            <a:normAutofit fontScale="90000"/>
          </a:bodyPr>
          <a:lstStyle/>
          <a:p>
            <a:r>
              <a:rPr lang="en-US" b="1" dirty="0" smtClean="0"/>
              <a:t>Minimum Qualifications “Hierarchy”</a:t>
            </a:r>
            <a:endParaRPr lang="en-US" b="1" dirty="0"/>
          </a:p>
        </p:txBody>
      </p:sp>
      <p:sp>
        <p:nvSpPr>
          <p:cNvPr id="3" name="Content Placeholder 2"/>
          <p:cNvSpPr>
            <a:spLocks noGrp="1"/>
          </p:cNvSpPr>
          <p:nvPr>
            <p:ph idx="1"/>
          </p:nvPr>
        </p:nvSpPr>
        <p:spPr>
          <a:xfrm>
            <a:off x="752476" y="1265238"/>
            <a:ext cx="8863012" cy="5453062"/>
          </a:xfrm>
        </p:spPr>
        <p:txBody>
          <a:bodyPr>
            <a:normAutofit/>
          </a:bodyPr>
          <a:lstStyle/>
          <a:p>
            <a:r>
              <a:rPr lang="en-US" dirty="0" smtClean="0"/>
              <a:t>“Basic MQs” for credit instructors, counselors, and librarians are the minimum degree and experience requirements specified in Title 5 §53410.  </a:t>
            </a:r>
          </a:p>
          <a:p>
            <a:endParaRPr lang="en-US" dirty="0" smtClean="0"/>
          </a:p>
          <a:p>
            <a:r>
              <a:rPr lang="en-US" dirty="0" smtClean="0"/>
              <a:t>Discipline-specific MQs in the Disciplines List</a:t>
            </a:r>
          </a:p>
          <a:p>
            <a:pPr lvl="1"/>
            <a:r>
              <a:rPr lang="en-US" dirty="0" smtClean="0"/>
              <a:t>Define the fields of study or professional experience to required to fit within a discipline.</a:t>
            </a:r>
          </a:p>
          <a:p>
            <a:pPr lvl="1"/>
            <a:r>
              <a:rPr lang="en-US" dirty="0" smtClean="0"/>
              <a:t>Must conform to the degree and experience requirements of §53410.</a:t>
            </a:r>
          </a:p>
          <a:p>
            <a:pPr lvl="1"/>
            <a:endParaRPr lang="en-US" dirty="0" smtClean="0"/>
          </a:p>
          <a:p>
            <a:pPr marL="457200" lvl="1"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5488" y="1265238"/>
            <a:ext cx="2430214" cy="1860550"/>
          </a:xfrm>
          <a:prstGeom prst="rect">
            <a:avLst/>
          </a:prstGeom>
        </p:spPr>
      </p:pic>
    </p:spTree>
    <p:extLst>
      <p:ext uri="{BB962C8B-B14F-4D97-AF65-F5344CB8AC3E}">
        <p14:creationId xmlns:p14="http://schemas.microsoft.com/office/powerpoint/2010/main" val="509274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Minimum Qualifications “Hierarchy”</a:t>
            </a:r>
            <a:endParaRPr lang="en-US" dirty="0"/>
          </a:p>
        </p:txBody>
      </p:sp>
      <p:sp useBgFill="1">
        <p:nvSpPr>
          <p:cNvPr id="4" name="Content Placeholder 3"/>
          <p:cNvSpPr>
            <a:spLocks noGrp="1"/>
          </p:cNvSpPr>
          <p:nvPr>
            <p:ph idx="1"/>
          </p:nvPr>
        </p:nvSpPr>
        <p:spPr>
          <a:xfrm>
            <a:off x="1981200" y="1600201"/>
            <a:ext cx="8229600" cy="1841499"/>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rmAutofit fontScale="92500" lnSpcReduction="20000"/>
          </a:bodyPr>
          <a:lstStyle/>
          <a:p>
            <a:pPr marL="0" indent="0" algn="ctr" defTabSz="914400">
              <a:spcBef>
                <a:spcPts val="0"/>
              </a:spcBef>
              <a:buNone/>
              <a:defRPr/>
            </a:pPr>
            <a:r>
              <a:rPr lang="en-US" u="sng" dirty="0" smtClean="0">
                <a:solidFill>
                  <a:schemeClr val="tx1"/>
                </a:solidFill>
              </a:rPr>
              <a:t>Basic MQ</a:t>
            </a:r>
          </a:p>
          <a:p>
            <a:pPr marL="0" indent="0" algn="ctr" defTabSz="914400">
              <a:spcBef>
                <a:spcPts val="0"/>
              </a:spcBef>
              <a:buNone/>
              <a:defRPr/>
            </a:pPr>
            <a:r>
              <a:rPr lang="en-US" dirty="0">
                <a:solidFill>
                  <a:schemeClr val="tx1"/>
                </a:solidFill>
              </a:rPr>
              <a:t>M</a:t>
            </a:r>
            <a:r>
              <a:rPr lang="en-US" dirty="0" smtClean="0">
                <a:solidFill>
                  <a:schemeClr val="tx1"/>
                </a:solidFill>
              </a:rPr>
              <a:t>aster’s degree </a:t>
            </a:r>
          </a:p>
          <a:p>
            <a:pPr marL="0" indent="0" algn="ctr" defTabSz="914400">
              <a:spcBef>
                <a:spcPts val="0"/>
              </a:spcBef>
              <a:buNone/>
              <a:defRPr/>
            </a:pPr>
            <a:r>
              <a:rPr lang="en-US" dirty="0" smtClean="0">
                <a:solidFill>
                  <a:schemeClr val="tx1"/>
                </a:solidFill>
              </a:rPr>
              <a:t>Bachelor’s degree plus two years professional experience, etc.</a:t>
            </a:r>
          </a:p>
        </p:txBody>
      </p:sp>
      <p:sp useBgFill="1">
        <p:nvSpPr>
          <p:cNvPr id="5" name="Rounded Rectangle 4"/>
          <p:cNvSpPr/>
          <p:nvPr/>
        </p:nvSpPr>
        <p:spPr>
          <a:xfrm>
            <a:off x="2565400" y="4470401"/>
            <a:ext cx="7169150" cy="196929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u="sng" dirty="0">
                <a:solidFill>
                  <a:schemeClr val="tx1"/>
                </a:solidFill>
              </a:rPr>
              <a:t>Discipline-Specific MQ</a:t>
            </a:r>
          </a:p>
          <a:p>
            <a:pPr algn="ctr"/>
            <a:r>
              <a:rPr lang="en-US" sz="2400" dirty="0">
                <a:solidFill>
                  <a:schemeClr val="tx1"/>
                </a:solidFill>
              </a:rPr>
              <a:t>Humanities - Master’s in Humanities</a:t>
            </a:r>
          </a:p>
          <a:p>
            <a:pPr algn="ctr"/>
            <a:r>
              <a:rPr lang="en-US" sz="2400" dirty="0">
                <a:solidFill>
                  <a:schemeClr val="tx1"/>
                </a:solidFill>
              </a:rPr>
              <a:t>Biotechnology - Bachelor’s in biological sciences, chemistry, biochemistry or engineering, plus two years of professional experience</a:t>
            </a:r>
          </a:p>
        </p:txBody>
      </p:sp>
      <p:sp>
        <p:nvSpPr>
          <p:cNvPr id="3" name="Down Arrow 2"/>
          <p:cNvSpPr/>
          <p:nvPr/>
        </p:nvSpPr>
        <p:spPr>
          <a:xfrm>
            <a:off x="5930900" y="3530600"/>
            <a:ext cx="330200" cy="9398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35679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“Specialized” Minimum Qualifications</a:t>
            </a:r>
            <a:endParaRPr lang="en-US" b="1" dirty="0"/>
          </a:p>
        </p:txBody>
      </p:sp>
      <p:sp>
        <p:nvSpPr>
          <p:cNvPr id="3" name="Content Placeholder 2"/>
          <p:cNvSpPr>
            <a:spLocks noGrp="1"/>
          </p:cNvSpPr>
          <p:nvPr>
            <p:ph idx="1"/>
          </p:nvPr>
        </p:nvSpPr>
        <p:spPr/>
        <p:txBody>
          <a:bodyPr>
            <a:normAutofit fontScale="85000" lnSpcReduction="20000"/>
          </a:bodyPr>
          <a:lstStyle/>
          <a:p>
            <a:r>
              <a:rPr lang="en-US" dirty="0" smtClean="0"/>
              <a:t>Established in Title 5 regulations separately from the Disciplines List</a:t>
            </a:r>
          </a:p>
          <a:p>
            <a:endParaRPr lang="en-US" dirty="0" smtClean="0"/>
          </a:p>
          <a:p>
            <a:r>
              <a:rPr lang="en-US" dirty="0" smtClean="0"/>
              <a:t>Specialized </a:t>
            </a:r>
            <a:r>
              <a:rPr lang="en-US" dirty="0"/>
              <a:t>MQs defined in other sections of Title 5 for the following faculty:</a:t>
            </a:r>
          </a:p>
          <a:p>
            <a:pPr lvl="1"/>
            <a:r>
              <a:rPr lang="en-US" dirty="0"/>
              <a:t>H</a:t>
            </a:r>
            <a:r>
              <a:rPr lang="en-US" dirty="0" smtClean="0"/>
              <a:t>ealth </a:t>
            </a:r>
            <a:r>
              <a:rPr lang="en-US" dirty="0"/>
              <a:t>services professionals</a:t>
            </a:r>
          </a:p>
          <a:p>
            <a:pPr lvl="1"/>
            <a:r>
              <a:rPr lang="en-US" dirty="0"/>
              <a:t>N</a:t>
            </a:r>
            <a:r>
              <a:rPr lang="en-US" dirty="0" smtClean="0"/>
              <a:t>oncredit </a:t>
            </a:r>
            <a:r>
              <a:rPr lang="en-US" dirty="0"/>
              <a:t>instructors </a:t>
            </a:r>
          </a:p>
          <a:p>
            <a:pPr lvl="1"/>
            <a:r>
              <a:rPr lang="en-US" dirty="0"/>
              <a:t>DSPS</a:t>
            </a:r>
          </a:p>
          <a:p>
            <a:pPr lvl="1"/>
            <a:r>
              <a:rPr lang="en-US" dirty="0"/>
              <a:t>Learning assistance/learning skills/tutoring </a:t>
            </a:r>
          </a:p>
          <a:p>
            <a:pPr lvl="1"/>
            <a:r>
              <a:rPr lang="en-US" dirty="0"/>
              <a:t>EOPS</a:t>
            </a:r>
          </a:p>
          <a:p>
            <a:pPr lvl="1"/>
            <a:r>
              <a:rPr lang="en-US" dirty="0"/>
              <a:t>Apprenticeship instructors</a:t>
            </a:r>
          </a:p>
          <a:p>
            <a:pPr lvl="1"/>
            <a:r>
              <a:rPr lang="en-US" dirty="0"/>
              <a:t>Faculty interns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8078" y="3114675"/>
            <a:ext cx="3964322" cy="3194052"/>
          </a:xfrm>
          <a:prstGeom prst="rect">
            <a:avLst/>
          </a:prstGeom>
        </p:spPr>
      </p:pic>
    </p:spTree>
    <p:extLst>
      <p:ext uri="{BB962C8B-B14F-4D97-AF65-F5344CB8AC3E}">
        <p14:creationId xmlns:p14="http://schemas.microsoft.com/office/powerpoint/2010/main" val="2297913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96937"/>
          </a:xfrm>
        </p:spPr>
        <p:txBody>
          <a:bodyPr>
            <a:normAutofit fontScale="90000"/>
          </a:bodyPr>
          <a:lstStyle/>
          <a:p>
            <a:r>
              <a:rPr lang="en-US" b="1" dirty="0" smtClean="0"/>
              <a:t>Apprenticeship </a:t>
            </a:r>
            <a:br>
              <a:rPr lang="en-US" b="1" dirty="0" smtClean="0"/>
            </a:br>
            <a:r>
              <a:rPr lang="en-US" sz="2200" dirty="0" smtClean="0"/>
              <a:t>(</a:t>
            </a:r>
            <a:r>
              <a:rPr lang="en-US" sz="2200" dirty="0"/>
              <a:t>Paraphrased from Title 5 sec. 53413)</a:t>
            </a:r>
          </a:p>
        </p:txBody>
      </p:sp>
      <p:sp>
        <p:nvSpPr>
          <p:cNvPr id="3" name="Content Placeholder 2"/>
          <p:cNvSpPr>
            <a:spLocks noGrp="1"/>
          </p:cNvSpPr>
          <p:nvPr>
            <p:ph idx="1"/>
          </p:nvPr>
        </p:nvSpPr>
        <p:spPr>
          <a:xfrm>
            <a:off x="664368" y="1171575"/>
            <a:ext cx="10863263" cy="5472114"/>
          </a:xfrm>
        </p:spPr>
        <p:txBody>
          <a:bodyPr>
            <a:normAutofit fontScale="55000" lnSpcReduction="20000"/>
          </a:bodyPr>
          <a:lstStyle/>
          <a:p>
            <a:r>
              <a:rPr lang="en-US" dirty="0" smtClean="0"/>
              <a:t>Strong Workforce Program calls for exploring the expanded use of apprenticeship.</a:t>
            </a:r>
          </a:p>
          <a:p>
            <a:endParaRPr lang="en-US" dirty="0" smtClean="0"/>
          </a:p>
          <a:p>
            <a:r>
              <a:rPr lang="en-US" dirty="0" smtClean="0"/>
              <a:t>ASCCC task force on apprenticeship established.</a:t>
            </a:r>
          </a:p>
          <a:p>
            <a:endParaRPr lang="en-US" dirty="0"/>
          </a:p>
          <a:p>
            <a:r>
              <a:rPr lang="en-US" dirty="0" smtClean="0"/>
              <a:t>BOG is to rely primarily  </a:t>
            </a:r>
            <a:r>
              <a:rPr lang="en-US" dirty="0"/>
              <a:t>on the advice and judgment of, appropriate apprenticeship teaching faculty and labor organization </a:t>
            </a:r>
            <a:r>
              <a:rPr lang="en-US" dirty="0" smtClean="0"/>
              <a:t>representatives (</a:t>
            </a:r>
            <a:r>
              <a:rPr lang="en-US" b="1" dirty="0" smtClean="0"/>
              <a:t>Ed Code §87356</a:t>
            </a:r>
            <a:r>
              <a:rPr lang="en-US" dirty="0" smtClean="0"/>
              <a:t>).</a:t>
            </a:r>
          </a:p>
          <a:p>
            <a:pPr marL="0" indent="0">
              <a:buNone/>
            </a:pPr>
            <a:endParaRPr lang="en-US" dirty="0" smtClean="0"/>
          </a:p>
          <a:p>
            <a:pPr marL="0" indent="0">
              <a:buNone/>
            </a:pPr>
            <a:r>
              <a:rPr lang="en-US" u="sng" dirty="0" smtClean="0"/>
              <a:t>Credit Apprenticeship</a:t>
            </a:r>
            <a:endParaRPr lang="en-US" u="sng" dirty="0"/>
          </a:p>
          <a:p>
            <a:r>
              <a:rPr lang="en-US" dirty="0" smtClean="0"/>
              <a:t>Associate </a:t>
            </a:r>
            <a:r>
              <a:rPr lang="en-US" dirty="0"/>
              <a:t>degree, plus four years of </a:t>
            </a:r>
            <a:r>
              <a:rPr lang="en-US" i="1" dirty="0"/>
              <a:t>occupational</a:t>
            </a:r>
            <a:r>
              <a:rPr lang="en-US" dirty="0"/>
              <a:t> </a:t>
            </a:r>
            <a:r>
              <a:rPr lang="en-US" dirty="0" smtClean="0"/>
              <a:t>experience, or </a:t>
            </a:r>
          </a:p>
          <a:p>
            <a:r>
              <a:rPr lang="en-US" dirty="0" smtClean="0"/>
              <a:t>The possession of:</a:t>
            </a:r>
          </a:p>
          <a:p>
            <a:pPr lvl="1"/>
            <a:r>
              <a:rPr lang="en-US" dirty="0" smtClean="0"/>
              <a:t>6 years </a:t>
            </a:r>
            <a:r>
              <a:rPr lang="en-US" dirty="0"/>
              <a:t>of </a:t>
            </a:r>
            <a:r>
              <a:rPr lang="en-US" i="1" dirty="0"/>
              <a:t>occupational </a:t>
            </a:r>
            <a:r>
              <a:rPr lang="en-US" dirty="0" smtClean="0"/>
              <a:t>experience</a:t>
            </a:r>
          </a:p>
          <a:p>
            <a:pPr lvl="1"/>
            <a:r>
              <a:rPr lang="en-US" dirty="0" smtClean="0"/>
              <a:t>A journeyman's </a:t>
            </a:r>
            <a:r>
              <a:rPr lang="en-US" dirty="0"/>
              <a:t>certificate in the subject matter area to be taught, </a:t>
            </a:r>
            <a:r>
              <a:rPr lang="en-US" dirty="0" smtClean="0"/>
              <a:t>and</a:t>
            </a:r>
          </a:p>
          <a:p>
            <a:pPr lvl="1"/>
            <a:r>
              <a:rPr lang="en-US" dirty="0" smtClean="0"/>
              <a:t>Completion </a:t>
            </a:r>
            <a:r>
              <a:rPr lang="en-US" dirty="0"/>
              <a:t>of </a:t>
            </a:r>
            <a:r>
              <a:rPr lang="en-US" dirty="0" smtClean="0"/>
              <a:t>18 units </a:t>
            </a:r>
            <a:r>
              <a:rPr lang="en-US" dirty="0"/>
              <a:t>of degree applicable </a:t>
            </a:r>
            <a:r>
              <a:rPr lang="en-US" dirty="0" smtClean="0"/>
              <a:t>course </a:t>
            </a:r>
            <a:r>
              <a:rPr lang="en-US" dirty="0"/>
              <a:t>work, in addition to apprenticeship credits</a:t>
            </a:r>
            <a:r>
              <a:rPr lang="en-US" dirty="0" smtClean="0"/>
              <a:t>.</a:t>
            </a:r>
          </a:p>
          <a:p>
            <a:pPr marL="0" indent="0">
              <a:buNone/>
            </a:pPr>
            <a:endParaRPr lang="en-US" dirty="0" smtClean="0"/>
          </a:p>
          <a:p>
            <a:pPr marL="0" indent="0">
              <a:buNone/>
            </a:pPr>
            <a:r>
              <a:rPr lang="en-US" u="sng" dirty="0" smtClean="0"/>
              <a:t>Noncredit Apprenticeship</a:t>
            </a:r>
            <a:endParaRPr lang="en-US" u="sng" dirty="0"/>
          </a:p>
          <a:p>
            <a:r>
              <a:rPr lang="en-US" dirty="0" smtClean="0"/>
              <a:t>Meeting credit apprenticeship MQs, or</a:t>
            </a:r>
          </a:p>
          <a:p>
            <a:r>
              <a:rPr lang="en-US" dirty="0" smtClean="0"/>
              <a:t>Possession of:</a:t>
            </a:r>
            <a:endParaRPr lang="en-US" dirty="0"/>
          </a:p>
          <a:p>
            <a:pPr lvl="1"/>
            <a:r>
              <a:rPr lang="en-US" dirty="0" smtClean="0"/>
              <a:t>A </a:t>
            </a:r>
            <a:r>
              <a:rPr lang="en-US" dirty="0"/>
              <a:t>high school </a:t>
            </a:r>
            <a:r>
              <a:rPr lang="en-US" dirty="0" smtClean="0"/>
              <a:t>diploma</a:t>
            </a:r>
          </a:p>
          <a:p>
            <a:pPr lvl="1"/>
            <a:r>
              <a:rPr lang="en-US" dirty="0" smtClean="0"/>
              <a:t>6 years of </a:t>
            </a:r>
            <a:r>
              <a:rPr lang="en-US" i="1" dirty="0"/>
              <a:t>occupational</a:t>
            </a:r>
            <a:r>
              <a:rPr lang="en-US" dirty="0"/>
              <a:t> experience in the occupation to be taught, including at least two years at the journeyman </a:t>
            </a:r>
            <a:r>
              <a:rPr lang="en-US" dirty="0" smtClean="0"/>
              <a:t>level</a:t>
            </a:r>
          </a:p>
          <a:p>
            <a:pPr lvl="1"/>
            <a:r>
              <a:rPr lang="en-US" dirty="0" smtClean="0"/>
              <a:t>60clock </a:t>
            </a:r>
            <a:r>
              <a:rPr lang="en-US" dirty="0"/>
              <a:t>hours or four semester units in materials, methods, and evaluation of instruction. </a:t>
            </a:r>
            <a:r>
              <a:rPr lang="en-US" dirty="0" smtClean="0"/>
              <a:t>(May be concurrent during the first year of employment as an apprenticeship instructor).</a:t>
            </a:r>
          </a:p>
          <a:p>
            <a:pPr lvl="1"/>
            <a:endParaRPr lang="en-US" dirty="0" smtClean="0"/>
          </a:p>
          <a:p>
            <a:pPr lvl="1"/>
            <a:endParaRPr lang="en-US" dirty="0"/>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4975" y="2849563"/>
            <a:ext cx="2849343" cy="1897062"/>
          </a:xfrm>
          <a:prstGeom prst="rect">
            <a:avLst/>
          </a:prstGeom>
        </p:spPr>
      </p:pic>
    </p:spTree>
    <p:extLst>
      <p:ext uri="{BB962C8B-B14F-4D97-AF65-F5344CB8AC3E}">
        <p14:creationId xmlns:p14="http://schemas.microsoft.com/office/powerpoint/2010/main" val="15232253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5051</TotalTime>
  <Words>2872</Words>
  <Application>Microsoft Macintosh PowerPoint</Application>
  <PresentationFormat>Widescreen</PresentationFormat>
  <Paragraphs>337</Paragraphs>
  <Slides>42</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Calibri</vt:lpstr>
      <vt:lpstr>Mangal</vt:lpstr>
      <vt:lpstr>ＭＳ Ｐゴシック</vt:lpstr>
      <vt:lpstr>Wingdings</vt:lpstr>
      <vt:lpstr>Arial</vt:lpstr>
      <vt:lpstr>Office Theme</vt:lpstr>
      <vt:lpstr>Navigating Minimum Qualifications, Equivalency, and Assigning Courses to Disciplines</vt:lpstr>
      <vt:lpstr>Today, we will…</vt:lpstr>
      <vt:lpstr>Some Questions</vt:lpstr>
      <vt:lpstr>Some Context</vt:lpstr>
      <vt:lpstr>Minimum Qualifications</vt:lpstr>
      <vt:lpstr>Minimum Qualifications “Hierarchy”</vt:lpstr>
      <vt:lpstr>Minimum Qualifications “Hierarchy”</vt:lpstr>
      <vt:lpstr>“Specialized” Minimum Qualifications</vt:lpstr>
      <vt:lpstr>Apprenticeship  (Paraphrased from Title 5 sec. 53413)</vt:lpstr>
      <vt:lpstr>Faculty Interns (Paraphrased, Title 5 sec. 53502)</vt:lpstr>
      <vt:lpstr>Local Qualifications May Exceed  State MQs</vt:lpstr>
      <vt:lpstr>Discipline MQs and the Disciplines List</vt:lpstr>
      <vt:lpstr>What is a Discipline?</vt:lpstr>
      <vt:lpstr>Organization of the Disciplines List</vt:lpstr>
      <vt:lpstr>PowerPoint Presentation</vt:lpstr>
      <vt:lpstr>Revising the Disciplines List</vt:lpstr>
      <vt:lpstr>Reasons to Modify the Disciplines List</vt:lpstr>
      <vt:lpstr>Local Equivalency Process Required</vt:lpstr>
      <vt:lpstr>Equivalency Principles</vt:lpstr>
      <vt:lpstr>Equivalency Principles</vt:lpstr>
      <vt:lpstr>Equivalency Process</vt:lpstr>
      <vt:lpstr>Equivalency Process – Role of HR</vt:lpstr>
      <vt:lpstr>Single Course Equivalency?</vt:lpstr>
      <vt:lpstr>Single Course Equivalency Is Not Permitted</vt:lpstr>
      <vt:lpstr>What is Equivalent to a Master’s Degree?</vt:lpstr>
      <vt:lpstr>What is Equivalent to a Bachelor’s Degree or Associate’s Degree?</vt:lpstr>
      <vt:lpstr>Equivalent to an Associate Degree? </vt:lpstr>
      <vt:lpstr>Using work experience for equivalency?</vt:lpstr>
      <vt:lpstr>Eminence</vt:lpstr>
      <vt:lpstr>Eminence</vt:lpstr>
      <vt:lpstr>Minimum Qualifications for  Fashion and Related Technologies</vt:lpstr>
      <vt:lpstr>Food for Thought</vt:lpstr>
      <vt:lpstr>Assigning Courses to Disciplines – Where Curriculum and MQs Meet</vt:lpstr>
      <vt:lpstr>PowerPoint Presentation</vt:lpstr>
      <vt:lpstr>Local Disciplines Assignment</vt:lpstr>
      <vt:lpstr>Three Examples of Assigning Courses to Disciplines</vt:lpstr>
      <vt:lpstr>Conflicts When Assigning Courses</vt:lpstr>
      <vt:lpstr>Multi-College Districts</vt:lpstr>
      <vt:lpstr>Questions?</vt:lpstr>
      <vt:lpstr>Resources</vt:lpstr>
      <vt:lpstr>A Closing Thought…</vt:lpstr>
      <vt:lpstr>Thank you!</vt:lpstr>
    </vt:vector>
  </TitlesOfParts>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c:title>
  <dc:creator>Paul Setziol</dc:creator>
  <cp:lastModifiedBy>John Freitas</cp:lastModifiedBy>
  <cp:revision>121</cp:revision>
  <dcterms:created xsi:type="dcterms:W3CDTF">2015-04-05T18:32:37Z</dcterms:created>
  <dcterms:modified xsi:type="dcterms:W3CDTF">2016-11-01T19:14:25Z</dcterms:modified>
</cp:coreProperties>
</file>