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56" r:id="rId2"/>
    <p:sldId id="326" r:id="rId3"/>
    <p:sldId id="384" r:id="rId4"/>
    <p:sldId id="422" r:id="rId5"/>
    <p:sldId id="375" r:id="rId6"/>
    <p:sldId id="407" r:id="rId7"/>
    <p:sldId id="406" r:id="rId8"/>
    <p:sldId id="431" r:id="rId9"/>
    <p:sldId id="385" r:id="rId10"/>
    <p:sldId id="411" r:id="rId11"/>
    <p:sldId id="408" r:id="rId12"/>
    <p:sldId id="410" r:id="rId13"/>
    <p:sldId id="336" r:id="rId14"/>
    <p:sldId id="399" r:id="rId15"/>
    <p:sldId id="386" r:id="rId16"/>
    <p:sldId id="423" r:id="rId17"/>
    <p:sldId id="425" r:id="rId18"/>
    <p:sldId id="424" r:id="rId19"/>
    <p:sldId id="409" r:id="rId20"/>
    <p:sldId id="388" r:id="rId21"/>
    <p:sldId id="389" r:id="rId22"/>
    <p:sldId id="426" r:id="rId23"/>
    <p:sldId id="412" r:id="rId24"/>
    <p:sldId id="421" r:id="rId25"/>
    <p:sldId id="390" r:id="rId26"/>
    <p:sldId id="360" r:id="rId27"/>
    <p:sldId id="427" r:id="rId28"/>
    <p:sldId id="428" r:id="rId29"/>
    <p:sldId id="429" r:id="rId30"/>
    <p:sldId id="366" r:id="rId31"/>
    <p:sldId id="36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7"/>
    <p:restoredTop sz="92810"/>
  </p:normalViewPr>
  <p:slideViewPr>
    <p:cSldViewPr snapToGrid="0" snapToObjects="1">
      <p:cViewPr varScale="1">
        <p:scale>
          <a:sx n="67" d="100"/>
          <a:sy n="67" d="100"/>
        </p:scale>
        <p:origin x="115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85C07-696D-CE4F-B545-B62F61075E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B50FE-A74A-2545-9D2C-085B20D96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8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B50FE-A74A-2545-9D2C-085B20D96B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1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1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7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0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1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596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9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41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5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1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AF518D-C550-6347-B11F-C718B53DB94E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hyperlink" Target="https://californiacommunitycolleges.cccco.edu/Portals/0/Reports/2019/CCCCO_Report_Min_Qualifications-ADA-Final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aliforniacommunitycolleges.cccco.edu/Portals/0/Reports/2017-Minimum-Qualifications-Handbook-r1-ADA.pdf" TargetMode="External"/><Relationship Id="rId2" Type="http://schemas.openxmlformats.org/officeDocument/2006/relationships/hyperlink" Target="http://asccc.org/sites/default/files/equivalency_pape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ccc.org/disciplines-list" TargetMode="External"/><Relationship Id="rId5" Type="http://schemas.openxmlformats.org/officeDocument/2006/relationships/hyperlink" Target="http://extranet.cccco.edu/Portals/1/Legal/Ops/OpsArchive/03-28.pdf" TargetMode="External"/><Relationship Id="rId4" Type="http://schemas.openxmlformats.org/officeDocument/2006/relationships/hyperlink" Target="http://www.asccc.org/sites/default/files/DLHandbook_Final_0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ayv@scc.losrios.edu" TargetMode="External"/><Relationship Id="rId2" Type="http://schemas.openxmlformats.org/officeDocument/2006/relationships/hyperlink" Target="mailto:caschenbach@lassencollege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mailto:davisondolores@foothill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93610"/>
            <a:ext cx="7772400" cy="261428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Minimum qualifications, equivalency, and assigning courses to disciplines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706" y="3484013"/>
            <a:ext cx="11347554" cy="314163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Cheryl Aschenbach, ASCCC Secretary</a:t>
            </a:r>
          </a:p>
          <a:p>
            <a:r>
              <a:rPr lang="en-US" dirty="0">
                <a:solidFill>
                  <a:schemeClr val="tx1"/>
                </a:solidFill>
              </a:rPr>
              <a:t>Anna Bruzzese, ASCCC South Representative</a:t>
            </a:r>
          </a:p>
          <a:p>
            <a:r>
              <a:rPr lang="en-US" dirty="0">
                <a:solidFill>
                  <a:schemeClr val="tx1"/>
                </a:solidFill>
              </a:rPr>
              <a:t>Dolores Davison, ASCCC Vice President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2019 ASCCC Faculty Leadership Institute</a:t>
            </a:r>
          </a:p>
          <a:p>
            <a:r>
              <a:rPr lang="en-US" dirty="0">
                <a:solidFill>
                  <a:srgbClr val="FF0000"/>
                </a:solidFill>
              </a:rPr>
              <a:t>Sheraton Grand Sacramento Hotel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1750" y="461374"/>
            <a:ext cx="5618678" cy="1060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24" y="3622021"/>
            <a:ext cx="2294964" cy="300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4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7076" y="1920797"/>
            <a:ext cx="10972800" cy="4525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800" dirty="0"/>
              <a:t>For a non-master’s discipline, professional experience is required even if the applicant has a master’s degree.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554" y="582328"/>
            <a:ext cx="2093843" cy="13384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0329491">
            <a:off x="2057139" y="1155106"/>
            <a:ext cx="1859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9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9705" y="1600200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A master’s degree is required even if the applicant has a doctorate in the discipline.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029" y="668430"/>
            <a:ext cx="2093843" cy="13384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426802">
            <a:off x="8398825" y="1044811"/>
            <a:ext cx="21688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FALSE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4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8334" y="1621465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Applicant degree titles must match the degree titles in the Disciplines List exactly in order to be hired.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One of two processes can occur---determination of an equivalency to an existing discipline, or proposal of a revision to the Disciplines list, either by proposing a new discipline or adding a degree to an existing discipline.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813" y="696667"/>
            <a:ext cx="2093843" cy="13384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694131">
            <a:off x="7765101" y="1224425"/>
            <a:ext cx="21688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3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Are there MQs not in the Disciplines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Established in Title 5 regulations separately from the Disciplines List</a:t>
            </a:r>
          </a:p>
          <a:p>
            <a:r>
              <a:rPr lang="en-US" dirty="0"/>
              <a:t>Specialized MQs defined in other sections of Title 5 for the following faculty:</a:t>
            </a:r>
          </a:p>
          <a:p>
            <a:pPr lvl="1"/>
            <a:r>
              <a:rPr lang="en-US" sz="2400" dirty="0"/>
              <a:t>Health services professionals</a:t>
            </a:r>
          </a:p>
          <a:p>
            <a:pPr lvl="1"/>
            <a:r>
              <a:rPr lang="en-US" sz="2400" dirty="0"/>
              <a:t>Noncredit instructors </a:t>
            </a:r>
          </a:p>
          <a:p>
            <a:pPr lvl="1"/>
            <a:r>
              <a:rPr lang="en-US" sz="2400" dirty="0"/>
              <a:t>DSPS</a:t>
            </a:r>
          </a:p>
          <a:p>
            <a:pPr lvl="1"/>
            <a:r>
              <a:rPr lang="en-US" sz="2400" dirty="0"/>
              <a:t>Learning assistance/learning skills/tutoring </a:t>
            </a:r>
          </a:p>
          <a:p>
            <a:pPr lvl="1"/>
            <a:r>
              <a:rPr lang="en-US" sz="2400" dirty="0"/>
              <a:t>EOPS</a:t>
            </a:r>
          </a:p>
          <a:p>
            <a:pPr lvl="1"/>
            <a:r>
              <a:rPr lang="en-US" sz="2400" dirty="0"/>
              <a:t>Apprenticeship instructors</a:t>
            </a:r>
          </a:p>
          <a:p>
            <a:pPr lvl="1"/>
            <a:r>
              <a:rPr lang="en-US" sz="2400" dirty="0"/>
              <a:t>Faculty interns</a:t>
            </a:r>
          </a:p>
          <a:p>
            <a:r>
              <a:rPr lang="en-US" dirty="0"/>
              <a:t>Revisions to these disciplines still come through the ASCCC, but the approved proposal then must be incorporated into Title 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1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Equivalency - Questions to Ponder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Why is equivalency permitted?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are the benefits of equivalency?</a:t>
            </a:r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475" y="2807697"/>
            <a:ext cx="5241925" cy="2553125"/>
          </a:xfrm>
        </p:spPr>
      </p:pic>
    </p:spTree>
    <p:extLst>
      <p:ext uri="{BB962C8B-B14F-4D97-AF65-F5344CB8AC3E}">
        <p14:creationId xmlns:p14="http://schemas.microsoft.com/office/powerpoint/2010/main" val="863338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7069" y="1727790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/>
              <a:t>Equivalent to the minimum qualifications means </a:t>
            </a:r>
            <a:r>
              <a:rPr lang="en-US" sz="4800" i="1" dirty="0"/>
              <a:t>equal </a:t>
            </a:r>
            <a:r>
              <a:rPr lang="en-US" sz="4800" dirty="0"/>
              <a:t>to the minimum qualifications, not </a:t>
            </a:r>
            <a:r>
              <a:rPr lang="en-US" sz="4800" i="1" dirty="0"/>
              <a:t>nearly </a:t>
            </a:r>
            <a:r>
              <a:rPr lang="en-US" sz="4800" dirty="0"/>
              <a:t>equal.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548" y="588298"/>
            <a:ext cx="2093843" cy="13384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0723073">
            <a:off x="2454704" y="1207001"/>
            <a:ext cx="1859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9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651B9-CCD6-0949-A73C-ACEC1370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determines equivalency?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14B5E-8B4A-9748-A2B0-0ADDBAB34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“The process, as well as criteria and standards…shall be developed and agreed upon jointly by …the [local] governing board and the [local] academic senate.” (Title 5, §53430)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EAE560-E547-064C-9A5E-48D6FF105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803" y="3662580"/>
            <a:ext cx="3306394" cy="28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71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6C7D-28BF-4E42-89A8-65E24360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minimum standards for equivalency?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3CA7-2873-D446-86AE-DCD360385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district may hire a person who “possesses qualifications that are at least equivalent to the [state] minimum qualifications.”  They cannot be less rigorous than the state-established MQs. </a:t>
            </a:r>
          </a:p>
          <a:p>
            <a:r>
              <a:rPr lang="en-US" sz="2800" dirty="0"/>
              <a:t>A district may establish additional qualifications which are more rigorous than the state-established MQs. </a:t>
            </a:r>
          </a:p>
          <a:p>
            <a:r>
              <a:rPr lang="en-US" sz="2800" dirty="0"/>
              <a:t>Equivalency may also be granted on the basis of eminence in the field.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1045-EE21-4543-9139-EA27FCADF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Criteria for Equivalency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B95E2-A6E2-374E-BE86-23E46BCA6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Procedures established by agreement between local senates and boards of trustees for each district</a:t>
            </a:r>
          </a:p>
          <a:p>
            <a:pPr lvl="1"/>
            <a:r>
              <a:rPr lang="en-US" sz="2800" dirty="0"/>
              <a:t>In multi college districts, the criteria for equivalency must be the same at all colleges in the district. </a:t>
            </a:r>
          </a:p>
          <a:p>
            <a:r>
              <a:rPr lang="en-US" sz="2800" dirty="0"/>
              <a:t>Discipline faculty determine criteria </a:t>
            </a:r>
          </a:p>
          <a:p>
            <a:r>
              <a:rPr lang="en-US" sz="2800" dirty="0"/>
              <a:t>Burden of proof belongs to the applicant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89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7069" y="1937647"/>
            <a:ext cx="10972800" cy="4525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Conditional or provisional equivalencies can be created as part of the local process.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548" y="599178"/>
            <a:ext cx="2093843" cy="13384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807938">
            <a:off x="7736937" y="1201097"/>
            <a:ext cx="21688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Today, we will discuss</a:t>
            </a:r>
            <a:r>
              <a:rPr lang="is-IS" b="1" dirty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6930452" cy="4845570"/>
          </a:xfrm>
        </p:spPr>
        <p:txBody>
          <a:bodyPr>
            <a:normAutofit/>
          </a:bodyPr>
          <a:lstStyle/>
          <a:p>
            <a:pPr marL="365760">
              <a:spcBef>
                <a:spcPts val="1176"/>
              </a:spcBef>
            </a:pPr>
            <a:r>
              <a:rPr lang="en-US" dirty="0"/>
              <a:t>The Disciplines List</a:t>
            </a:r>
          </a:p>
          <a:p>
            <a:pPr marL="365760">
              <a:spcBef>
                <a:spcPts val="1176"/>
              </a:spcBef>
            </a:pPr>
            <a:r>
              <a:rPr lang="en-US" dirty="0"/>
              <a:t>Minimum Qualifications Requirements</a:t>
            </a:r>
          </a:p>
          <a:p>
            <a:pPr marL="365760">
              <a:spcBef>
                <a:spcPts val="1176"/>
              </a:spcBef>
            </a:pPr>
            <a:r>
              <a:rPr lang="en-US" dirty="0"/>
              <a:t>Equivalency to Minimum Qualifications.</a:t>
            </a:r>
          </a:p>
          <a:p>
            <a:pPr marL="365760">
              <a:spcBef>
                <a:spcPts val="1176"/>
              </a:spcBef>
            </a:pPr>
            <a:r>
              <a:rPr lang="en-US" dirty="0"/>
              <a:t>Overview of Assigning Courses to Disciplines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https://californiacommunitycolleges.cccco.edu/Portals/0/Reports/2019/CCCCO_Report_Min_Qualifications-ADA-Final.pdf</a:t>
            </a:r>
            <a:endParaRPr lang="en-US" sz="1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C8D5D2-637C-D343-A248-1C1A34865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729" y="1179749"/>
            <a:ext cx="3693402" cy="46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6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3159" y="1706525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dirty="0"/>
              <a:t>Human Resources Offices should not be instrumental in establishing equivalencies.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3500" dirty="0"/>
              <a:t>They should not be instrumental. While they serve a supportive role – their role should not be the </a:t>
            </a:r>
            <a:r>
              <a:rPr lang="en-US" sz="3500" i="1" dirty="0"/>
              <a:t>primary</a:t>
            </a:r>
            <a:r>
              <a:rPr lang="en-US" sz="3500" dirty="0"/>
              <a:t> role. Equivalency is established between the governing board and faculty.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638" y="733339"/>
            <a:ext cx="2093843" cy="13384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0790763">
            <a:off x="2295403" y="1142484"/>
            <a:ext cx="1859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7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12388" y="1812851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Single course equivalencies are permitted.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867" y="930965"/>
            <a:ext cx="2093843" cy="13384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805399">
            <a:off x="8271605" y="1311925"/>
            <a:ext cx="21688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D16E-9BAB-8540-A035-DCEF0C03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Single Course Equivalency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14B60-A8BD-6B4A-993E-64EC8814A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Ed Code and Title 5 refer to qualifications in terms of Disciplines not courses or subject areas within a Discipline (Ed Code §87357; Title 5 §53410 and §53430) </a:t>
            </a:r>
          </a:p>
          <a:p>
            <a:r>
              <a:rPr lang="en-US" sz="2800" dirty="0"/>
              <a:t>Legal Opinion L 03-28, Chancellor’s Office Legal Division </a:t>
            </a:r>
          </a:p>
          <a:p>
            <a:pPr lvl="1"/>
            <a:r>
              <a:rPr lang="en-US" sz="2800" dirty="0"/>
              <a:t>Faculty are hired to teach a discipline, not a course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5A2335-A411-9E41-A805-01564BED7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75" y="4953000"/>
            <a:ext cx="1873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69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5302" y="1626779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/>
              <a:t>Alternative equivalents to the associate’s, bachelor’s, and master’s degrees may </a:t>
            </a:r>
            <a:r>
              <a:rPr lang="en-US" sz="4800" u="sng" dirty="0"/>
              <a:t>not</a:t>
            </a:r>
            <a:r>
              <a:rPr lang="en-US" sz="4800" dirty="0"/>
              <a:t> be established locally.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078" y="930965"/>
            <a:ext cx="2093843" cy="13384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141301">
            <a:off x="7921747" y="1288070"/>
            <a:ext cx="21688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D12F9-ECB1-4345-8A0C-344A3A4C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for Equivalency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B3EF0-3AD2-474A-A736-73346B6CE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equivalent to a bachelor’s degree or associate’s degree?</a:t>
            </a:r>
          </a:p>
          <a:p>
            <a:r>
              <a:rPr lang="en-US" sz="2800" dirty="0"/>
              <a:t>What is equivalent to a master’s degree?</a:t>
            </a:r>
          </a:p>
          <a:p>
            <a:r>
              <a:rPr lang="en-US" sz="2800" dirty="0"/>
              <a:t>To what extent can experience be used to establish equivalency?</a:t>
            </a:r>
          </a:p>
          <a:p>
            <a:r>
              <a:rPr lang="en-US" sz="2800" dirty="0"/>
              <a:t>What are equivalent alternative degree titles to those in the Disciplines List?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93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9208" y="1385623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dirty="0"/>
              <a:t>Assigning courses to disciplines is not part of the process of equivalency.  </a:t>
            </a:r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687" y="716389"/>
            <a:ext cx="2093843" cy="13384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0954925">
            <a:off x="2208214" y="1518659"/>
            <a:ext cx="1859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5787" y="1985565"/>
            <a:ext cx="4089400" cy="375523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5257800" y="1985565"/>
            <a:ext cx="3962400" cy="375523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5032" y="2939851"/>
            <a:ext cx="2076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Discipline</a:t>
            </a:r>
            <a:r>
              <a:rPr lang="en-US" u="sng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>
                <a:solidFill>
                  <a:srgbClr val="0070C0"/>
                </a:solidFill>
              </a:rPr>
              <a:t>Defines required academic preparation and professional experience for faculty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5657" y="2939851"/>
            <a:ext cx="224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Courses</a:t>
            </a:r>
          </a:p>
          <a:p>
            <a:r>
              <a:rPr lang="en-US" dirty="0">
                <a:solidFill>
                  <a:srgbClr val="00B050"/>
                </a:solidFill>
              </a:rPr>
              <a:t>What the faculty teach</a:t>
            </a:r>
            <a:r>
              <a:rPr lang="mr-IN" dirty="0">
                <a:solidFill>
                  <a:srgbClr val="00B050"/>
                </a:solidFill>
              </a:rPr>
              <a:t>…</a:t>
            </a:r>
            <a:r>
              <a:rPr lang="en-US" dirty="0">
                <a:solidFill>
                  <a:srgbClr val="00B050"/>
                </a:solidFill>
              </a:rPr>
              <a:t>curriculum!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1482" y="2939851"/>
            <a:ext cx="1654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Assignment of Course to </a:t>
            </a:r>
            <a:r>
              <a:rPr lang="en-US" b="1" u="sng" dirty="0">
                <a:solidFill>
                  <a:srgbClr val="FF0000"/>
                </a:solidFill>
              </a:rPr>
              <a:t>Discipline</a:t>
            </a:r>
            <a:r>
              <a:rPr lang="en-US" dirty="0">
                <a:solidFill>
                  <a:srgbClr val="FF0000"/>
                </a:solidFill>
              </a:rPr>
              <a:t> Defines the MQs needed to teach the course.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70199" y="465613"/>
            <a:ext cx="703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Courses, Disciplines, and MQs </a:t>
            </a:r>
            <a:r>
              <a:rPr lang="mr-IN" sz="3200" b="1" dirty="0"/>
              <a:t>–</a:t>
            </a:r>
            <a:r>
              <a:rPr lang="en-US" sz="3200" b="1" dirty="0"/>
              <a:t> Oh My!</a:t>
            </a:r>
          </a:p>
        </p:txBody>
      </p:sp>
    </p:spTree>
    <p:extLst>
      <p:ext uri="{BB962C8B-B14F-4D97-AF65-F5344CB8AC3E}">
        <p14:creationId xmlns:p14="http://schemas.microsoft.com/office/powerpoint/2010/main" val="2020985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AEAF-9477-794B-8F48-0B3110AB9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Assigning Courses to Disciplines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06EF8-B03B-F647-943E-91E85474F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Local senates maintain responsibility for placing courses in disciplines [T5 §53200(c)(1)] </a:t>
            </a:r>
          </a:p>
          <a:p>
            <a:r>
              <a:rPr lang="en-US" sz="2800" dirty="0"/>
              <a:t>All credit &amp; noncredit courses </a:t>
            </a:r>
            <a:r>
              <a:rPr lang="en-US" sz="2800" b="1" dirty="0"/>
              <a:t>must</a:t>
            </a:r>
            <a:r>
              <a:rPr lang="en-US" sz="2800" dirty="0"/>
              <a:t> be placed within a discipline or disciplines</a:t>
            </a:r>
          </a:p>
          <a:p>
            <a:r>
              <a:rPr lang="en-US" sz="2800" dirty="0"/>
              <a:t>Not required for community service courses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61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481A-E957-6F45-A5E1-C65A1F16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Considerations for Discipline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00DD-A5C6-D54F-8787-97C78A318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Assignment based on course content, not personnel issues, enrollment or FTE </a:t>
            </a:r>
          </a:p>
          <a:p>
            <a:r>
              <a:rPr lang="en-US" sz="2800" dirty="0"/>
              <a:t>Placement should be based on knowledge required to teach the course </a:t>
            </a:r>
          </a:p>
          <a:p>
            <a:r>
              <a:rPr lang="en-US" sz="2800" dirty="0"/>
              <a:t>Discipline faculty need to be involved </a:t>
            </a:r>
          </a:p>
          <a:p>
            <a:r>
              <a:rPr lang="en-US" sz="2800" dirty="0"/>
              <a:t>Not all programs or department titles are disciplines</a:t>
            </a:r>
          </a:p>
          <a:p>
            <a:r>
              <a:rPr lang="en-US" sz="2800" dirty="0"/>
              <a:t>TOP codes are </a:t>
            </a:r>
            <a:r>
              <a:rPr lang="en-US" sz="2800" b="1" dirty="0"/>
              <a:t>NOT</a:t>
            </a:r>
            <a:r>
              <a:rPr lang="en-US" sz="2800" dirty="0"/>
              <a:t> disciplines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94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8ACC-E052-4848-B356-E9015825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Options for Assigning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4364-2090-7548-B7F9-CD263EC0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dirty="0"/>
              <a:t>Course assigned to a single discipline. </a:t>
            </a:r>
          </a:p>
          <a:p>
            <a:pPr lvl="1"/>
            <a:r>
              <a:rPr lang="en-US" sz="2800" dirty="0"/>
              <a:t>Example: ENGL 101 assigned to English. </a:t>
            </a:r>
          </a:p>
          <a:p>
            <a:pPr lvl="1"/>
            <a:r>
              <a:rPr lang="en-US" sz="2800" dirty="0"/>
              <a:t>The minimum qualifications for English provides adequate preparation to teach the course content.</a:t>
            </a:r>
          </a:p>
          <a:p>
            <a:pPr lvl="1"/>
            <a:r>
              <a:rPr lang="en-US" sz="2800" dirty="0"/>
              <a:t>Faculty who meet MQs or the locally-determined equivalent for that discipline are eligible to teach the course.  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3200" dirty="0"/>
              <a:t>Course assigned to more than one discipline with an “or”  </a:t>
            </a:r>
          </a:p>
          <a:p>
            <a:pPr lvl="1"/>
            <a:r>
              <a:rPr lang="en-US" sz="2800" dirty="0"/>
              <a:t>Example: ARTS 101 assigned to Art </a:t>
            </a:r>
            <a:r>
              <a:rPr lang="en-US" sz="2800" i="1" dirty="0"/>
              <a:t>or </a:t>
            </a:r>
            <a:r>
              <a:rPr lang="en-US" sz="2800" dirty="0"/>
              <a:t>Graphic Design. </a:t>
            </a:r>
          </a:p>
          <a:p>
            <a:pPr lvl="1"/>
            <a:r>
              <a:rPr lang="en-US" sz="2800" dirty="0"/>
              <a:t>The MQs for either discipline provide adequate preparation to teach the course content. </a:t>
            </a:r>
          </a:p>
          <a:p>
            <a:pPr lvl="1"/>
            <a:r>
              <a:rPr lang="en-US" sz="2800" dirty="0"/>
              <a:t>Faculty who meet minimum qualifications or the locally-determined equivalent in any of the listed disciplines are eligible to teach the course. 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3200" dirty="0"/>
              <a:t>Course assigned to more than one discipline with an “and” </a:t>
            </a:r>
          </a:p>
          <a:p>
            <a:pPr lvl="1"/>
            <a:r>
              <a:rPr lang="en-US" sz="2800" dirty="0"/>
              <a:t>HUMA 120 assigned to Humanities </a:t>
            </a:r>
            <a:r>
              <a:rPr lang="en-US" sz="2800" i="1" dirty="0"/>
              <a:t>and </a:t>
            </a:r>
            <a:r>
              <a:rPr lang="en-US" sz="2800" dirty="0"/>
              <a:t>Ethnic Studies. </a:t>
            </a:r>
          </a:p>
          <a:p>
            <a:pPr lvl="1"/>
            <a:r>
              <a:rPr lang="en-US" sz="2800" dirty="0"/>
              <a:t>The MQs for both disciplines </a:t>
            </a:r>
            <a:r>
              <a:rPr lang="en-US" sz="2800" i="1" dirty="0"/>
              <a:t>together </a:t>
            </a:r>
            <a:r>
              <a:rPr lang="en-US" sz="2800" dirty="0"/>
              <a:t>provide adequate preparation to teach the course content. </a:t>
            </a:r>
          </a:p>
          <a:p>
            <a:pPr lvl="1"/>
            <a:r>
              <a:rPr lang="en-US" sz="2800" dirty="0"/>
              <a:t>Faculty who meet minimum qualifications or the locally-determined equivalent for ALL of the listed disciplines are eligible to teach the course.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2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9803" y="699541"/>
            <a:ext cx="11714163" cy="5516563"/>
          </a:xfrm>
          <a:ln w="26424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Equivalencies/Minimum Qualifications are used as the sole basis for faculty hiring.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921" y="854439"/>
            <a:ext cx="2093843" cy="13384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506070">
            <a:off x="8173940" y="1207342"/>
            <a:ext cx="2168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30233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2890"/>
            <a:ext cx="10972800" cy="50671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i="1" dirty="0">
              <a:hlinkClick r:id="rId2"/>
            </a:endParaRPr>
          </a:p>
          <a:p>
            <a:r>
              <a:rPr lang="en-US" i="1" dirty="0">
                <a:hlinkClick r:id="rId2"/>
              </a:rPr>
              <a:t>Equivalence to Minimum Qualifications</a:t>
            </a:r>
            <a:r>
              <a:rPr lang="en-US" dirty="0"/>
              <a:t>, ASCCC, adopted Spring 2016</a:t>
            </a:r>
          </a:p>
          <a:p>
            <a:endParaRPr lang="en-US" i="1" dirty="0">
              <a:hlinkClick r:id="" action="ppaction://noaction"/>
            </a:endParaRPr>
          </a:p>
          <a:p>
            <a:r>
              <a:rPr lang="en-US" i="1" dirty="0">
                <a:hlinkClick r:id="rId3"/>
              </a:rPr>
              <a:t>Minimum Qualifications for Faculty and Administrators in the California Community Colleges</a:t>
            </a:r>
            <a:r>
              <a:rPr lang="en-US" dirty="0"/>
              <a:t>, Chancellor’s Office (2018)</a:t>
            </a:r>
          </a:p>
          <a:p>
            <a:endParaRPr lang="en-US" i="1" dirty="0"/>
          </a:p>
          <a:p>
            <a:r>
              <a:rPr lang="en-US" i="1" dirty="0">
                <a:hlinkClick r:id="rId4"/>
              </a:rPr>
              <a:t>Disciplines List Revision Handbook</a:t>
            </a:r>
            <a:r>
              <a:rPr lang="en-US" dirty="0"/>
              <a:t>, ASCCC (2014)</a:t>
            </a:r>
          </a:p>
          <a:p>
            <a:endParaRPr lang="en-US" dirty="0"/>
          </a:p>
          <a:p>
            <a:r>
              <a:rPr lang="en-US" dirty="0">
                <a:hlinkClick r:id="rId5"/>
              </a:rPr>
              <a:t>CCCCO Legal Opinion L 03-28 </a:t>
            </a:r>
            <a:r>
              <a:rPr lang="en-US" dirty="0"/>
              <a:t>on single-course equivalencies.</a:t>
            </a:r>
          </a:p>
          <a:p>
            <a:endParaRPr lang="en-US" dirty="0"/>
          </a:p>
          <a:p>
            <a:r>
              <a:rPr lang="en-US" dirty="0"/>
              <a:t>Additional Disciplines List resources, including an archive of past Disciplines Lists  are found at </a:t>
            </a:r>
            <a:r>
              <a:rPr lang="en-US" dirty="0">
                <a:hlinkClick r:id="rId6"/>
              </a:rPr>
              <a:t>http://asccc.org/disciplines-list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6589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919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Cheryl Aschenbach – </a:t>
            </a:r>
            <a:r>
              <a:rPr lang="en-US" dirty="0">
                <a:hlinkClick r:id="rId2"/>
              </a:rPr>
              <a:t>caschenbach@lassencollege.edu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Anna Bruzzese – </a:t>
            </a:r>
            <a:r>
              <a:rPr lang="en-US" dirty="0">
                <a:hlinkClick r:id="rId3"/>
              </a:rPr>
              <a:t>bruzzeaa@piercecollege.edu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Dolores Davison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davisondolores@foothill.edu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endParaRPr lang="en-US" dirty="0"/>
          </a:p>
        </p:txBody>
      </p:sp>
      <p:pic>
        <p:nvPicPr>
          <p:cNvPr id="4" name="Picture 3" descr="j0315598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3" t="-2"/>
          <a:stretch/>
        </p:blipFill>
        <p:spPr>
          <a:xfrm>
            <a:off x="4087549" y="3281175"/>
            <a:ext cx="4016901" cy="284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2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6715C-D932-C640-997E-0ECACF5C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Minimum Qualifications “Hierarchy”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0D99-27FF-EF48-B176-196FB54E3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“Basic MQs” for credit instructors, counselors, and librarians are the minimum degree and experience requirements specified in Title 5 §53410.  </a:t>
            </a:r>
          </a:p>
          <a:p>
            <a:endParaRPr lang="en-US" sz="2800" dirty="0"/>
          </a:p>
          <a:p>
            <a:r>
              <a:rPr lang="en-US" sz="2800" dirty="0"/>
              <a:t>Discipline-specific MQs in the Disciplines List</a:t>
            </a:r>
          </a:p>
          <a:p>
            <a:pPr lvl="1"/>
            <a:r>
              <a:rPr lang="en-US" sz="2800" dirty="0"/>
              <a:t>Define the fields of study or professional experience to required to fit within a discipline.</a:t>
            </a:r>
          </a:p>
          <a:p>
            <a:pPr lvl="1"/>
            <a:r>
              <a:rPr lang="en-US" sz="2800" dirty="0"/>
              <a:t>Must conform to the degree and experience requirements of §53410.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5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Minimum Qualifications “Hierarchy”</a:t>
            </a:r>
            <a:endParaRPr lang="en-US" dirty="0"/>
          </a:p>
        </p:txBody>
      </p:sp>
      <p:sp useBgFill="1"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84149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u="sng" dirty="0">
                <a:solidFill>
                  <a:schemeClr val="tx1"/>
                </a:solidFill>
              </a:rPr>
              <a:t>Basic MQ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Master’s degree 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Bachelor’s degree +2 years professional experience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Associate’s degree +6 years professional experience</a:t>
            </a:r>
          </a:p>
        </p:txBody>
      </p:sp>
      <p:sp useBgFill="1">
        <p:nvSpPr>
          <p:cNvPr id="5" name="Rounded Rectangle 4"/>
          <p:cNvSpPr/>
          <p:nvPr/>
        </p:nvSpPr>
        <p:spPr>
          <a:xfrm>
            <a:off x="2565400" y="4470401"/>
            <a:ext cx="7169150" cy="196929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Discipline-Specific MQ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Humanities - Master’s in Humanities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Biotechnology - Bachelor’s in biological sciences, chemistry, biochemistry or engineering, plus two years of professional experience</a:t>
            </a:r>
          </a:p>
        </p:txBody>
      </p:sp>
      <p:sp>
        <p:nvSpPr>
          <p:cNvPr id="3" name="Down Arrow 2"/>
          <p:cNvSpPr/>
          <p:nvPr/>
        </p:nvSpPr>
        <p:spPr>
          <a:xfrm>
            <a:off x="5930900" y="3530600"/>
            <a:ext cx="330200" cy="939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6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Discipline?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16500"/>
          </a:xfrm>
        </p:spPr>
        <p:txBody>
          <a:bodyPr>
            <a:noAutofit/>
          </a:bodyPr>
          <a:lstStyle/>
          <a:p>
            <a:r>
              <a:rPr lang="en-US" dirty="0"/>
              <a:t>Faculty must meet the MQs for the discipline of the faculty member’s assignment.</a:t>
            </a:r>
          </a:p>
          <a:p>
            <a:r>
              <a:rPr lang="en-US" dirty="0"/>
              <a:t>A “discipline” is defined as a grouping of courses that share common academic or vocational preparation, which are typically defined by a degree or degrees (MFA, MA, BA, AS, etc.), or specific professional preparation. </a:t>
            </a:r>
          </a:p>
          <a:p>
            <a:pPr lvl="1"/>
            <a:r>
              <a:rPr lang="en-US" sz="2400" dirty="0"/>
              <a:t>Discipline is from the perspective of </a:t>
            </a:r>
            <a:r>
              <a:rPr lang="en-US" sz="2400" u="sng" dirty="0"/>
              <a:t>faculty preparation</a:t>
            </a:r>
            <a:r>
              <a:rPr lang="en-US" sz="2400" dirty="0"/>
              <a:t>.</a:t>
            </a:r>
          </a:p>
          <a:p>
            <a:pPr lvl="1"/>
            <a:r>
              <a:rPr lang="en-US" sz="2400" i="1" dirty="0"/>
              <a:t>Not the same </a:t>
            </a:r>
            <a:r>
              <a:rPr lang="en-US" sz="2400" dirty="0"/>
              <a:t>as local departments or subject areas.</a:t>
            </a:r>
          </a:p>
          <a:p>
            <a:pPr lvl="1"/>
            <a:r>
              <a:rPr lang="en-US" sz="2400" dirty="0"/>
              <a:t>Disciplines List specifies the </a:t>
            </a:r>
            <a:r>
              <a:rPr lang="en-US" sz="2400" u="sng" dirty="0"/>
              <a:t>minimum qualifications for each discipline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Instructional faculty must meet the MQs of the disciplines to which courses are assigned.</a:t>
            </a:r>
          </a:p>
          <a:p>
            <a:r>
              <a:rPr lang="en-US" b="1" dirty="0"/>
              <a:t>A discipline is not your local designator, a TOP code, or a FSA!</a:t>
            </a:r>
          </a:p>
        </p:txBody>
      </p:sp>
    </p:spTree>
    <p:extLst>
      <p:ext uri="{BB962C8B-B14F-4D97-AF65-F5344CB8AC3E}">
        <p14:creationId xmlns:p14="http://schemas.microsoft.com/office/powerpoint/2010/main" val="92492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Discipline MQs and the Disciplines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Revisions to Discipline List is done annually.</a:t>
            </a:r>
          </a:p>
          <a:p>
            <a:r>
              <a:rPr lang="en-US" dirty="0"/>
              <a:t>Through local senate or through professional organization </a:t>
            </a:r>
          </a:p>
          <a:p>
            <a:r>
              <a:rPr lang="en-US" dirty="0"/>
              <a:t>Must have two separate senate districts approve the proposal.</a:t>
            </a:r>
          </a:p>
          <a:p>
            <a:r>
              <a:rPr lang="en-US" dirty="0"/>
              <a:t>Must provide evidence to support rationale for change.</a:t>
            </a:r>
          </a:p>
          <a:p>
            <a:r>
              <a:rPr lang="en-US" dirty="0"/>
              <a:t>Minimum of two statewide hearings.</a:t>
            </a:r>
          </a:p>
          <a:p>
            <a:r>
              <a:rPr lang="en-US" dirty="0"/>
              <a:t>Board of Governors considers the recommendations of the Senate and formally acts on them.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659" y="1871248"/>
            <a:ext cx="3119718" cy="4322512"/>
          </a:xfrm>
        </p:spPr>
      </p:pic>
    </p:spTree>
    <p:extLst>
      <p:ext uri="{BB962C8B-B14F-4D97-AF65-F5344CB8AC3E}">
        <p14:creationId xmlns:p14="http://schemas.microsoft.com/office/powerpoint/2010/main" val="209425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Evidence for Disciplines List</a:t>
            </a:r>
            <a:r>
              <a:rPr lang="en-US" dirty="0"/>
              <a:t> </a:t>
            </a:r>
            <a:r>
              <a:rPr lang="en-US" b="1" dirty="0"/>
              <a:t>Proposals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05504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Support from an associated professional organization</a:t>
            </a:r>
          </a:p>
          <a:p>
            <a:pPr lvl="0"/>
            <a:r>
              <a:rPr lang="en-US" dirty="0"/>
              <a:t>Evidence of degrees titles within the proposed revision of the discipline or new discipline: </a:t>
            </a:r>
          </a:p>
          <a:p>
            <a:pPr lvl="1"/>
            <a:r>
              <a:rPr lang="en-US" dirty="0"/>
              <a:t>Minimum of three degrees</a:t>
            </a:r>
          </a:p>
          <a:p>
            <a:pPr lvl="1"/>
            <a:r>
              <a:rPr lang="en-US" dirty="0"/>
              <a:t>Regionally accredited institutions (all public institutions in California)</a:t>
            </a:r>
          </a:p>
          <a:p>
            <a:pPr lvl="1"/>
            <a:r>
              <a:rPr lang="en-US" dirty="0"/>
              <a:t>Disciplines in the Master’s List requires evidence of the availability of master’s degrees</a:t>
            </a:r>
          </a:p>
          <a:p>
            <a:pPr lvl="1"/>
            <a:r>
              <a:rPr lang="en-US" dirty="0"/>
              <a:t>Disciplines in the Non-master’s List requires evidence of the availability of degree, certification, and/or professional experience, if necessary</a:t>
            </a:r>
          </a:p>
          <a:p>
            <a:pPr lvl="0"/>
            <a:r>
              <a:rPr lang="en-US" dirty="0"/>
              <a:t>Change is necessary &amp; not merely a response to a unique need of one college, district or region and includes discipline seconder from another district</a:t>
            </a:r>
          </a:p>
          <a:p>
            <a:pPr lvl="0"/>
            <a:r>
              <a:rPr lang="en-US" dirty="0"/>
              <a:t>Impact of proposal across the state using a list the pro and con arguments and including refutation of the con arguments </a:t>
            </a:r>
          </a:p>
          <a:p>
            <a:pPr lvl="0"/>
            <a:r>
              <a:rPr lang="en-US" dirty="0"/>
              <a:t>Provided other evidence such as significant changes to the field that requires a change to the </a:t>
            </a:r>
            <a:r>
              <a:rPr lang="en-US"/>
              <a:t>Disciplines List</a:t>
            </a:r>
            <a:endParaRPr lang="en-US" dirty="0"/>
          </a:p>
          <a:p>
            <a:pPr lvl="0"/>
            <a:r>
              <a:rPr lang="en-US" dirty="0"/>
              <a:t>Final deadline of September 30, 2019</a:t>
            </a:r>
          </a:p>
        </p:txBody>
      </p:sp>
    </p:spTree>
    <p:extLst>
      <p:ext uri="{BB962C8B-B14F-4D97-AF65-F5344CB8AC3E}">
        <p14:creationId xmlns:p14="http://schemas.microsoft.com/office/powerpoint/2010/main" val="46989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4341" y="1150495"/>
            <a:ext cx="1048226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Local Qualifications May Exceed </a:t>
            </a:r>
            <a:br>
              <a:rPr lang="en-US" sz="4800" dirty="0"/>
            </a:br>
            <a:r>
              <a:rPr lang="en-US" sz="4800" dirty="0"/>
              <a:t>State Minimum Qualifications.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17" y="930965"/>
            <a:ext cx="2093843" cy="13384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0519270">
            <a:off x="2066827" y="1274397"/>
            <a:ext cx="1859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TRUE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E20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" id="{582654A2-8F12-3146-83F7-BD9873F812BA}" vid="{58C9C3D4-CDC4-ED46-994E-B4971180DE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</Template>
  <TotalTime>8363</TotalTime>
  <Words>1517</Words>
  <Application>Microsoft Office PowerPoint</Application>
  <PresentationFormat>Widescreen</PresentationFormat>
  <Paragraphs>194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Mangal</vt:lpstr>
      <vt:lpstr>ASCCC</vt:lpstr>
      <vt:lpstr>Minimum qualifications, equivalency, and assigning courses to disciplines</vt:lpstr>
      <vt:lpstr>Today, we will discuss…</vt:lpstr>
      <vt:lpstr>PowerPoint Presentation</vt:lpstr>
      <vt:lpstr>Minimum Qualifications “Hierarchy”</vt:lpstr>
      <vt:lpstr>Minimum Qualifications “Hierarchy”</vt:lpstr>
      <vt:lpstr>What is a Discipline?</vt:lpstr>
      <vt:lpstr>Discipline MQs and the Disciplines List</vt:lpstr>
      <vt:lpstr>Evidence for Disciplines List Proposals</vt:lpstr>
      <vt:lpstr>PowerPoint Presentation</vt:lpstr>
      <vt:lpstr>PowerPoint Presentation</vt:lpstr>
      <vt:lpstr>PowerPoint Presentation</vt:lpstr>
      <vt:lpstr>PowerPoint Presentation</vt:lpstr>
      <vt:lpstr>Are there MQs not in the Disciplines List?</vt:lpstr>
      <vt:lpstr>Equivalency - Questions to Ponder</vt:lpstr>
      <vt:lpstr>PowerPoint Presentation</vt:lpstr>
      <vt:lpstr>Who determines equivalency?</vt:lpstr>
      <vt:lpstr>What are the minimum standards for equivalency?</vt:lpstr>
      <vt:lpstr>Criteria for Equivalency</vt:lpstr>
      <vt:lpstr>PowerPoint Presentation</vt:lpstr>
      <vt:lpstr>PowerPoint Presentation</vt:lpstr>
      <vt:lpstr>PowerPoint Presentation</vt:lpstr>
      <vt:lpstr>Single Course Equivalency</vt:lpstr>
      <vt:lpstr>PowerPoint Presentation</vt:lpstr>
      <vt:lpstr>Considerations for Equivalency Committees</vt:lpstr>
      <vt:lpstr>PowerPoint Presentation</vt:lpstr>
      <vt:lpstr>PowerPoint Presentation</vt:lpstr>
      <vt:lpstr>Assigning Courses to Disciplines</vt:lpstr>
      <vt:lpstr>Considerations for Discipline Assignment</vt:lpstr>
      <vt:lpstr>Options for Assigning Courses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</dc:title>
  <dc:creator>Paul Setziol</dc:creator>
  <cp:lastModifiedBy>Anna Bruzzese</cp:lastModifiedBy>
  <cp:revision>191</cp:revision>
  <dcterms:created xsi:type="dcterms:W3CDTF">2015-04-05T18:32:37Z</dcterms:created>
  <dcterms:modified xsi:type="dcterms:W3CDTF">2019-05-26T21:24:31Z</dcterms:modified>
</cp:coreProperties>
</file>