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77" r:id="rId5"/>
    <p:sldId id="278" r:id="rId6"/>
    <p:sldId id="279" r:id="rId7"/>
    <p:sldId id="263" r:id="rId8"/>
    <p:sldId id="264" r:id="rId9"/>
    <p:sldId id="280" r:id="rId10"/>
    <p:sldId id="268" r:id="rId11"/>
    <p:sldId id="267" r:id="rId12"/>
    <p:sldId id="281" r:id="rId13"/>
    <p:sldId id="282" r:id="rId14"/>
    <p:sldId id="270" r:id="rId15"/>
    <p:sldId id="265" r:id="rId16"/>
    <p:sldId id="266" r:id="rId17"/>
    <p:sldId id="271" r:id="rId18"/>
    <p:sldId id="272" r:id="rId19"/>
    <p:sldId id="28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4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05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52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417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199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59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51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03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79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52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518D-C550-6347-B11F-C718B53DB94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75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5027"/>
            <a:ext cx="7772400" cy="1935423"/>
          </a:xfrm>
        </p:spPr>
        <p:txBody>
          <a:bodyPr>
            <a:normAutofit fontScale="90000"/>
          </a:bodyPr>
          <a:lstStyle/>
          <a:p>
            <a:r>
              <a:rPr lang="en-US" dirty="0"/>
              <a:t>Navigating Through the Challenges of Minimum Qualifications and Equivalency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127" y="4594726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Randy Beach, Representative At Large Craig Rutan, Area D Representative</a:t>
            </a:r>
          </a:p>
          <a:p>
            <a:pPr algn="r"/>
            <a:endParaRPr lang="en-US" sz="2800" dirty="0">
              <a:solidFill>
                <a:schemeClr val="tx1"/>
              </a:solidFill>
            </a:endParaRPr>
          </a:p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2015 ASCCC Leadership Institute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0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Local Minimum Qualifications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district may establish additional qualifications which are more rigorous than the state-established MQs.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local MQs cannot be less rigorous than the state-established MQs.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57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Equivalency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process, as well as criteria and standards…shall be developed and agreed upon jointly by …the [local] governing board and the [local] academic senate.” </a:t>
            </a:r>
            <a:r>
              <a:rPr lang="en-US" dirty="0" smtClean="0"/>
              <a:t>(</a:t>
            </a:r>
            <a:r>
              <a:rPr lang="en-US" b="1" dirty="0" smtClean="0"/>
              <a:t>§53430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53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Equivalency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Procedures established by agreement between local senates and boards of trustees for each district</a:t>
            </a:r>
          </a:p>
          <a:p>
            <a:pPr lvl="1"/>
            <a:r>
              <a:rPr lang="en-US" sz="2400" dirty="0"/>
              <a:t>In multi college districts, the criteria for equivalency must be the same at all colleges in the district. </a:t>
            </a:r>
          </a:p>
          <a:p>
            <a:r>
              <a:rPr lang="en-US" dirty="0"/>
              <a:t>Discipline faculty determine criteria </a:t>
            </a:r>
          </a:p>
          <a:p>
            <a:r>
              <a:rPr lang="en-US" dirty="0"/>
              <a:t>Burden of proof belongs to the applicant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88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Course Equivalency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 Code and Title 5 refer to qualifications in terms of </a:t>
            </a:r>
            <a:r>
              <a:rPr lang="en-US" dirty="0" smtClean="0"/>
              <a:t>disciplines </a:t>
            </a:r>
            <a:r>
              <a:rPr lang="en-US" dirty="0"/>
              <a:t>not courses or subject areas within a </a:t>
            </a:r>
            <a:r>
              <a:rPr lang="en-US" dirty="0" smtClean="0"/>
              <a:t>discipline </a:t>
            </a:r>
            <a:r>
              <a:rPr lang="en-US" dirty="0"/>
              <a:t>(Ed Code </a:t>
            </a:r>
            <a:r>
              <a:rPr lang="en-US" b="1" dirty="0"/>
              <a:t>§87357</a:t>
            </a:r>
            <a:r>
              <a:rPr lang="en-US" dirty="0"/>
              <a:t>; Title 5 </a:t>
            </a:r>
            <a:r>
              <a:rPr lang="en-US" b="1" dirty="0"/>
              <a:t>§53410 </a:t>
            </a:r>
            <a:r>
              <a:rPr lang="en-US" dirty="0"/>
              <a:t>and </a:t>
            </a:r>
            <a:r>
              <a:rPr lang="en-US" b="1" dirty="0"/>
              <a:t>§53430</a:t>
            </a:r>
            <a:r>
              <a:rPr lang="en-US" dirty="0"/>
              <a:t>) </a:t>
            </a:r>
          </a:p>
          <a:p>
            <a:r>
              <a:rPr lang="en-US" dirty="0"/>
              <a:t>Legal Opinion L 03-28, Chancellor’s Office Legal Division </a:t>
            </a:r>
          </a:p>
          <a:p>
            <a:pPr lvl="1"/>
            <a:r>
              <a:rPr lang="en-US" sz="2400" dirty="0"/>
              <a:t>Faculty are hired to teach a discipline, not a course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734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Equivalent to a Master’s Degree?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is equivalent to a master’s degree in history, biology, or physics?</a:t>
            </a:r>
          </a:p>
          <a:p>
            <a:r>
              <a:rPr lang="en-US" dirty="0" smtClean="0"/>
              <a:t>Is it enough to complete all of the required coursework?</a:t>
            </a:r>
          </a:p>
          <a:p>
            <a:r>
              <a:rPr lang="en-US" dirty="0" smtClean="0"/>
              <a:t>Is there an equivalent to a thesis or summative project at the end of the master’s program?</a:t>
            </a:r>
          </a:p>
          <a:p>
            <a:r>
              <a:rPr lang="en-US" dirty="0" smtClean="0"/>
              <a:t>These are questions that your local equivalency process needs to address. Remember that granting equivalency to a faculty member means that there background is equivalent to the minimum qualifications listed in the Disciplines List!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838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Some Disciplines Can Be Problematic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Disciplines List includes the discipline of Interdisciplinary Studies.</a:t>
            </a:r>
          </a:p>
          <a:p>
            <a:r>
              <a:rPr lang="en-US" dirty="0" smtClean="0"/>
              <a:t>The minimum qualifications for Interdisciplinary Studies are:</a:t>
            </a:r>
          </a:p>
          <a:p>
            <a:pPr lvl="1"/>
            <a:r>
              <a:rPr lang="en-US" i="1" dirty="0" smtClean="0"/>
              <a:t>Master’s in the interdisciplinary area OR master’s in one of the disciplines included in the interdisciplinary area and upper division or graduate coursework in at least one other constituent discipline.</a:t>
            </a:r>
          </a:p>
          <a:p>
            <a:r>
              <a:rPr lang="en-US" dirty="0" smtClean="0"/>
              <a:t>Any time interdisciplinary studies is used, the disciplines for a particular course </a:t>
            </a:r>
            <a:r>
              <a:rPr lang="en-US" b="1" dirty="0" smtClean="0"/>
              <a:t>MUST</a:t>
            </a:r>
            <a:r>
              <a:rPr lang="en-US" dirty="0" smtClean="0"/>
              <a:t> be specified.</a:t>
            </a:r>
          </a:p>
          <a:p>
            <a:r>
              <a:rPr lang="en-US" dirty="0" smtClean="0"/>
              <a:t>Granting equivalency in Interdisciplinary Studies could cause problems later 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54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Disciplines That Include Interdisciplinary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Interdisciplinary Studies</a:t>
            </a:r>
          </a:p>
          <a:p>
            <a:r>
              <a:rPr lang="en-US" dirty="0" smtClean="0"/>
              <a:t>Ethnic </a:t>
            </a:r>
            <a:r>
              <a:rPr lang="en-US" dirty="0"/>
              <a:t>Studies</a:t>
            </a:r>
          </a:p>
          <a:p>
            <a:r>
              <a:rPr lang="en-US" dirty="0" smtClean="0"/>
              <a:t>Women’s </a:t>
            </a:r>
            <a:r>
              <a:rPr lang="en-US" dirty="0"/>
              <a:t>Studies</a:t>
            </a:r>
          </a:p>
          <a:p>
            <a:r>
              <a:rPr lang="en-US" dirty="0" smtClean="0"/>
              <a:t>Chicano </a:t>
            </a:r>
            <a:r>
              <a:rPr lang="en-US" dirty="0"/>
              <a:t>Studies</a:t>
            </a:r>
          </a:p>
          <a:p>
            <a:r>
              <a:rPr lang="en-US" dirty="0" smtClean="0"/>
              <a:t>Sociology</a:t>
            </a:r>
          </a:p>
          <a:p>
            <a:r>
              <a:rPr lang="en-US" dirty="0" smtClean="0"/>
              <a:t>African American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78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Equivalent to an Associate’s Degree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equivalency requests usually come from disciplines that do not require a master’s degree, but do require relevant work experience.</a:t>
            </a:r>
          </a:p>
          <a:p>
            <a:r>
              <a:rPr lang="en-US" dirty="0" smtClean="0"/>
              <a:t>Is there an equivalent to the general education that is part of an associate’s degree?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39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Eminence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a world famous actor has come to your college and would like to teach a class. This actor has won many awards for their work in film and on stage. This actor has a bachelor’s of fine arts degree in theater arts,  but does not have a master’s degree in any subject. Would your college hire this actor?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80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Minimum Qualifications for Drama/Theater 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Master’s or Master of Fine Arts in drama/theater arts/ performance </a:t>
            </a:r>
            <a:r>
              <a:rPr lang="en-US" b="1" dirty="0" smtClean="0"/>
              <a:t>OR </a:t>
            </a:r>
            <a:r>
              <a:rPr lang="en-US" dirty="0" smtClean="0"/>
              <a:t>Bachelor's or Bachelor of Fine Arts in </a:t>
            </a:r>
            <a:r>
              <a:rPr lang="en-US" dirty="0"/>
              <a:t>drama/theater arts/ </a:t>
            </a:r>
            <a:r>
              <a:rPr lang="en-US" dirty="0" smtClean="0"/>
              <a:t>performance </a:t>
            </a:r>
            <a:r>
              <a:rPr lang="en-US" b="1" dirty="0" smtClean="0"/>
              <a:t>AND</a:t>
            </a:r>
            <a:r>
              <a:rPr lang="en-US" b="1" dirty="0"/>
              <a:t> </a:t>
            </a:r>
            <a:r>
              <a:rPr lang="en-US" dirty="0" smtClean="0"/>
              <a:t>Master’s in comparative literature, English, communication studies, speech, literature, or humanities </a:t>
            </a:r>
            <a:r>
              <a:rPr lang="en-US" b="1" dirty="0" smtClean="0"/>
              <a:t>OR</a:t>
            </a:r>
            <a:r>
              <a:rPr lang="en-US" dirty="0"/>
              <a:t> </a:t>
            </a:r>
            <a:r>
              <a:rPr lang="en-US" dirty="0" smtClean="0"/>
              <a:t>the equivalent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71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Discipline?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“discipline” is defined as a grouping of courses that share common academic or vocational preparation, which are typically defined by a degree or degrees (MFA, MA, BA, MS, </a:t>
            </a:r>
            <a:r>
              <a:rPr lang="en-US" dirty="0" err="1"/>
              <a:t>etc</a:t>
            </a:r>
            <a:r>
              <a:rPr lang="en-US" dirty="0"/>
              <a:t>), or specific professional preparation. </a:t>
            </a:r>
          </a:p>
          <a:p>
            <a:pPr lvl="1"/>
            <a:r>
              <a:rPr lang="en-US" dirty="0"/>
              <a:t>Not the same as local departments or subject areas. </a:t>
            </a:r>
          </a:p>
          <a:p>
            <a:pPr lvl="1"/>
            <a:r>
              <a:rPr lang="en-US" dirty="0"/>
              <a:t>Defined in the Minimum Qualifications document maintained by the BOG. </a:t>
            </a:r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dirty="0"/>
              <a:t>Local Department or Subject Name: Child and Family Studies </a:t>
            </a:r>
          </a:p>
          <a:p>
            <a:pPr lvl="2"/>
            <a:r>
              <a:rPr lang="en-US" dirty="0"/>
              <a:t>Official Discipline: Early Childhood Education </a:t>
            </a:r>
          </a:p>
          <a:p>
            <a:pPr lvl="1"/>
            <a:r>
              <a:rPr lang="en-US" dirty="0"/>
              <a:t>Discipline Definition in CA Education Code §87357 </a:t>
            </a:r>
          </a:p>
          <a:p>
            <a:pPr lvl="1"/>
            <a:r>
              <a:rPr lang="en-US" b="1" dirty="0"/>
              <a:t>Not the same as or related to TOP codes and names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755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joining us</a:t>
            </a:r>
          </a:p>
        </p:txBody>
      </p:sp>
      <p:pic>
        <p:nvPicPr>
          <p:cNvPr id="4" name="Picture 3" descr="j031559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3305" y="2545562"/>
            <a:ext cx="3657600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64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Disciplines List</a:t>
            </a:r>
            <a:endParaRPr lang="en-US" b="1" dirty="0"/>
          </a:p>
        </p:txBody>
      </p:sp>
      <p:pic>
        <p:nvPicPr>
          <p:cNvPr id="4" name="Content Placeholder 3" descr="List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4311" r="-643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586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 of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Disciplines requiring a Master</a:t>
            </a:r>
            <a:r>
              <a:rPr lang="ja-JP" altLang="en-US" dirty="0">
                <a:ea typeface="ＭＳ Ｐゴシック" charset="0"/>
                <a:cs typeface="Arial" charset="0"/>
              </a:rPr>
              <a:t>’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 Degree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Disciplines where a Master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degree is not normally expected but a Bachelor’s or Associate degree is expected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Disciplines in which a Master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s, Bachelor’s or Associate Degree is not generally expected or available in that specific discipline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Disciplines for non-credit instruction 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Other – to include Administrators, Learning Center Coordinators, Health Services Professionals, Apprenticeship Instructors, DSP&amp;S Counselors, Work Experience Coordinators, Faculty Interns, EOPS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61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Revising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Reviewed and revised every two </a:t>
            </a:r>
            <a:r>
              <a:rPr lang="en-US" dirty="0" smtClean="0"/>
              <a:t>years – Proposals are submitted by September 30 in odd years</a:t>
            </a:r>
            <a:endParaRPr lang="en-US" dirty="0"/>
          </a:p>
          <a:p>
            <a:r>
              <a:rPr lang="en-US" dirty="0"/>
              <a:t>Revisions can be proposed by:</a:t>
            </a:r>
          </a:p>
          <a:p>
            <a:pPr lvl="1"/>
            <a:r>
              <a:rPr lang="en-US" sz="2400" dirty="0"/>
              <a:t>Local senates</a:t>
            </a:r>
          </a:p>
          <a:p>
            <a:pPr lvl="1"/>
            <a:r>
              <a:rPr lang="en-US" sz="2400" dirty="0"/>
              <a:t>Faculty through discipline or professional </a:t>
            </a:r>
            <a:r>
              <a:rPr lang="en-US" sz="2400" dirty="0" smtClean="0"/>
              <a:t>organizations</a:t>
            </a:r>
            <a:endParaRPr lang="en-US" sz="2400" dirty="0"/>
          </a:p>
          <a:p>
            <a:r>
              <a:rPr lang="en-US" dirty="0"/>
              <a:t>Consults with statewide </a:t>
            </a:r>
            <a:r>
              <a:rPr lang="en-US" dirty="0" smtClean="0"/>
              <a:t>organizations</a:t>
            </a:r>
            <a:endParaRPr lang="en-US" dirty="0"/>
          </a:p>
          <a:p>
            <a:r>
              <a:rPr lang="en-US" dirty="0"/>
              <a:t>Vote at spring plenary in odd </a:t>
            </a:r>
            <a:r>
              <a:rPr lang="en-US" dirty="0" smtClean="0"/>
              <a:t>years</a:t>
            </a:r>
            <a:endParaRPr lang="en-US" dirty="0"/>
          </a:p>
          <a:p>
            <a:r>
              <a:rPr lang="en-US" dirty="0"/>
              <a:t>ASCCC makes recommendations to BOG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225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Reasons to Modify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Changes within the profession or discipline</a:t>
            </a:r>
          </a:p>
          <a:p>
            <a:r>
              <a:rPr lang="en-US" dirty="0"/>
              <a:t>Clarification or elimination of confusion and ambiguity</a:t>
            </a:r>
          </a:p>
          <a:p>
            <a:r>
              <a:rPr lang="en-US" dirty="0"/>
              <a:t>Inclusion of new degrees</a:t>
            </a:r>
          </a:p>
          <a:p>
            <a:r>
              <a:rPr lang="en-US" dirty="0"/>
              <a:t>Continual use of the equivalency process to hire under a specific discipline</a:t>
            </a:r>
          </a:p>
          <a:p>
            <a:r>
              <a:rPr lang="en-US" dirty="0"/>
              <a:t>Assurance of the maximum degree of flexibility for the disciple while maintaining integrity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418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Assigning Courses to Disciplines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Determined by local process, but Senate has regulatory authority.</a:t>
            </a:r>
          </a:p>
          <a:p>
            <a:r>
              <a:rPr lang="en-US" dirty="0"/>
              <a:t>Local process should rely on discipline faculty expertise with review and oversight by local Curriculum Committee, Senate, or both. </a:t>
            </a:r>
          </a:p>
          <a:p>
            <a:r>
              <a:rPr lang="en-US" dirty="0"/>
              <a:t>Curriculum Committee often charged with overseeing this process, but other models exist. </a:t>
            </a:r>
          </a:p>
          <a:p>
            <a:r>
              <a:rPr lang="en-US" dirty="0"/>
              <a:t>Faculty-driven process, regardless of committee. </a:t>
            </a:r>
            <a:endParaRPr lang="en-US" dirty="0" smtClean="0"/>
          </a:p>
          <a:p>
            <a:r>
              <a:rPr lang="en-US" dirty="0" smtClean="0"/>
              <a:t>Determines the minimum qualifications necessary to teach a course.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7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Three Different Ways of Assigning Courses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a single discipline. </a:t>
            </a:r>
          </a:p>
          <a:p>
            <a:pPr lvl="1"/>
            <a:r>
              <a:rPr lang="en-US" dirty="0"/>
              <a:t>Example: ENGL 101 assigned to English. The minimum qualifications for English provides adequate preparation to teach the course content.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more than one discipline with an “or”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Example: ARTS 101 assigned to Art </a:t>
            </a:r>
            <a:r>
              <a:rPr lang="en-US" i="1" dirty="0"/>
              <a:t>or </a:t>
            </a:r>
            <a:r>
              <a:rPr lang="en-US" dirty="0"/>
              <a:t>Graphic Design. The minimum qualifications for either discipline provide adequate preparation to teach the course content.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more than one discipline with an “and” </a:t>
            </a:r>
          </a:p>
          <a:p>
            <a:pPr lvl="1"/>
            <a:r>
              <a:rPr lang="en-US" dirty="0"/>
              <a:t>HUMA 120 assigned to Humanities </a:t>
            </a:r>
            <a:r>
              <a:rPr lang="en-US" i="1" dirty="0"/>
              <a:t>and </a:t>
            </a:r>
            <a:r>
              <a:rPr lang="en-US" dirty="0"/>
              <a:t>Ethnic Studies. The minimum qualifications for both disciplines </a:t>
            </a:r>
            <a:r>
              <a:rPr lang="en-US" i="1" dirty="0"/>
              <a:t>together </a:t>
            </a:r>
            <a:r>
              <a:rPr lang="en-US" dirty="0"/>
              <a:t>provide adequate preparation to teach the course content.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66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Minimum Qualifications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Degrees and credits generally must be from accredited institutions </a:t>
            </a:r>
            <a:r>
              <a:rPr lang="en-US" dirty="0" smtClean="0"/>
              <a:t>(</a:t>
            </a:r>
            <a:r>
              <a:rPr lang="en-US" b="1" dirty="0" smtClean="0"/>
              <a:t>§53406</a:t>
            </a:r>
            <a:r>
              <a:rPr lang="en-US" dirty="0"/>
              <a:t>). </a:t>
            </a:r>
          </a:p>
          <a:p>
            <a:r>
              <a:rPr lang="en-US" dirty="0"/>
              <a:t>An occupational license or certificate is required in certain instances </a:t>
            </a:r>
            <a:r>
              <a:rPr lang="en-US" dirty="0" smtClean="0"/>
              <a:t>(</a:t>
            </a:r>
            <a:r>
              <a:rPr lang="en-US" b="1" dirty="0" smtClean="0"/>
              <a:t>§53417</a:t>
            </a:r>
            <a:r>
              <a:rPr lang="en-US" dirty="0"/>
              <a:t>). </a:t>
            </a:r>
          </a:p>
          <a:p>
            <a:r>
              <a:rPr lang="en-US" dirty="0"/>
              <a:t>A district may hire a person who possesses qualifications different from, but equivalent to, those listed on the disciplines list, according to criteria and procedures agreed upon by the governing board and the academic senate </a:t>
            </a:r>
            <a:r>
              <a:rPr lang="en-US" dirty="0" smtClean="0"/>
              <a:t>(</a:t>
            </a:r>
            <a:r>
              <a:rPr lang="en-US" b="1" dirty="0" smtClean="0"/>
              <a:t>§</a:t>
            </a:r>
            <a:r>
              <a:rPr lang="en-US" b="1" dirty="0"/>
              <a:t>53430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825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</TotalTime>
  <Words>1088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Navigating Through the Challenges of Minimum Qualifications and Equivalency</vt:lpstr>
      <vt:lpstr>What is a Discipline?</vt:lpstr>
      <vt:lpstr>The Disciplines List</vt:lpstr>
      <vt:lpstr>Organization of the Disciplines List</vt:lpstr>
      <vt:lpstr>Revising the Disciplines List</vt:lpstr>
      <vt:lpstr>Reasons to Modify the Disciplines List</vt:lpstr>
      <vt:lpstr>Assigning Courses to Disciplines</vt:lpstr>
      <vt:lpstr>Three Different Ways of Assigning Courses</vt:lpstr>
      <vt:lpstr>Minimum Qualifications</vt:lpstr>
      <vt:lpstr>Local Minimum Qualifications</vt:lpstr>
      <vt:lpstr>Equivalency</vt:lpstr>
      <vt:lpstr>Equivalency Criteria</vt:lpstr>
      <vt:lpstr>Single Course Equivalency</vt:lpstr>
      <vt:lpstr>What is Equivalent to a Master’s Degree?</vt:lpstr>
      <vt:lpstr>Some Disciplines Can Be Problematic</vt:lpstr>
      <vt:lpstr>Disciplines That Include Interdisciplinary Studies</vt:lpstr>
      <vt:lpstr>Equivalent to an Associate’s Degree</vt:lpstr>
      <vt:lpstr>Eminence</vt:lpstr>
      <vt:lpstr>Minimum Qualifications for Drama/Theater Arts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</dc:title>
  <dc:creator>Paul Setziol</dc:creator>
  <cp:lastModifiedBy>Academic Senate</cp:lastModifiedBy>
  <cp:revision>19</cp:revision>
  <dcterms:created xsi:type="dcterms:W3CDTF">2015-04-05T18:32:37Z</dcterms:created>
  <dcterms:modified xsi:type="dcterms:W3CDTF">2015-06-08T20:40:14Z</dcterms:modified>
</cp:coreProperties>
</file>