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257" r:id="rId2"/>
    <p:sldId id="258" r:id="rId3"/>
    <p:sldId id="259" r:id="rId4"/>
    <p:sldId id="260" r:id="rId5"/>
    <p:sldId id="283" r:id="rId6"/>
    <p:sldId id="262" r:id="rId7"/>
    <p:sldId id="263" r:id="rId8"/>
    <p:sldId id="264" r:id="rId9"/>
    <p:sldId id="266" r:id="rId10"/>
    <p:sldId id="281" r:id="rId11"/>
    <p:sldId id="270" r:id="rId12"/>
    <p:sldId id="267" r:id="rId13"/>
    <p:sldId id="268" r:id="rId14"/>
    <p:sldId id="269" r:id="rId15"/>
    <p:sldId id="282" r:id="rId16"/>
    <p:sldId id="271" r:id="rId17"/>
    <p:sldId id="272" r:id="rId18"/>
    <p:sldId id="273" r:id="rId19"/>
    <p:sldId id="274" r:id="rId20"/>
    <p:sldId id="275" r:id="rId21"/>
    <p:sldId id="276" r:id="rId22"/>
    <p:sldId id="278" r:id="rId23"/>
    <p:sldId id="279" r:id="rId24"/>
    <p:sldId id="277" r:id="rId25"/>
    <p:sldId id="280"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85"/>
    <p:restoredTop sz="96266"/>
  </p:normalViewPr>
  <p:slideViewPr>
    <p:cSldViewPr snapToGrid="0" snapToObjects="1">
      <p:cViewPr varScale="1">
        <p:scale>
          <a:sx n="77" d="100"/>
          <a:sy n="77" d="100"/>
        </p:scale>
        <p:origin x="714" y="9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E031C2-284B-8947-9EB8-64348743951C}" type="datetimeFigureOut">
              <a:rPr lang="en-US"/>
              <a:pPr>
                <a:defRPr/>
              </a:pPr>
              <a:t>4/15/2021</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E4AE1CA-57BE-9E4B-8F4C-A235CE48E77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F3729E-F2F9-C745-A75B-1C2251AD80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84409D7-4F6C-8845-90CF-91FFDA01365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3B367DB-28A5-764B-B43E-E729C6DC9A9B}" type="datetimeFigureOut">
              <a:rPr lang="en-US"/>
              <a:pPr>
                <a:defRPr/>
              </a:pPr>
              <a:t>4/15/2021</a:t>
            </a:fld>
            <a:endParaRPr lang="en-US"/>
          </a:p>
        </p:txBody>
      </p:sp>
      <p:sp>
        <p:nvSpPr>
          <p:cNvPr id="4" name="Slide Image Placeholder 3">
            <a:extLst>
              <a:ext uri="{FF2B5EF4-FFF2-40B4-BE49-F238E27FC236}">
                <a16:creationId xmlns:a16="http://schemas.microsoft.com/office/drawing/2014/main" id="{F27CB40F-DC69-FE40-854A-CD68F194AC0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DF7BB0B-7BF6-AD4A-A41C-AC8A22F48F6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8D53491-7546-234E-A644-0FFD4A839E0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D554715F-14D4-1D41-9A97-94E9F73538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49C7C15-6DF6-F045-95EC-AC3549CAE62C}"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sccc.org/events/exemplary-program-award-0"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asccc.org/events/stanback-stroud-diversity-award-0" TargetMode="External"/><Relationship Id="rId4" Type="http://schemas.openxmlformats.org/officeDocument/2006/relationships/hyperlink" Target="https://asccc.org/events/hayward-award-0"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SC</a:t>
            </a:r>
            <a:endParaRPr/>
          </a:p>
        </p:txBody>
      </p:sp>
      <p:sp>
        <p:nvSpPr>
          <p:cNvPr id="147" name="Google Shape;147;p1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48" name="Google Shape;14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Julie </a:t>
            </a:r>
            <a:endParaRPr/>
          </a:p>
        </p:txBody>
      </p:sp>
      <p:sp>
        <p:nvSpPr>
          <p:cNvPr id="158" name="Google Shape;158;p1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59" name="Google Shape;15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SC</a:t>
            </a:r>
            <a:endParaRPr/>
          </a:p>
        </p:txBody>
      </p:sp>
      <p:sp>
        <p:nvSpPr>
          <p:cNvPr id="177" name="Google Shape;177;p1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78" name="Google Shape;17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SC</a:t>
            </a:r>
            <a:endParaRPr/>
          </a:p>
        </p:txBody>
      </p:sp>
      <p:sp>
        <p:nvSpPr>
          <p:cNvPr id="188" name="Google Shape;188;p1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89" name="Google Shape;18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SC</a:t>
            </a:r>
            <a:endParaRPr dirty="0"/>
          </a:p>
        </p:txBody>
      </p:sp>
      <p:sp>
        <p:nvSpPr>
          <p:cNvPr id="198" name="Google Shape;198;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99" name="Google Shape;19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Julie </a:t>
            </a:r>
            <a:endParaRPr/>
          </a:p>
        </p:txBody>
      </p:sp>
      <p:sp>
        <p:nvSpPr>
          <p:cNvPr id="208" name="Google Shape;208;p1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09" name="Google Shape;20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a545269051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a545269051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Julie </a:t>
            </a:r>
            <a:endParaRPr/>
          </a:p>
        </p:txBody>
      </p:sp>
      <p:sp>
        <p:nvSpPr>
          <p:cNvPr id="218" name="Google Shape;218;ga545269051_0_3: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19" name="Google Shape;219;ga545269051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Sharon </a:t>
            </a:r>
            <a:endParaRPr/>
          </a:p>
          <a:p>
            <a:pPr marL="0" lvl="0" indent="-100330" algn="l" rtl="0">
              <a:lnSpc>
                <a:spcPct val="70000"/>
              </a:lnSpc>
              <a:spcBef>
                <a:spcPts val="0"/>
              </a:spcBef>
              <a:spcAft>
                <a:spcPts val="0"/>
              </a:spcAft>
              <a:buClr>
                <a:srgbClr val="3F3F3F"/>
              </a:buClr>
              <a:buSzPts val="1580"/>
              <a:buFont typeface="Noto Sans Symbols"/>
              <a:buChar char="⮚"/>
            </a:pPr>
            <a:r>
              <a:rPr lang="en-US" sz="1580" b="1">
                <a:solidFill>
                  <a:srgbClr val="3F3F3F"/>
                </a:solidFill>
                <a:latin typeface="Arial"/>
                <a:ea typeface="Arial"/>
                <a:cs typeface="Arial"/>
                <a:sym typeface="Arial"/>
              </a:rPr>
              <a:t>Exemplary Program Award</a:t>
            </a:r>
            <a:br>
              <a:rPr lang="en-US" sz="1580" b="1">
                <a:solidFill>
                  <a:srgbClr val="3F3F3F"/>
                </a:solidFill>
                <a:latin typeface="Arial"/>
                <a:ea typeface="Arial"/>
                <a:cs typeface="Arial"/>
                <a:sym typeface="Arial"/>
              </a:rPr>
            </a:br>
            <a:endParaRPr sz="1580">
              <a:solidFill>
                <a:srgbClr val="3F3F3F"/>
              </a:solidFill>
              <a:latin typeface="Arial"/>
              <a:ea typeface="Arial"/>
              <a:cs typeface="Arial"/>
              <a:sym typeface="Arial"/>
            </a:endParaRPr>
          </a:p>
          <a:p>
            <a:pPr marL="685800" lvl="1" indent="-176530" algn="l" rtl="0">
              <a:lnSpc>
                <a:spcPct val="70000"/>
              </a:lnSpc>
              <a:spcBef>
                <a:spcPts val="0"/>
              </a:spcBef>
              <a:spcAft>
                <a:spcPts val="0"/>
              </a:spcAft>
              <a:buClr>
                <a:srgbClr val="3F3F3F"/>
              </a:buClr>
              <a:buSzPts val="1580"/>
              <a:buFont typeface="Noto Sans Symbols"/>
              <a:buChar char="•"/>
            </a:pPr>
            <a:r>
              <a:rPr lang="en-US" sz="1580">
                <a:solidFill>
                  <a:srgbClr val="3F3F3F"/>
                </a:solidFill>
                <a:latin typeface="Arial"/>
                <a:ea typeface="Arial"/>
                <a:cs typeface="Arial"/>
                <a:sym typeface="Arial"/>
              </a:rPr>
              <a:t>Recognizes outstanding community college programs. </a:t>
            </a:r>
            <a:endParaRPr sz="1580">
              <a:solidFill>
                <a:srgbClr val="3F3F3F"/>
              </a:solidFill>
              <a:latin typeface="Arial"/>
              <a:ea typeface="Arial"/>
              <a:cs typeface="Arial"/>
              <a:sym typeface="Arial"/>
            </a:endParaRPr>
          </a:p>
          <a:p>
            <a:pPr marL="685800" lvl="1" indent="-176530" algn="l" rtl="0">
              <a:lnSpc>
                <a:spcPct val="70000"/>
              </a:lnSpc>
              <a:spcBef>
                <a:spcPts val="0"/>
              </a:spcBef>
              <a:spcAft>
                <a:spcPts val="0"/>
              </a:spcAft>
              <a:buClr>
                <a:srgbClr val="3F3F3F"/>
              </a:buClr>
              <a:buSzPts val="1580"/>
              <a:buFont typeface="Noto Sans Symbols"/>
              <a:buChar char="•"/>
            </a:pPr>
            <a:r>
              <a:rPr lang="en-US" sz="1580">
                <a:solidFill>
                  <a:srgbClr val="3F3F3F"/>
                </a:solidFill>
                <a:latin typeface="Arial"/>
                <a:ea typeface="Arial"/>
                <a:cs typeface="Arial"/>
                <a:sym typeface="Arial"/>
              </a:rPr>
              <a:t>This year’s theme: “Equitable Practices in a Virtual Educational Environment” </a:t>
            </a:r>
            <a:endParaRPr sz="1580">
              <a:solidFill>
                <a:srgbClr val="3F3F3F"/>
              </a:solidFill>
              <a:latin typeface="Arial"/>
              <a:ea typeface="Arial"/>
              <a:cs typeface="Arial"/>
              <a:sym typeface="Arial"/>
            </a:endParaRPr>
          </a:p>
          <a:p>
            <a:pPr marL="685800" lvl="1" indent="-176530" algn="l" rtl="0">
              <a:lnSpc>
                <a:spcPct val="70000"/>
              </a:lnSpc>
              <a:spcBef>
                <a:spcPts val="0"/>
              </a:spcBef>
              <a:spcAft>
                <a:spcPts val="0"/>
              </a:spcAft>
              <a:buClr>
                <a:srgbClr val="3F3F3F"/>
              </a:buClr>
              <a:buSzPts val="1580"/>
              <a:buFont typeface="Noto Sans Symbols"/>
              <a:buChar char="•"/>
            </a:pPr>
            <a:r>
              <a:rPr lang="en-US" sz="1580">
                <a:solidFill>
                  <a:srgbClr val="3F3F3F"/>
                </a:solidFill>
                <a:latin typeface="Arial"/>
                <a:ea typeface="Arial"/>
                <a:cs typeface="Arial"/>
                <a:sym typeface="Arial"/>
              </a:rPr>
              <a:t>Applications due November 9.</a:t>
            </a:r>
            <a:endParaRPr sz="1580">
              <a:solidFill>
                <a:srgbClr val="3F3F3F"/>
              </a:solidFill>
              <a:latin typeface="Arial"/>
              <a:ea typeface="Arial"/>
              <a:cs typeface="Arial"/>
              <a:sym typeface="Arial"/>
            </a:endParaRPr>
          </a:p>
          <a:p>
            <a:pPr marL="685800" lvl="0" indent="0" algn="l" rtl="0">
              <a:lnSpc>
                <a:spcPct val="70000"/>
              </a:lnSpc>
              <a:spcBef>
                <a:spcPts val="0"/>
              </a:spcBef>
              <a:spcAft>
                <a:spcPts val="0"/>
              </a:spcAft>
              <a:buClr>
                <a:schemeClr val="dk1"/>
              </a:buClr>
              <a:buSzPts val="1100"/>
              <a:buFont typeface="Arial"/>
              <a:buNone/>
            </a:pPr>
            <a:r>
              <a:rPr lang="en-US" sz="1580" u="sng">
                <a:solidFill>
                  <a:srgbClr val="054590"/>
                </a:solidFill>
                <a:latin typeface="Arial"/>
                <a:ea typeface="Arial"/>
                <a:cs typeface="Arial"/>
                <a:sym typeface="Arial"/>
                <a:hlinkClick r:id="rId3">
                  <a:extLst>
                    <a:ext uri="{A12FA001-AC4F-418D-AE19-62706E023703}">
                      <ahyp:hlinkClr xmlns:ahyp="http://schemas.microsoft.com/office/drawing/2018/hyperlinkcolor" val="tx"/>
                    </a:ext>
                  </a:extLst>
                </a:hlinkClick>
              </a:rPr>
              <a:t>https://asccc.org/events/exemplary-program-award-0</a:t>
            </a:r>
            <a:r>
              <a:rPr lang="en-US" sz="1580">
                <a:solidFill>
                  <a:srgbClr val="3F3F3F"/>
                </a:solidFill>
                <a:latin typeface="Arial"/>
                <a:ea typeface="Arial"/>
                <a:cs typeface="Arial"/>
                <a:sym typeface="Arial"/>
              </a:rPr>
              <a:t> </a:t>
            </a:r>
            <a:endParaRPr sz="1240">
              <a:solidFill>
                <a:srgbClr val="3F3F3F"/>
              </a:solidFill>
              <a:latin typeface="Arial"/>
              <a:ea typeface="Arial"/>
              <a:cs typeface="Arial"/>
              <a:sym typeface="Arial"/>
            </a:endParaRPr>
          </a:p>
          <a:p>
            <a:pPr marL="0" lvl="0" indent="-100330" algn="l" rtl="0">
              <a:lnSpc>
                <a:spcPct val="70000"/>
              </a:lnSpc>
              <a:spcBef>
                <a:spcPts val="1000"/>
              </a:spcBef>
              <a:spcAft>
                <a:spcPts val="0"/>
              </a:spcAft>
              <a:buClr>
                <a:srgbClr val="3F3F3F"/>
              </a:buClr>
              <a:buSzPts val="1580"/>
              <a:buFont typeface="Noto Sans Symbols"/>
              <a:buChar char="⮚"/>
            </a:pPr>
            <a:r>
              <a:rPr lang="en-US" sz="1580" b="1">
                <a:solidFill>
                  <a:srgbClr val="3F3F3F"/>
                </a:solidFill>
                <a:latin typeface="Arial"/>
                <a:ea typeface="Arial"/>
                <a:cs typeface="Arial"/>
                <a:sym typeface="Arial"/>
              </a:rPr>
              <a:t>The Hayward Award</a:t>
            </a:r>
            <a:endParaRPr sz="1580">
              <a:solidFill>
                <a:srgbClr val="3F3F3F"/>
              </a:solidFill>
              <a:latin typeface="Arial"/>
              <a:ea typeface="Arial"/>
              <a:cs typeface="Arial"/>
              <a:sym typeface="Arial"/>
            </a:endParaRPr>
          </a:p>
          <a:p>
            <a:pPr marL="685800" lvl="1" indent="-176530" algn="l" rtl="0">
              <a:lnSpc>
                <a:spcPct val="70000"/>
              </a:lnSpc>
              <a:spcBef>
                <a:spcPts val="1000"/>
              </a:spcBef>
              <a:spcAft>
                <a:spcPts val="0"/>
              </a:spcAft>
              <a:buClr>
                <a:srgbClr val="3F3F3F"/>
              </a:buClr>
              <a:buSzPts val="1580"/>
              <a:buFont typeface="Noto Sans Symbols"/>
              <a:buChar char="•"/>
            </a:pPr>
            <a:r>
              <a:rPr lang="en-US" sz="1580">
                <a:solidFill>
                  <a:srgbClr val="3F3F3F"/>
                </a:solidFill>
                <a:latin typeface="Arial"/>
                <a:ea typeface="Arial"/>
                <a:cs typeface="Arial"/>
                <a:sym typeface="Arial"/>
              </a:rPr>
              <a:t>Honors Outstanding community college faculty who have a track record of excellence both in teaching and in professional activities and have demonstrated commitment to their students, profession, and college.</a:t>
            </a:r>
            <a:endParaRPr sz="1580">
              <a:solidFill>
                <a:srgbClr val="3F3F3F"/>
              </a:solidFill>
              <a:latin typeface="Arial"/>
              <a:ea typeface="Arial"/>
              <a:cs typeface="Arial"/>
              <a:sym typeface="Arial"/>
            </a:endParaRPr>
          </a:p>
          <a:p>
            <a:pPr marL="685800" lvl="1" indent="-176530" algn="l" rtl="0">
              <a:lnSpc>
                <a:spcPct val="70000"/>
              </a:lnSpc>
              <a:spcBef>
                <a:spcPts val="1000"/>
              </a:spcBef>
              <a:spcAft>
                <a:spcPts val="0"/>
              </a:spcAft>
              <a:buClr>
                <a:srgbClr val="3F3F3F"/>
              </a:buClr>
              <a:buSzPts val="1580"/>
              <a:buFont typeface="Noto Sans Symbols"/>
              <a:buChar char="•"/>
            </a:pPr>
            <a:r>
              <a:rPr lang="en-US" sz="1580">
                <a:solidFill>
                  <a:srgbClr val="3F3F3F"/>
                </a:solidFill>
                <a:latin typeface="Arial"/>
                <a:ea typeface="Arial"/>
                <a:cs typeface="Arial"/>
                <a:sym typeface="Arial"/>
              </a:rPr>
              <a:t>Applications due December 11.  </a:t>
            </a:r>
            <a:br>
              <a:rPr lang="en-US" sz="1580">
                <a:solidFill>
                  <a:srgbClr val="3F3F3F"/>
                </a:solidFill>
                <a:latin typeface="Arial"/>
                <a:ea typeface="Arial"/>
                <a:cs typeface="Arial"/>
                <a:sym typeface="Arial"/>
              </a:rPr>
            </a:br>
            <a:r>
              <a:rPr lang="en-US" sz="1580" u="sng">
                <a:solidFill>
                  <a:srgbClr val="054590"/>
                </a:solidFill>
                <a:latin typeface="Arial"/>
                <a:ea typeface="Arial"/>
                <a:cs typeface="Arial"/>
                <a:sym typeface="Arial"/>
                <a:hlinkClick r:id="rId4">
                  <a:extLst>
                    <a:ext uri="{A12FA001-AC4F-418D-AE19-62706E023703}">
                      <ahyp:hlinkClr xmlns:ahyp="http://schemas.microsoft.com/office/drawing/2018/hyperlinkcolor" val="tx"/>
                    </a:ext>
                  </a:extLst>
                </a:hlinkClick>
              </a:rPr>
              <a:t>https://asccc.org/events/hayward-award-0</a:t>
            </a:r>
            <a:endParaRPr sz="1240">
              <a:solidFill>
                <a:srgbClr val="3F3F3F"/>
              </a:solidFill>
              <a:latin typeface="Arial"/>
              <a:ea typeface="Arial"/>
              <a:cs typeface="Arial"/>
              <a:sym typeface="Arial"/>
            </a:endParaRPr>
          </a:p>
          <a:p>
            <a:pPr marL="0" lvl="0" indent="-100330" algn="l" rtl="0">
              <a:lnSpc>
                <a:spcPct val="70000"/>
              </a:lnSpc>
              <a:spcBef>
                <a:spcPts val="1000"/>
              </a:spcBef>
              <a:spcAft>
                <a:spcPts val="0"/>
              </a:spcAft>
              <a:buClr>
                <a:srgbClr val="3F3F3F"/>
              </a:buClr>
              <a:buSzPts val="1580"/>
              <a:buFont typeface="Noto Sans Symbols"/>
              <a:buChar char="⮚"/>
            </a:pPr>
            <a:r>
              <a:rPr lang="en-US" sz="1580" b="1">
                <a:solidFill>
                  <a:srgbClr val="3F3F3F"/>
                </a:solidFill>
                <a:latin typeface="Arial"/>
                <a:ea typeface="Arial"/>
                <a:cs typeface="Arial"/>
                <a:sym typeface="Arial"/>
              </a:rPr>
              <a:t>Stanback-Stroud Diversity Award</a:t>
            </a:r>
            <a:endParaRPr sz="1580">
              <a:solidFill>
                <a:srgbClr val="3F3F3F"/>
              </a:solidFill>
              <a:latin typeface="Arial"/>
              <a:ea typeface="Arial"/>
              <a:cs typeface="Arial"/>
              <a:sym typeface="Arial"/>
            </a:endParaRPr>
          </a:p>
          <a:p>
            <a:pPr marL="685800" lvl="1" indent="-176530" algn="l" rtl="0">
              <a:lnSpc>
                <a:spcPct val="70000"/>
              </a:lnSpc>
              <a:spcBef>
                <a:spcPts val="1000"/>
              </a:spcBef>
              <a:spcAft>
                <a:spcPts val="0"/>
              </a:spcAft>
              <a:buClr>
                <a:srgbClr val="3F3F3F"/>
              </a:buClr>
              <a:buSzPts val="1580"/>
              <a:buFont typeface="Noto Sans Symbols"/>
              <a:buChar char="•"/>
            </a:pPr>
            <a:r>
              <a:rPr lang="en-US" sz="1580">
                <a:solidFill>
                  <a:srgbClr val="3F3F3F"/>
                </a:solidFill>
                <a:latin typeface="Arial"/>
                <a:ea typeface="Arial"/>
                <a:cs typeface="Arial"/>
                <a:sym typeface="Arial"/>
              </a:rPr>
              <a:t>Honors faculty who have made special contributions addressing issues involving diversity.</a:t>
            </a:r>
            <a:endParaRPr sz="1580">
              <a:solidFill>
                <a:srgbClr val="3F3F3F"/>
              </a:solidFill>
              <a:latin typeface="Arial"/>
              <a:ea typeface="Arial"/>
              <a:cs typeface="Arial"/>
              <a:sym typeface="Arial"/>
            </a:endParaRPr>
          </a:p>
          <a:p>
            <a:pPr marL="685800" lvl="1" indent="-176530" algn="l" rtl="0">
              <a:lnSpc>
                <a:spcPct val="70000"/>
              </a:lnSpc>
              <a:spcBef>
                <a:spcPts val="1000"/>
              </a:spcBef>
              <a:spcAft>
                <a:spcPts val="0"/>
              </a:spcAft>
              <a:buClr>
                <a:srgbClr val="3F3F3F"/>
              </a:buClr>
              <a:buSzPts val="1580"/>
              <a:buFont typeface="Noto Sans Symbols"/>
              <a:buChar char="•"/>
            </a:pPr>
            <a:r>
              <a:rPr lang="en-US" sz="1580">
                <a:solidFill>
                  <a:srgbClr val="3F3F3F"/>
                </a:solidFill>
                <a:latin typeface="Arial"/>
                <a:ea typeface="Arial"/>
                <a:cs typeface="Arial"/>
                <a:sym typeface="Arial"/>
              </a:rPr>
              <a:t>Applications due February 8.</a:t>
            </a:r>
            <a:br>
              <a:rPr lang="en-US" sz="1580">
                <a:solidFill>
                  <a:srgbClr val="3F3F3F"/>
                </a:solidFill>
                <a:latin typeface="Arial"/>
                <a:ea typeface="Arial"/>
                <a:cs typeface="Arial"/>
                <a:sym typeface="Arial"/>
              </a:rPr>
            </a:br>
            <a:r>
              <a:rPr lang="en-US" sz="1580" u="sng">
                <a:solidFill>
                  <a:srgbClr val="054590"/>
                </a:solidFill>
                <a:latin typeface="Arial"/>
                <a:ea typeface="Arial"/>
                <a:cs typeface="Arial"/>
                <a:sym typeface="Arial"/>
                <a:hlinkClick r:id="rId5">
                  <a:extLst>
                    <a:ext uri="{A12FA001-AC4F-418D-AE19-62706E023703}">
                      <ahyp:hlinkClr xmlns:ahyp="http://schemas.microsoft.com/office/drawing/2018/hyperlinkcolor" val="tx"/>
                    </a:ext>
                  </a:extLst>
                </a:hlinkClick>
              </a:rPr>
              <a:t>https://asccc.org/events/stanback-stroud-diversity-award-0</a:t>
            </a:r>
            <a:endParaRPr sz="1580">
              <a:solidFill>
                <a:srgbClr val="3F3F3F"/>
              </a:solidFill>
              <a:latin typeface="Arial"/>
              <a:ea typeface="Arial"/>
              <a:cs typeface="Arial"/>
              <a:sym typeface="Arial"/>
            </a:endParaRPr>
          </a:p>
          <a:p>
            <a:pPr marL="0" lvl="0" indent="0" algn="l" rtl="0">
              <a:lnSpc>
                <a:spcPct val="70000"/>
              </a:lnSpc>
              <a:spcBef>
                <a:spcPts val="1000"/>
              </a:spcBef>
              <a:spcAft>
                <a:spcPts val="0"/>
              </a:spcAft>
              <a:buClr>
                <a:srgbClr val="3F3F3F"/>
              </a:buClr>
              <a:buSzPts val="2040"/>
              <a:buFont typeface="Arial"/>
              <a:buNone/>
            </a:pPr>
            <a:endParaRPr sz="1740">
              <a:solidFill>
                <a:srgbClr val="3F3F3F"/>
              </a:solidFill>
              <a:latin typeface="Arial"/>
              <a:ea typeface="Arial"/>
              <a:cs typeface="Arial"/>
              <a:sym typeface="Arial"/>
            </a:endParaRPr>
          </a:p>
          <a:p>
            <a:pPr marL="0" lvl="0" indent="0" algn="l" rtl="0">
              <a:spcBef>
                <a:spcPts val="0"/>
              </a:spcBef>
              <a:spcAft>
                <a:spcPts val="0"/>
              </a:spcAft>
              <a:buNone/>
            </a:pPr>
            <a:endParaRPr/>
          </a:p>
        </p:txBody>
      </p:sp>
      <p:sp>
        <p:nvSpPr>
          <p:cNvPr id="228" name="Google Shape;228;p1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29" name="Google Shape;22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Howard </a:t>
            </a:r>
            <a:endParaRPr/>
          </a:p>
        </p:txBody>
      </p:sp>
      <p:sp>
        <p:nvSpPr>
          <p:cNvPr id="250" name="Google Shape;250;p2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51" name="Google Shape;25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Howard </a:t>
            </a:r>
            <a:endParaRPr/>
          </a:p>
        </p:txBody>
      </p:sp>
      <p:sp>
        <p:nvSpPr>
          <p:cNvPr id="260" name="Google Shape;260;p2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61" name="Google Shape;26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Howard </a:t>
            </a:r>
            <a:endParaRPr/>
          </a:p>
        </p:txBody>
      </p:sp>
      <p:sp>
        <p:nvSpPr>
          <p:cNvPr id="239" name="Google Shape;239;p2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40" name="Google Shape;24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SC </a:t>
            </a:r>
            <a:endParaRPr/>
          </a:p>
        </p:txBody>
      </p:sp>
      <p:sp>
        <p:nvSpPr>
          <p:cNvPr id="270" name="Google Shape;270;p2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71" name="Google Shape;27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SC</a:t>
            </a:r>
            <a:endParaRPr/>
          </a:p>
        </p:txBody>
      </p:sp>
      <p:sp>
        <p:nvSpPr>
          <p:cNvPr id="69" name="Google Shape;69;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70" name="Google Shape;7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Howard </a:t>
            </a:r>
            <a:endParaRPr/>
          </a:p>
        </p:txBody>
      </p:sp>
      <p:sp>
        <p:nvSpPr>
          <p:cNvPr id="90" name="Google Shape;90;p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91" name="Google Shape;9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Howard</a:t>
            </a:r>
            <a:endParaRPr/>
          </a:p>
        </p:txBody>
      </p:sp>
      <p:sp>
        <p:nvSpPr>
          <p:cNvPr id="99" name="Google Shape;9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Sharon </a:t>
            </a:r>
            <a:endParaRPr/>
          </a:p>
        </p:txBody>
      </p:sp>
      <p:sp>
        <p:nvSpPr>
          <p:cNvPr id="108" name="Google Shape;108;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09" name="Google Shape;10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Julie </a:t>
            </a:r>
            <a:endParaRPr/>
          </a:p>
        </p:txBody>
      </p:sp>
      <p:sp>
        <p:nvSpPr>
          <p:cNvPr id="126" name="Google Shape;126;p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27" name="Google Shape;12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SC </a:t>
            </a:r>
            <a:endParaRPr/>
          </a:p>
        </p:txBody>
      </p:sp>
      <p:sp>
        <p:nvSpPr>
          <p:cNvPr id="168" name="Google Shape;168;p1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69" name="Google Shape;16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SC</a:t>
            </a:r>
            <a:endParaRPr/>
          </a:p>
        </p:txBody>
      </p:sp>
      <p:sp>
        <p:nvSpPr>
          <p:cNvPr id="136" name="Google Shape;136;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37" name="Google Shape;13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p:nvPr>
        </p:nvSpPr>
        <p:spPr>
          <a:xfrm>
            <a:off x="822076" y="3429000"/>
            <a:ext cx="10547847" cy="2928002"/>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8958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A23216-B73C-BC41-B5A6-EE30919CDF3E}"/>
              </a:ext>
            </a:extLst>
          </p:cNvPr>
          <p:cNvSpPr/>
          <p:nvPr userDrawn="1"/>
        </p:nvSpPr>
        <p:spPr>
          <a:xfrm>
            <a:off x="0" y="0"/>
            <a:ext cx="12192000" cy="2355850"/>
          </a:xfrm>
          <a:prstGeom prst="rect">
            <a:avLst/>
          </a:prstGeom>
          <a:solidFill>
            <a:schemeClr val="tx2"/>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A0AAD64B-D3EB-FA47-8A6D-F0545709A4DD}"/>
              </a:ext>
            </a:extLst>
          </p:cNvPr>
          <p:cNvPicPr>
            <a:picLocks noChangeAspect="1" noChangeArrowheads="1"/>
          </p:cNvPicPr>
          <p:nvPr userDrawn="1"/>
        </p:nvPicPr>
        <p:blipFill>
          <a:blip r:embed="rId2"/>
          <a:srcRect/>
          <a:stretch/>
        </p:blipFill>
        <p:spPr bwMode="auto">
          <a:xfrm>
            <a:off x="-12700" y="6063"/>
            <a:ext cx="2537147" cy="23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59F8480-C576-1E4D-821D-52D2E7641B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280103-BDBC-4A40-9E85-AE3F70CBE934}"/>
              </a:ext>
            </a:extLst>
          </p:cNvPr>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12E4CABE-70BD-374D-8198-897766095213}"/>
              </a:ext>
            </a:extLst>
          </p:cNvPr>
          <p:cNvSpPr>
            <a:spLocks noGrp="1"/>
          </p:cNvSpPr>
          <p:nvPr>
            <p:ph type="sldNum" sz="quarter" idx="10"/>
          </p:nvPr>
        </p:nvSpPr>
        <p:spPr/>
        <p:txBody>
          <a:bodyPr/>
          <a:lstStyle>
            <a:lvl1pPr>
              <a:defRPr/>
            </a:lvl1pPr>
          </a:lstStyle>
          <a:p>
            <a:pPr>
              <a:defRPr/>
            </a:pPr>
            <a:fld id="{6816004B-AEE5-9547-AC9B-0D5C79C3D978}" type="slidenum">
              <a:rPr lang="en-US"/>
              <a:pPr>
                <a:defRPr/>
              </a:pPr>
              <a:t>‹#›</a:t>
            </a:fld>
            <a:endParaRPr lang="en-US" dirty="0"/>
          </a:p>
        </p:txBody>
      </p:sp>
    </p:spTree>
    <p:extLst>
      <p:ext uri="{BB962C8B-B14F-4D97-AF65-F5344CB8AC3E}">
        <p14:creationId xmlns:p14="http://schemas.microsoft.com/office/powerpoint/2010/main" val="242728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963E9-8E2B-A443-8F06-4D75339427DC}"/>
              </a:ext>
            </a:extLst>
          </p:cNvPr>
          <p:cNvPicPr>
            <a:picLocks noChangeAspect="1"/>
          </p:cNvPicPr>
          <p:nvPr userDrawn="1"/>
        </p:nvPicPr>
        <p:blipFill>
          <a:blip r:embed="rId2"/>
          <a:srcRect/>
          <a:stretch/>
        </p:blipFill>
        <p:spPr>
          <a:xfrm>
            <a:off x="-23178" y="0"/>
            <a:ext cx="944880" cy="6858000"/>
          </a:xfrm>
          <a:prstGeom prst="rect">
            <a:avLst/>
          </a:prstGeom>
          <a:effectLst>
            <a:outerShdw blurRad="228600" dist="63500" algn="l" rotWithShape="0">
              <a:prstClr val="black">
                <a:alpha val="35000"/>
              </a:prstClr>
            </a:outerShdw>
          </a:effectLst>
        </p:spPr>
      </p:pic>
      <p:pic>
        <p:nvPicPr>
          <p:cNvPr id="7" name="Picture 6">
            <a:extLst>
              <a:ext uri="{FF2B5EF4-FFF2-40B4-BE49-F238E27FC236}">
                <a16:creationId xmlns:a16="http://schemas.microsoft.com/office/drawing/2014/main" id="{FD86B30F-83DF-124F-8119-D8C34F5D19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F5F484E-C0FE-AF40-B22E-F67B031EBE70}"/>
              </a:ext>
            </a:extLst>
          </p:cNvPr>
          <p:cNvSpPr>
            <a:spLocks noGrp="1"/>
          </p:cNvSpPr>
          <p:nvPr>
            <p:ph type="sldNum" sz="quarter" idx="10"/>
          </p:nvPr>
        </p:nvSpPr>
        <p:spPr/>
        <p:txBody>
          <a:bodyPr/>
          <a:lstStyle>
            <a:lvl1pPr>
              <a:defRPr/>
            </a:lvl1pPr>
          </a:lstStyle>
          <a:p>
            <a:pPr>
              <a:defRPr/>
            </a:pPr>
            <a:fld id="{616D5885-80C4-334A-ADD9-792750371828}" type="slidenum">
              <a:rPr lang="en-US"/>
              <a:pPr>
                <a:defRPr/>
              </a:pPr>
              <a:t>‹#›</a:t>
            </a:fld>
            <a:endParaRPr lang="en-US" dirty="0"/>
          </a:p>
        </p:txBody>
      </p:sp>
    </p:spTree>
    <p:extLst>
      <p:ext uri="{BB962C8B-B14F-4D97-AF65-F5344CB8AC3E}">
        <p14:creationId xmlns:p14="http://schemas.microsoft.com/office/powerpoint/2010/main" val="293129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86B30F-83DF-124F-8119-D8C34F5D19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F5F484E-C0FE-AF40-B22E-F67B031EBE70}"/>
              </a:ext>
            </a:extLst>
          </p:cNvPr>
          <p:cNvSpPr>
            <a:spLocks noGrp="1"/>
          </p:cNvSpPr>
          <p:nvPr>
            <p:ph type="sldNum" sz="quarter" idx="10"/>
          </p:nvPr>
        </p:nvSpPr>
        <p:spPr/>
        <p:txBody>
          <a:bodyPr/>
          <a:lstStyle>
            <a:lvl1pPr>
              <a:defRPr/>
            </a:lvl1pPr>
          </a:lstStyle>
          <a:p>
            <a:pPr>
              <a:defRPr/>
            </a:pPr>
            <a:fld id="{616D5885-80C4-334A-ADD9-792750371828}" type="slidenum">
              <a:rPr lang="en-US"/>
              <a:pPr>
                <a:defRPr/>
              </a:pPr>
              <a:t>‹#›</a:t>
            </a:fld>
            <a:endParaRPr lang="en-US" dirty="0"/>
          </a:p>
        </p:txBody>
      </p:sp>
      <p:sp>
        <p:nvSpPr>
          <p:cNvPr id="9" name="Rectangle 8">
            <a:extLst>
              <a:ext uri="{FF2B5EF4-FFF2-40B4-BE49-F238E27FC236}">
                <a16:creationId xmlns:a16="http://schemas.microsoft.com/office/drawing/2014/main" id="{1F255A6B-6F12-8447-BE9C-2228DD24FAF1}"/>
              </a:ext>
            </a:extLst>
          </p:cNvPr>
          <p:cNvSpPr/>
          <p:nvPr userDrawn="1"/>
        </p:nvSpPr>
        <p:spPr>
          <a:xfrm>
            <a:off x="0" y="0"/>
            <a:ext cx="927100" cy="6858000"/>
          </a:xfrm>
          <a:prstGeom prst="rect">
            <a:avLst/>
          </a:prstGeom>
          <a:solidFill>
            <a:srgbClr val="00000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62116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2562B52-FC25-BA42-A595-051AFC5D61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D51E490-653C-C243-8A73-CEC94EC70A74}"/>
              </a:ext>
            </a:extLst>
          </p:cNvPr>
          <p:cNvPicPr>
            <a:picLocks noChangeAspect="1"/>
          </p:cNvPicPr>
          <p:nvPr userDrawn="1"/>
        </p:nvPicPr>
        <p:blipFill>
          <a:blip r:embed="rId3"/>
          <a:srcRect/>
          <a:stretch/>
        </p:blipFill>
        <p:spPr>
          <a:xfrm>
            <a:off x="-23178" y="0"/>
            <a:ext cx="944880" cy="6858000"/>
          </a:xfrm>
          <a:prstGeom prst="rect">
            <a:avLst/>
          </a:prstGeom>
          <a:effectLst>
            <a:outerShdw blurRad="228600" dist="63500" algn="l" rotWithShape="0">
              <a:prstClr val="black">
                <a:alpha val="35000"/>
              </a:prstClr>
            </a:outerShdw>
          </a:effec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2C6B8D81-8A26-324C-A324-A6D4B23F53F9}"/>
              </a:ext>
            </a:extLst>
          </p:cNvPr>
          <p:cNvSpPr>
            <a:spLocks noGrp="1"/>
          </p:cNvSpPr>
          <p:nvPr>
            <p:ph type="sldNum" sz="quarter" idx="10"/>
          </p:nvPr>
        </p:nvSpPr>
        <p:spPr/>
        <p:txBody>
          <a:bodyPr/>
          <a:lstStyle>
            <a:lvl1pPr>
              <a:defRPr/>
            </a:lvl1pPr>
          </a:lstStyle>
          <a:p>
            <a:pPr>
              <a:defRPr/>
            </a:pPr>
            <a:fld id="{CA86D19C-58E4-0C4B-866F-351E2232D695}" type="slidenum">
              <a:rPr lang="en-US"/>
              <a:pPr>
                <a:defRPr/>
              </a:pPr>
              <a:t>‹#›</a:t>
            </a:fld>
            <a:endParaRPr lang="en-US" dirty="0"/>
          </a:p>
        </p:txBody>
      </p:sp>
    </p:spTree>
    <p:extLst>
      <p:ext uri="{BB962C8B-B14F-4D97-AF65-F5344CB8AC3E}">
        <p14:creationId xmlns:p14="http://schemas.microsoft.com/office/powerpoint/2010/main" val="141833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2562B52-FC25-BA42-A595-051AFC5D61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2C6B8D81-8A26-324C-A324-A6D4B23F53F9}"/>
              </a:ext>
            </a:extLst>
          </p:cNvPr>
          <p:cNvSpPr>
            <a:spLocks noGrp="1"/>
          </p:cNvSpPr>
          <p:nvPr>
            <p:ph type="sldNum" sz="quarter" idx="10"/>
          </p:nvPr>
        </p:nvSpPr>
        <p:spPr/>
        <p:txBody>
          <a:bodyPr/>
          <a:lstStyle>
            <a:lvl1pPr>
              <a:defRPr/>
            </a:lvl1pPr>
          </a:lstStyle>
          <a:p>
            <a:pPr>
              <a:defRPr/>
            </a:pPr>
            <a:fld id="{CA86D19C-58E4-0C4B-866F-351E2232D695}" type="slidenum">
              <a:rPr lang="en-US"/>
              <a:pPr>
                <a:defRPr/>
              </a:pPr>
              <a:t>‹#›</a:t>
            </a:fld>
            <a:endParaRPr lang="en-US" dirty="0"/>
          </a:p>
        </p:txBody>
      </p:sp>
      <p:sp>
        <p:nvSpPr>
          <p:cNvPr id="7" name="Rectangle 6">
            <a:extLst>
              <a:ext uri="{FF2B5EF4-FFF2-40B4-BE49-F238E27FC236}">
                <a16:creationId xmlns:a16="http://schemas.microsoft.com/office/drawing/2014/main" id="{2E8BE4BC-7C35-0D49-B888-682258072704}"/>
              </a:ext>
            </a:extLst>
          </p:cNvPr>
          <p:cNvSpPr/>
          <p:nvPr userDrawn="1"/>
        </p:nvSpPr>
        <p:spPr>
          <a:xfrm>
            <a:off x="0" y="0"/>
            <a:ext cx="927100" cy="6858000"/>
          </a:xfrm>
          <a:prstGeom prst="rect">
            <a:avLst/>
          </a:prstGeom>
          <a:solidFill>
            <a:srgbClr val="00000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337144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23D3C46F-E14B-B44C-AC0B-25A12E406C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A9FE922D-F772-714F-BBCE-22D4D745D86F}"/>
              </a:ext>
            </a:extLst>
          </p:cNvPr>
          <p:cNvSpPr>
            <a:spLocks noGrp="1"/>
          </p:cNvSpPr>
          <p:nvPr>
            <p:ph type="sldNum" sz="quarter" idx="10"/>
          </p:nvPr>
        </p:nvSpPr>
        <p:spPr>
          <a:xfrm>
            <a:off x="10298113" y="6356350"/>
            <a:ext cx="1055687" cy="365125"/>
          </a:xfrm>
        </p:spPr>
        <p:txBody>
          <a:bodyPr/>
          <a:lstStyle>
            <a:lvl1pPr>
              <a:defRPr>
                <a:solidFill>
                  <a:schemeClr val="tx2">
                    <a:lumMod val="50000"/>
                    <a:lumOff val="50000"/>
                  </a:schemeClr>
                </a:solidFill>
              </a:defRPr>
            </a:lvl1pPr>
          </a:lstStyle>
          <a:p>
            <a:pPr>
              <a:defRPr/>
            </a:pPr>
            <a:fld id="{FA376053-2106-E447-8DB4-C380188FD9AA}" type="slidenum">
              <a:rPr lang="en-US"/>
              <a:pPr>
                <a:defRPr/>
              </a:pPr>
              <a:t>‹#›</a:t>
            </a:fld>
            <a:endParaRPr lang="en-US" dirty="0"/>
          </a:p>
        </p:txBody>
      </p:sp>
    </p:spTree>
    <p:extLst>
      <p:ext uri="{BB962C8B-B14F-4D97-AF65-F5344CB8AC3E}">
        <p14:creationId xmlns:p14="http://schemas.microsoft.com/office/powerpoint/2010/main" val="14972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Slide A">
  <p:cSld name="1_Section Slide A">
    <p:bg>
      <p:bgPr>
        <a:solidFill>
          <a:schemeClr val="lt1"/>
        </a:solidFill>
        <a:effectLst/>
      </p:bgPr>
    </p:bg>
    <p:spTree>
      <p:nvGrpSpPr>
        <p:cNvPr id="1" name="Shape 16"/>
        <p:cNvGrpSpPr/>
        <p:nvPr/>
      </p:nvGrpSpPr>
      <p:grpSpPr>
        <a:xfrm>
          <a:off x="0" y="0"/>
          <a:ext cx="0" cy="0"/>
          <a:chOff x="0" y="0"/>
          <a:chExt cx="0" cy="0"/>
        </a:xfrm>
      </p:grpSpPr>
      <p:sp>
        <p:nvSpPr>
          <p:cNvPr id="17" name="Google Shape;17;p3"/>
          <p:cNvSpPr/>
          <p:nvPr/>
        </p:nvSpPr>
        <p:spPr>
          <a:xfrm>
            <a:off x="2124222" y="0"/>
            <a:ext cx="10067778" cy="2355163"/>
          </a:xfrm>
          <a:prstGeom prst="rect">
            <a:avLst/>
          </a:prstGeom>
          <a:solidFill>
            <a:schemeClr val="dk1"/>
          </a:solidFill>
          <a:ln>
            <a:noFill/>
          </a:ln>
          <a:effectLst>
            <a:outerShdw blurRad="190500" dist="38100" dir="108000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3"/>
          <p:cNvSpPr txBox="1">
            <a:spLocks noGrp="1"/>
          </p:cNvSpPr>
          <p:nvPr>
            <p:ph type="title"/>
          </p:nvPr>
        </p:nvSpPr>
        <p:spPr>
          <a:xfrm>
            <a:off x="2895600" y="403412"/>
            <a:ext cx="8458198" cy="168576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2400"/>
              <a:buFont typeface="Arial"/>
              <a:buNone/>
              <a:defRPr sz="2400"/>
            </a:lvl1pPr>
            <a:lvl2pPr marL="914400" lvl="1" indent="-381000" algn="l">
              <a:lnSpc>
                <a:spcPct val="90000"/>
              </a:lnSpc>
              <a:spcBef>
                <a:spcPts val="500"/>
              </a:spcBef>
              <a:spcAft>
                <a:spcPts val="0"/>
              </a:spcAft>
              <a:buClr>
                <a:srgbClr val="3F3F3F"/>
              </a:buClr>
              <a:buSzPts val="2400"/>
              <a:buChar char="•"/>
              <a:defRPr sz="2400"/>
            </a:lvl2pPr>
            <a:lvl3pPr marL="1371600" lvl="2" indent="-355600" algn="l">
              <a:lnSpc>
                <a:spcPct val="90000"/>
              </a:lnSpc>
              <a:spcBef>
                <a:spcPts val="500"/>
              </a:spcBef>
              <a:spcAft>
                <a:spcPts val="0"/>
              </a:spcAft>
              <a:buClr>
                <a:srgbClr val="3F3F3F"/>
              </a:buClr>
              <a:buSzPts val="2000"/>
              <a:buChar char="•"/>
              <a:defRPr sz="2000"/>
            </a:lvl3pPr>
            <a:lvl4pPr marL="1828800" lvl="3" indent="-342900" algn="l">
              <a:lnSpc>
                <a:spcPct val="90000"/>
              </a:lnSpc>
              <a:spcBef>
                <a:spcPts val="500"/>
              </a:spcBef>
              <a:spcAft>
                <a:spcPts val="0"/>
              </a:spcAft>
              <a:buClr>
                <a:srgbClr val="3F3F3F"/>
              </a:buClr>
              <a:buSzPts val="1800"/>
              <a:buChar char="•"/>
              <a:defRPr sz="18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 name="Google Shape;20;p3"/>
          <p:cNvSpPr txBox="1">
            <a:spLocks noGrp="1"/>
          </p:cNvSpPr>
          <p:nvPr>
            <p:ph type="sldNum" idx="12"/>
          </p:nvPr>
        </p:nvSpPr>
        <p:spPr>
          <a:xfrm>
            <a:off x="10438228" y="6356350"/>
            <a:ext cx="915572"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3"/>
          <p:cNvPicPr preferRelativeResize="0"/>
          <p:nvPr/>
        </p:nvPicPr>
        <p:blipFill rotWithShape="1">
          <a:blip r:embed="rId2">
            <a:alphaModFix/>
          </a:blip>
          <a:srcRect/>
          <a:stretch/>
        </p:blipFill>
        <p:spPr>
          <a:xfrm>
            <a:off x="829994" y="6377118"/>
            <a:ext cx="344357" cy="344357"/>
          </a:xfrm>
          <a:prstGeom prst="rect">
            <a:avLst/>
          </a:prstGeom>
          <a:noFill/>
          <a:ln>
            <a:noFill/>
          </a:ln>
        </p:spPr>
      </p:pic>
      <p:sp>
        <p:nvSpPr>
          <p:cNvPr id="22" name="Google Shape;22;p3"/>
          <p:cNvSpPr txBox="1">
            <a:spLocks noGrp="1"/>
          </p:cNvSpPr>
          <p:nvPr>
            <p:ph type="ftr" idx="11"/>
          </p:nvPr>
        </p:nvSpPr>
        <p:spPr>
          <a:xfrm>
            <a:off x="1267265"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ASCCC Academic Senate Plenary Fall 2020 </a:t>
            </a:r>
            <a:endParaRPr/>
          </a:p>
        </p:txBody>
      </p:sp>
      <p:pic>
        <p:nvPicPr>
          <p:cNvPr id="23" name="Google Shape;23;p3"/>
          <p:cNvPicPr preferRelativeResize="0"/>
          <p:nvPr/>
        </p:nvPicPr>
        <p:blipFill rotWithShape="1">
          <a:blip r:embed="rId3">
            <a:alphaModFix/>
          </a:blip>
          <a:srcRect l="22088" t="18379" r="12912" b="15201"/>
          <a:stretch/>
        </p:blipFill>
        <p:spPr>
          <a:xfrm>
            <a:off x="0" y="0"/>
            <a:ext cx="2729345" cy="2355162"/>
          </a:xfrm>
          <a:prstGeom prst="rect">
            <a:avLst/>
          </a:prstGeom>
          <a:noFill/>
          <a:ln>
            <a:noFill/>
          </a:ln>
        </p:spPr>
      </p:pic>
    </p:spTree>
    <p:extLst>
      <p:ext uri="{BB962C8B-B14F-4D97-AF65-F5344CB8AC3E}">
        <p14:creationId xmlns:p14="http://schemas.microsoft.com/office/powerpoint/2010/main" val="173423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1 Column Slide">
  <p:cSld name="2_Content 1 Column Slide">
    <p:bg>
      <p:bgPr>
        <a:solidFill>
          <a:schemeClr val="lt1"/>
        </a:solidFill>
        <a:effectLst/>
      </p:bgPr>
    </p:bg>
    <p:spTree>
      <p:nvGrpSpPr>
        <p:cNvPr id="1" name="Shape 24"/>
        <p:cNvGrpSpPr/>
        <p:nvPr/>
      </p:nvGrpSpPr>
      <p:grpSpPr>
        <a:xfrm>
          <a:off x="0" y="0"/>
          <a:ext cx="0" cy="0"/>
          <a:chOff x="0" y="0"/>
          <a:chExt cx="0" cy="0"/>
        </a:xfrm>
      </p:grpSpPr>
      <p:sp>
        <p:nvSpPr>
          <p:cNvPr id="25" name="Google Shape;25;p4"/>
          <p:cNvSpPr/>
          <p:nvPr/>
        </p:nvSpPr>
        <p:spPr>
          <a:xfrm>
            <a:off x="0" y="0"/>
            <a:ext cx="927847" cy="6858000"/>
          </a:xfrm>
          <a:prstGeom prst="rect">
            <a:avLst/>
          </a:prstGeom>
          <a:solidFill>
            <a:schemeClr val="accent1"/>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 name="Google Shape;26;p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Palatino"/>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sldNum" idx="12"/>
          </p:nvPr>
        </p:nvSpPr>
        <p:spPr>
          <a:xfrm>
            <a:off x="10438228" y="6356350"/>
            <a:ext cx="915572"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4"/>
          <p:cNvPicPr preferRelativeResize="0"/>
          <p:nvPr/>
        </p:nvPicPr>
        <p:blipFill rotWithShape="1">
          <a:blip r:embed="rId2">
            <a:alphaModFix/>
          </a:blip>
          <a:srcRect/>
          <a:stretch/>
        </p:blipFill>
        <p:spPr>
          <a:xfrm>
            <a:off x="1235446" y="6377118"/>
            <a:ext cx="344357" cy="344357"/>
          </a:xfrm>
          <a:prstGeom prst="rect">
            <a:avLst/>
          </a:prstGeom>
          <a:noFill/>
          <a:ln>
            <a:noFill/>
          </a:ln>
        </p:spPr>
      </p:pic>
      <p:sp>
        <p:nvSpPr>
          <p:cNvPr id="30" name="Google Shape;30;p4"/>
          <p:cNvSpPr txBox="1">
            <a:spLocks noGrp="1"/>
          </p:cNvSpPr>
          <p:nvPr>
            <p:ph type="ftr" idx="11"/>
          </p:nvPr>
        </p:nvSpPr>
        <p:spPr>
          <a:xfrm>
            <a:off x="1675228"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ASCCC Academic Senate Plenary Fall 2020 </a:t>
            </a:r>
            <a:endParaRPr/>
          </a:p>
        </p:txBody>
      </p:sp>
    </p:spTree>
    <p:extLst>
      <p:ext uri="{BB962C8B-B14F-4D97-AF65-F5344CB8AC3E}">
        <p14:creationId xmlns:p14="http://schemas.microsoft.com/office/powerpoint/2010/main" val="58854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81D301-7D76-FC4A-A3AD-3C0B47C2A925}"/>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187013A9-2FA7-5044-8AFB-3775213DFB44}"/>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7813" y="6356350"/>
            <a:ext cx="915987" cy="365125"/>
          </a:xfrm>
          <a:prstGeom prst="rect">
            <a:avLst/>
          </a:prstGeom>
        </p:spPr>
        <p:txBody>
          <a:bodyPr vert="horz" lIns="91440" tIns="45720" rIns="0" bIns="45720" rtlCol="0" anchor="ctr"/>
          <a:lstStyle>
            <a:lvl1pPr algn="r" eaLnBrk="1" fontAlgn="auto" hangingPunct="1">
              <a:spcBef>
                <a:spcPts val="0"/>
              </a:spcBef>
              <a:spcAft>
                <a:spcPts val="0"/>
              </a:spcAft>
              <a:defRPr sz="1200">
                <a:solidFill>
                  <a:schemeClr val="tx2">
                    <a:lumMod val="50000"/>
                    <a:lumOff val="50000"/>
                  </a:schemeClr>
                </a:solidFill>
                <a:latin typeface="+mn-lt"/>
              </a:defRPr>
            </a:lvl1pPr>
          </a:lstStyle>
          <a:p>
            <a:pPr>
              <a:defRPr/>
            </a:pPr>
            <a:fld id="{29593A8D-09AE-EB47-B417-13049C5F1F09}" type="slidenum">
              <a:rPr lang="en-US"/>
              <a:pPr>
                <a:defRPr/>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1806575" y="6356350"/>
            <a:ext cx="411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lumMod val="50000"/>
                    <a:lumOff val="50000"/>
                  </a:schemeClr>
                </a:solidFill>
                <a:latin typeface="+mn-lt"/>
              </a:defRPr>
            </a:lvl1pPr>
          </a:lstStyle>
          <a:p>
            <a:pPr>
              <a:defRPr/>
            </a:pPr>
            <a:r>
              <a:rPr lang="en-US"/>
              <a:t>ASCCC</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7" r:id="rId4"/>
    <p:sldLayoutId id="2147483725" r:id="rId5"/>
    <p:sldLayoutId id="2147483728" r:id="rId6"/>
    <p:sldLayoutId id="2147483726" r:id="rId7"/>
    <p:sldLayoutId id="2147483730" r:id="rId8"/>
    <p:sldLayoutId id="2147483731" r:id="rId9"/>
  </p:sldLayoutIdLst>
  <p:hf hdr="0" dt="0"/>
  <p:txStyles>
    <p:titleStyle>
      <a:lvl1pPr algn="l" rtl="0" eaLnBrk="1" fontAlgn="base" hangingPunct="1">
        <a:lnSpc>
          <a:spcPct val="90000"/>
        </a:lnSpc>
        <a:spcBef>
          <a:spcPct val="0"/>
        </a:spcBef>
        <a:spcAft>
          <a:spcPct val="0"/>
        </a:spcAft>
        <a:defRPr sz="4400" kern="1200">
          <a:solidFill>
            <a:schemeClr val="accent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https://drive.google.com/file/d/1pvetAAxK7jSXZlMkEzoWO3EqXxE9oCtX/view?usp=shar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sccc.org/sites/default/files/07_Resolution_Writing_Advice_0.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sccc.org/abou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asccc.org/papers/resolution-handbook" TargetMode="External"/><Relationship Id="rId4" Type="http://schemas.openxmlformats.org/officeDocument/2006/relationships/hyperlink" Target="http://www.asccc.org/sites/default/files/Senate%20Delegates%20Roles%20%26%20Responsibilities_0.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asccc.org/resources/resolution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asccc.org/about/bylaws" TargetMode="External"/><Relationship Id="rId4" Type="http://schemas.openxmlformats.org/officeDocument/2006/relationships/hyperlink" Target="https://www.asccc.org/events/2020-11-05-160000-2020-11-08-000000/2020-fall-plenary-session-virtual-even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1503C-8A89-054D-A364-8895BE08D36D}"/>
              </a:ext>
            </a:extLst>
          </p:cNvPr>
          <p:cNvSpPr>
            <a:spLocks noGrp="1"/>
          </p:cNvSpPr>
          <p:nvPr>
            <p:ph type="title"/>
          </p:nvPr>
        </p:nvSpPr>
        <p:spPr/>
        <p:txBody>
          <a:bodyPr/>
          <a:lstStyle/>
          <a:p>
            <a:r>
              <a:rPr lang="en-US" dirty="0"/>
              <a:t>New Delegates and First Time Attendees</a:t>
            </a:r>
            <a:br>
              <a:rPr lang="en-US" dirty="0"/>
            </a:br>
            <a:r>
              <a:rPr lang="en-US" dirty="0"/>
              <a:t>Information Session, Plenary Orientation</a:t>
            </a:r>
          </a:p>
        </p:txBody>
      </p:sp>
    </p:spTree>
    <p:extLst>
      <p:ext uri="{BB962C8B-B14F-4D97-AF65-F5344CB8AC3E}">
        <p14:creationId xmlns:p14="http://schemas.microsoft.com/office/powerpoint/2010/main" val="193091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D0E9-838B-4294-8874-63E4493784BB}"/>
              </a:ext>
            </a:extLst>
          </p:cNvPr>
          <p:cNvSpPr>
            <a:spLocks noGrp="1"/>
          </p:cNvSpPr>
          <p:nvPr>
            <p:ph type="title"/>
          </p:nvPr>
        </p:nvSpPr>
        <p:spPr/>
        <p:txBody>
          <a:bodyPr/>
          <a:lstStyle/>
          <a:p>
            <a:r>
              <a:rPr lang="en-US" dirty="0"/>
              <a:t>Plenary Logistics </a:t>
            </a:r>
          </a:p>
        </p:txBody>
      </p:sp>
      <p:sp>
        <p:nvSpPr>
          <p:cNvPr id="3" name="Content Placeholder 2">
            <a:extLst>
              <a:ext uri="{FF2B5EF4-FFF2-40B4-BE49-F238E27FC236}">
                <a16:creationId xmlns:a16="http://schemas.microsoft.com/office/drawing/2014/main" id="{93025032-91EA-41C5-90F9-D285E541C8F8}"/>
              </a:ext>
            </a:extLst>
          </p:cNvPr>
          <p:cNvSpPr>
            <a:spLocks noGrp="1"/>
          </p:cNvSpPr>
          <p:nvPr>
            <p:ph idx="1"/>
          </p:nvPr>
        </p:nvSpPr>
        <p:spPr/>
        <p:txBody>
          <a:bodyPr/>
          <a:lstStyle/>
          <a:p>
            <a:pPr marL="342900" indent="-342900">
              <a:buFont typeface="Arial" panose="020B0604020202020204" pitchFamily="34" charset="0"/>
              <a:buChar char="•"/>
            </a:pPr>
            <a:r>
              <a:rPr lang="en-US" sz="2000" dirty="0"/>
              <a:t>Breakouts</a:t>
            </a:r>
          </a:p>
          <a:p>
            <a:pPr marL="342900" indent="-342900">
              <a:buFont typeface="Arial" panose="020B0604020202020204" pitchFamily="34" charset="0"/>
              <a:buChar char="•"/>
            </a:pPr>
            <a:r>
              <a:rPr lang="en-US" sz="2000" dirty="0"/>
              <a:t>General Sessions </a:t>
            </a:r>
          </a:p>
          <a:p>
            <a:pPr marL="342900" indent="-342900">
              <a:buFont typeface="Arial" panose="020B0604020202020204" pitchFamily="34" charset="0"/>
              <a:buChar char="•"/>
            </a:pPr>
            <a:r>
              <a:rPr lang="en-US" sz="2000" dirty="0"/>
              <a:t>Morning Activities and Social Activities- Yes even online!</a:t>
            </a:r>
          </a:p>
          <a:p>
            <a:pPr marL="342900" indent="-342900">
              <a:buFont typeface="Arial" panose="020B0604020202020204" pitchFamily="34" charset="0"/>
              <a:buChar char="•"/>
            </a:pPr>
            <a:r>
              <a:rPr lang="en-US" sz="2000" dirty="0"/>
              <a:t>Caucus Rooms Available </a:t>
            </a:r>
          </a:p>
          <a:p>
            <a:pPr marL="342900" indent="-342900">
              <a:buFont typeface="Arial" panose="020B0604020202020204" pitchFamily="34" charset="0"/>
              <a:buChar char="•"/>
            </a:pPr>
            <a:r>
              <a:rPr lang="en-US" sz="2000" dirty="0"/>
              <a:t>Officers Open Forum– Elections </a:t>
            </a:r>
          </a:p>
          <a:p>
            <a:pPr marL="342900" indent="-342900">
              <a:buFont typeface="Arial" panose="020B0604020202020204" pitchFamily="34" charset="0"/>
              <a:buChar char="•"/>
            </a:pPr>
            <a:r>
              <a:rPr lang="en-US" sz="2000" dirty="0"/>
              <a:t>State of the Senate- First General Session </a:t>
            </a:r>
          </a:p>
          <a:p>
            <a:pPr marL="342900" indent="-342900">
              <a:buFont typeface="Arial" panose="020B0604020202020204" pitchFamily="34" charset="0"/>
              <a:buChar char="•"/>
            </a:pPr>
            <a:r>
              <a:rPr lang="en-US" sz="2000" dirty="0"/>
              <a:t>Foundation for Academic Senate for California Community Colleges </a:t>
            </a:r>
          </a:p>
          <a:p>
            <a:pPr marL="342900" indent="-342900">
              <a:buFont typeface="Arial" panose="020B0604020202020204" pitchFamily="34" charset="0"/>
              <a:buChar char="•"/>
            </a:pPr>
            <a:r>
              <a:rPr lang="en-US" sz="2000" dirty="0"/>
              <a:t>Disciplines List Hearings </a:t>
            </a:r>
          </a:p>
          <a:p>
            <a:pPr marL="342900" indent="-342900">
              <a:buFont typeface="Arial" panose="020B0604020202020204" pitchFamily="34" charset="0"/>
              <a:buChar char="•"/>
            </a:pPr>
            <a:r>
              <a:rPr lang="en-US" sz="2000" dirty="0"/>
              <a:t>Area Meetings </a:t>
            </a:r>
          </a:p>
          <a:p>
            <a:endParaRPr lang="en-US" dirty="0"/>
          </a:p>
        </p:txBody>
      </p:sp>
      <p:sp>
        <p:nvSpPr>
          <p:cNvPr id="4" name="Slide Number Placeholder 3">
            <a:extLst>
              <a:ext uri="{FF2B5EF4-FFF2-40B4-BE49-F238E27FC236}">
                <a16:creationId xmlns:a16="http://schemas.microsoft.com/office/drawing/2014/main" id="{3ED010D4-24A0-4795-AC8E-C66DFFC0A2B1}"/>
              </a:ext>
            </a:extLst>
          </p:cNvPr>
          <p:cNvSpPr>
            <a:spLocks noGrp="1"/>
          </p:cNvSpPr>
          <p:nvPr>
            <p:ph type="sldNum" sz="quarter" idx="10"/>
          </p:nvPr>
        </p:nvSpPr>
        <p:spPr/>
        <p:txBody>
          <a:bodyPr/>
          <a:lstStyle/>
          <a:p>
            <a:pPr>
              <a:defRPr/>
            </a:pPr>
            <a:fld id="{6816004B-AEE5-9547-AC9B-0D5C79C3D978}" type="slidenum">
              <a:rPr lang="en-US" smtClean="0"/>
              <a:pPr>
                <a:defRPr/>
              </a:pPr>
              <a:t>10</a:t>
            </a:fld>
            <a:endParaRPr lang="en-US" dirty="0"/>
          </a:p>
        </p:txBody>
      </p:sp>
      <p:pic>
        <p:nvPicPr>
          <p:cNvPr id="3074" name="Picture 2" descr="What is customer service in logistics?">
            <a:extLst>
              <a:ext uri="{FF2B5EF4-FFF2-40B4-BE49-F238E27FC236}">
                <a16:creationId xmlns:a16="http://schemas.microsoft.com/office/drawing/2014/main" id="{69C060E0-1073-49D4-B32B-1D15FC967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860" y="297691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338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600"/>
              <a:buFont typeface="Palatino"/>
              <a:buNone/>
            </a:pPr>
            <a:r>
              <a:rPr lang="en-US"/>
              <a:t>Caucuses </a:t>
            </a:r>
            <a:endParaRPr/>
          </a:p>
        </p:txBody>
      </p:sp>
      <p:sp>
        <p:nvSpPr>
          <p:cNvPr id="3" name="Content Placeholder 2">
            <a:extLst>
              <a:ext uri="{FF2B5EF4-FFF2-40B4-BE49-F238E27FC236}">
                <a16:creationId xmlns:a16="http://schemas.microsoft.com/office/drawing/2014/main" id="{32764B61-7F9E-4DB4-BA61-B2CAC2588BE6}"/>
              </a:ext>
            </a:extLst>
          </p:cNvPr>
          <p:cNvSpPr>
            <a:spLocks noGrp="1"/>
          </p:cNvSpPr>
          <p:nvPr>
            <p:ph idx="1"/>
          </p:nvPr>
        </p:nvSpPr>
        <p:spPr>
          <a:xfrm>
            <a:off x="829994" y="2662568"/>
            <a:ext cx="10523806" cy="3569419"/>
          </a:xfrm>
        </p:spPr>
        <p:txBody>
          <a:bodyPr/>
          <a:lstStyle/>
          <a:p>
            <a:pPr marL="939800" lvl="0" indent="-457200">
              <a:lnSpc>
                <a:spcPct val="115000"/>
              </a:lnSpc>
              <a:spcBef>
                <a:spcPts val="1200"/>
              </a:spcBef>
              <a:buClr>
                <a:schemeClr val="dk1"/>
              </a:buClr>
              <a:buSzPts val="3200"/>
              <a:buFont typeface="Arial" panose="020B0604020202020204" pitchFamily="34" charset="0"/>
              <a:buChar char="•"/>
            </a:pPr>
            <a:r>
              <a:rPr lang="en-US" sz="3200" dirty="0">
                <a:solidFill>
                  <a:schemeClr val="dk2"/>
                </a:solidFill>
              </a:rPr>
              <a:t>Black Caucus</a:t>
            </a:r>
          </a:p>
          <a:p>
            <a:pPr marL="939800" lvl="0" indent="-457200">
              <a:lnSpc>
                <a:spcPct val="115000"/>
              </a:lnSpc>
              <a:spcBef>
                <a:spcPts val="0"/>
              </a:spcBef>
              <a:buClr>
                <a:schemeClr val="dk1"/>
              </a:buClr>
              <a:buSzPts val="3200"/>
              <a:buFont typeface="Arial" panose="020B0604020202020204" pitchFamily="34" charset="0"/>
              <a:buChar char="•"/>
            </a:pPr>
            <a:r>
              <a:rPr lang="en-US" sz="3200" dirty="0">
                <a:solidFill>
                  <a:schemeClr val="dk2"/>
                </a:solidFill>
              </a:rPr>
              <a:t>Latinx Caucus								</a:t>
            </a:r>
          </a:p>
          <a:p>
            <a:pPr marL="939800" lvl="0" indent="-457200">
              <a:lnSpc>
                <a:spcPct val="115000"/>
              </a:lnSpc>
              <a:spcBef>
                <a:spcPts val="0"/>
              </a:spcBef>
              <a:buClr>
                <a:schemeClr val="dk1"/>
              </a:buClr>
              <a:buSzPts val="3200"/>
              <a:buFont typeface="Arial" panose="020B0604020202020204" pitchFamily="34" charset="0"/>
              <a:buChar char="•"/>
            </a:pPr>
            <a:r>
              <a:rPr lang="en-US" sz="3200" dirty="0">
                <a:solidFill>
                  <a:schemeClr val="dk2"/>
                </a:solidFill>
              </a:rPr>
              <a:t>LGBTQIA+ Caucus</a:t>
            </a:r>
          </a:p>
          <a:p>
            <a:pPr marL="939800" lvl="0" indent="-457200">
              <a:lnSpc>
                <a:spcPct val="115000"/>
              </a:lnSpc>
              <a:spcBef>
                <a:spcPts val="0"/>
              </a:spcBef>
              <a:buClr>
                <a:schemeClr val="dk1"/>
              </a:buClr>
              <a:buSzPts val="3200"/>
              <a:buFont typeface="Arial" panose="020B0604020202020204" pitchFamily="34" charset="0"/>
              <a:buChar char="•"/>
            </a:pPr>
            <a:r>
              <a:rPr lang="en-US" sz="3200" dirty="0">
                <a:solidFill>
                  <a:schemeClr val="dk2"/>
                </a:solidFill>
              </a:rPr>
              <a:t>Small or Rural College Caucus</a:t>
            </a:r>
          </a:p>
          <a:p>
            <a:pPr marL="939800" lvl="0" indent="-457200">
              <a:lnSpc>
                <a:spcPct val="115000"/>
              </a:lnSpc>
              <a:spcBef>
                <a:spcPts val="0"/>
              </a:spcBef>
              <a:buClr>
                <a:schemeClr val="dk1"/>
              </a:buClr>
              <a:buSzPts val="3200"/>
              <a:buFont typeface="Arial" panose="020B0604020202020204" pitchFamily="34" charset="0"/>
              <a:buChar char="•"/>
            </a:pPr>
            <a:r>
              <a:rPr lang="en-US" sz="3200" dirty="0" err="1">
                <a:solidFill>
                  <a:schemeClr val="dk2"/>
                </a:solidFill>
              </a:rPr>
              <a:t>Womyn’s</a:t>
            </a:r>
            <a:r>
              <a:rPr lang="en-US" sz="3200" dirty="0">
                <a:solidFill>
                  <a:schemeClr val="dk2"/>
                </a:solidFill>
              </a:rPr>
              <a:t> Caucus</a:t>
            </a:r>
          </a:p>
          <a:p>
            <a:pPr marL="939800" lvl="0" indent="-457200">
              <a:lnSpc>
                <a:spcPct val="115000"/>
              </a:lnSpc>
              <a:spcBef>
                <a:spcPts val="0"/>
              </a:spcBef>
              <a:buClr>
                <a:schemeClr val="dk1"/>
              </a:buClr>
              <a:buSzPts val="3200"/>
              <a:buFont typeface="Arial" panose="020B0604020202020204" pitchFamily="34" charset="0"/>
              <a:buChar char="•"/>
            </a:pPr>
            <a:r>
              <a:rPr lang="en-US" sz="3200" dirty="0">
                <a:solidFill>
                  <a:schemeClr val="dk2"/>
                </a:solidFill>
              </a:rPr>
              <a:t>Asian and Pacific Islanders Caucus </a:t>
            </a:r>
          </a:p>
          <a:p>
            <a:endParaRPr lang="en-US" sz="3200" dirty="0"/>
          </a:p>
        </p:txBody>
      </p:sp>
      <p:sp>
        <p:nvSpPr>
          <p:cNvPr id="172" name="Google Shape;172;p20"/>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2" name="Footer Placeholder 1">
            <a:extLst>
              <a:ext uri="{FF2B5EF4-FFF2-40B4-BE49-F238E27FC236}">
                <a16:creationId xmlns:a16="http://schemas.microsoft.com/office/drawing/2014/main" id="{9F4D8541-A244-4C23-9EE3-F4E64930889B}"/>
              </a:ext>
            </a:extLst>
          </p:cNvPr>
          <p:cNvSpPr>
            <a:spLocks noGrp="1"/>
          </p:cNvSpPr>
          <p:nvPr>
            <p:ph type="ftr" idx="4294967295"/>
          </p:nvPr>
        </p:nvSpPr>
        <p:spPr>
          <a:xfrm>
            <a:off x="0" y="6356350"/>
            <a:ext cx="4114800" cy="365125"/>
          </a:xfrm>
        </p:spPr>
        <p:txBody>
          <a:bodyPr/>
          <a:lstStyle/>
          <a:p>
            <a:endParaRPr lang="en-US" dirty="0"/>
          </a:p>
        </p:txBody>
      </p:sp>
      <p:sp>
        <p:nvSpPr>
          <p:cNvPr id="173" name="Google Shape;173;p20"/>
          <p:cNvSpPr txBox="1"/>
          <p:nvPr/>
        </p:nvSpPr>
        <p:spPr>
          <a:xfrm>
            <a:off x="410198" y="4093435"/>
            <a:ext cx="12120300" cy="2138551"/>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None/>
            </a:pPr>
            <a:endParaRPr dirty="0"/>
          </a:p>
        </p:txBody>
      </p:sp>
      <p:pic>
        <p:nvPicPr>
          <p:cNvPr id="6" name="Picture 5">
            <a:extLst>
              <a:ext uri="{FF2B5EF4-FFF2-40B4-BE49-F238E27FC236}">
                <a16:creationId xmlns:a16="http://schemas.microsoft.com/office/drawing/2014/main" id="{4435382A-3D41-44DA-92B9-A90586479C67}"/>
              </a:ext>
            </a:extLst>
          </p:cNvPr>
          <p:cNvPicPr>
            <a:picLocks noChangeAspect="1"/>
          </p:cNvPicPr>
          <p:nvPr/>
        </p:nvPicPr>
        <p:blipFill>
          <a:blip r:embed="rId3"/>
          <a:stretch>
            <a:fillRect/>
          </a:stretch>
        </p:blipFill>
        <p:spPr>
          <a:xfrm>
            <a:off x="8036842" y="2714455"/>
            <a:ext cx="3577014" cy="205436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7"/>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600"/>
              <a:buFont typeface="Palatino"/>
              <a:buNone/>
            </a:pPr>
            <a:r>
              <a:rPr lang="en-US"/>
              <a:t>Accessing the PPT and Chat after the session </a:t>
            </a:r>
            <a:endParaRPr/>
          </a:p>
        </p:txBody>
      </p:sp>
      <p:sp>
        <p:nvSpPr>
          <p:cNvPr id="140" name="Google Shape;140;p1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3F3F3F"/>
              </a:buClr>
              <a:buSzPts val="2400"/>
              <a:buFont typeface="Arial" panose="020B0604020202020204" pitchFamily="34" charset="0"/>
              <a:buChar char="•"/>
            </a:pPr>
            <a:endParaRPr dirty="0"/>
          </a:p>
          <a:p>
            <a:pPr marL="1022350" marR="0" lvl="0" indent="-571500" algn="l" rtl="0">
              <a:lnSpc>
                <a:spcPct val="90000"/>
              </a:lnSpc>
              <a:spcBef>
                <a:spcPts val="0"/>
              </a:spcBef>
              <a:spcAft>
                <a:spcPts val="0"/>
              </a:spcAft>
              <a:buClr>
                <a:schemeClr val="dk1"/>
              </a:buClr>
              <a:buSzPts val="3700"/>
              <a:buFont typeface="Arial" panose="020B0604020202020204" pitchFamily="34" charset="0"/>
              <a:buChar char="•"/>
            </a:pPr>
            <a:r>
              <a:rPr lang="en-US" sz="3700" dirty="0"/>
              <a:t>In </a:t>
            </a:r>
            <a:r>
              <a:rPr lang="en-US" sz="3700" dirty="0" err="1"/>
              <a:t>Pathable</a:t>
            </a:r>
            <a:r>
              <a:rPr lang="en-US" sz="3700" dirty="0"/>
              <a:t> you will be able to access the PPTs by clicking on Files </a:t>
            </a:r>
            <a:endParaRPr sz="3700" dirty="0"/>
          </a:p>
          <a:p>
            <a:pPr marL="1022350" marR="0" lvl="0" indent="-571500" algn="l" rtl="0">
              <a:lnSpc>
                <a:spcPct val="90000"/>
              </a:lnSpc>
              <a:spcBef>
                <a:spcPts val="0"/>
              </a:spcBef>
              <a:spcAft>
                <a:spcPts val="0"/>
              </a:spcAft>
              <a:buClr>
                <a:schemeClr val="dk1"/>
              </a:buClr>
              <a:buSzPts val="3700"/>
              <a:buFont typeface="Arial" panose="020B0604020202020204" pitchFamily="34" charset="0"/>
              <a:buChar char="•"/>
            </a:pPr>
            <a:r>
              <a:rPr lang="en-US" sz="3700" dirty="0"/>
              <a:t>The chats are also archived in conversations. Can only access and use chat through </a:t>
            </a:r>
            <a:r>
              <a:rPr lang="en-US" sz="3700" dirty="0" err="1"/>
              <a:t>Pathable</a:t>
            </a:r>
            <a:r>
              <a:rPr lang="en-US" sz="3700" dirty="0"/>
              <a:t> platform. </a:t>
            </a:r>
            <a:endParaRPr sz="4000" dirty="0"/>
          </a:p>
          <a:p>
            <a:pPr marL="0" marR="0" lvl="0" indent="0" algn="l" rtl="0">
              <a:lnSpc>
                <a:spcPct val="90000"/>
              </a:lnSpc>
              <a:spcBef>
                <a:spcPts val="0"/>
              </a:spcBef>
              <a:spcAft>
                <a:spcPts val="0"/>
              </a:spcAft>
              <a:buClr>
                <a:srgbClr val="3F3F3F"/>
              </a:buClr>
              <a:buSzPts val="2400"/>
              <a:buFont typeface="Arial"/>
              <a:buNone/>
            </a:pPr>
            <a:endParaRPr dirty="0"/>
          </a:p>
          <a:p>
            <a:pPr marL="0" marR="0" lvl="0" indent="0" algn="l" rtl="0">
              <a:lnSpc>
                <a:spcPct val="90000"/>
              </a:lnSpc>
              <a:spcBef>
                <a:spcPts val="0"/>
              </a:spcBef>
              <a:spcAft>
                <a:spcPts val="0"/>
              </a:spcAft>
              <a:buClr>
                <a:srgbClr val="3F3F3F"/>
              </a:buClr>
              <a:buSzPts val="2400"/>
              <a:buFont typeface="Arial"/>
              <a:buNone/>
            </a:pPr>
            <a:endParaRPr dirty="0"/>
          </a:p>
        </p:txBody>
      </p:sp>
      <p:sp>
        <p:nvSpPr>
          <p:cNvPr id="141" name="Google Shape;141;p17"/>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142" name="Google Shape;142;p17"/>
          <p:cNvSpPr txBox="1">
            <a:spLocks noGrp="1"/>
          </p:cNvSpPr>
          <p:nvPr>
            <p:ph type="ftr" idx="4294967295"/>
          </p:nvPr>
        </p:nvSpPr>
        <p:spPr>
          <a:xfrm>
            <a:off x="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pic>
        <p:nvPicPr>
          <p:cNvPr id="143" name="Google Shape;143;p17"/>
          <p:cNvPicPr preferRelativeResize="0"/>
          <p:nvPr/>
        </p:nvPicPr>
        <p:blipFill>
          <a:blip r:embed="rId3">
            <a:alphaModFix/>
          </a:blip>
          <a:stretch>
            <a:fillRect/>
          </a:stretch>
        </p:blipFill>
        <p:spPr>
          <a:xfrm>
            <a:off x="4674696" y="5755125"/>
            <a:ext cx="6995283" cy="722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600"/>
              <a:buFont typeface="Palatino"/>
              <a:buNone/>
            </a:pPr>
            <a:r>
              <a:rPr lang="en-US"/>
              <a:t>Pathable Tips and Connecting with other Attendees </a:t>
            </a:r>
            <a:endParaRPr/>
          </a:p>
        </p:txBody>
      </p:sp>
      <p:sp>
        <p:nvSpPr>
          <p:cNvPr id="151" name="Google Shape;151;p1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952500" marR="0" lvl="0" indent="-457200" algn="l" rtl="0">
              <a:lnSpc>
                <a:spcPct val="90000"/>
              </a:lnSpc>
              <a:spcBef>
                <a:spcPts val="0"/>
              </a:spcBef>
              <a:spcAft>
                <a:spcPts val="0"/>
              </a:spcAft>
              <a:buSzPts val="3000"/>
              <a:buFont typeface="Arial" panose="020B0604020202020204" pitchFamily="34" charset="0"/>
              <a:buChar char="•"/>
            </a:pPr>
            <a:r>
              <a:rPr lang="en-US" sz="3000" b="1" dirty="0">
                <a:solidFill>
                  <a:schemeClr val="tx1"/>
                </a:solidFill>
              </a:rPr>
              <a:t>People</a:t>
            </a:r>
            <a:r>
              <a:rPr lang="en-US" sz="3000" dirty="0">
                <a:solidFill>
                  <a:srgbClr val="990000"/>
                </a:solidFill>
              </a:rPr>
              <a:t>-</a:t>
            </a:r>
            <a:r>
              <a:rPr lang="en-US" sz="3000" dirty="0"/>
              <a:t>-Allows you to see who is attending and their contact information </a:t>
            </a:r>
            <a:endParaRPr sz="3000" dirty="0"/>
          </a:p>
          <a:p>
            <a:pPr marL="952500" marR="0" lvl="0" indent="-457200" algn="l" rtl="0">
              <a:lnSpc>
                <a:spcPct val="90000"/>
              </a:lnSpc>
              <a:spcBef>
                <a:spcPts val="0"/>
              </a:spcBef>
              <a:spcAft>
                <a:spcPts val="0"/>
              </a:spcAft>
              <a:buSzPts val="3000"/>
              <a:buFont typeface="Arial" panose="020B0604020202020204" pitchFamily="34" charset="0"/>
              <a:buChar char="•"/>
            </a:pPr>
            <a:r>
              <a:rPr lang="en-US" sz="3000" b="1" dirty="0">
                <a:solidFill>
                  <a:schemeClr val="dk1"/>
                </a:solidFill>
              </a:rPr>
              <a:t>Schedule</a:t>
            </a:r>
            <a:r>
              <a:rPr lang="en-US" sz="3000" dirty="0">
                <a:solidFill>
                  <a:schemeClr val="dk1"/>
                </a:solidFill>
              </a:rPr>
              <a:t>-</a:t>
            </a:r>
            <a:r>
              <a:rPr lang="en-US" sz="3000" dirty="0"/>
              <a:t> Allows you to see the full agenda and create your own schedule </a:t>
            </a:r>
            <a:endParaRPr sz="3000" dirty="0"/>
          </a:p>
          <a:p>
            <a:pPr marL="952500" marR="0" lvl="0" indent="-457200" algn="l" rtl="0">
              <a:lnSpc>
                <a:spcPct val="90000"/>
              </a:lnSpc>
              <a:spcBef>
                <a:spcPts val="0"/>
              </a:spcBef>
              <a:spcAft>
                <a:spcPts val="0"/>
              </a:spcAft>
              <a:buSzPts val="3000"/>
              <a:buFont typeface="Arial" panose="020B0604020202020204" pitchFamily="34" charset="0"/>
              <a:buChar char="•"/>
            </a:pPr>
            <a:r>
              <a:rPr lang="en-US" sz="3000" b="1" dirty="0">
                <a:solidFill>
                  <a:schemeClr val="dk1"/>
                </a:solidFill>
              </a:rPr>
              <a:t>Conversations</a:t>
            </a:r>
            <a:r>
              <a:rPr lang="en-US" sz="3000" dirty="0">
                <a:solidFill>
                  <a:schemeClr val="dk1"/>
                </a:solidFill>
              </a:rPr>
              <a:t>-</a:t>
            </a:r>
            <a:r>
              <a:rPr lang="en-US" sz="3000" dirty="0"/>
              <a:t> General and Archived Chats (Need Help. Ask Here) </a:t>
            </a:r>
            <a:endParaRPr sz="3000" dirty="0"/>
          </a:p>
          <a:p>
            <a:pPr marL="952500" marR="0" lvl="0" indent="-457200" algn="l" rtl="0">
              <a:lnSpc>
                <a:spcPct val="90000"/>
              </a:lnSpc>
              <a:spcBef>
                <a:spcPts val="0"/>
              </a:spcBef>
              <a:spcAft>
                <a:spcPts val="0"/>
              </a:spcAft>
              <a:buSzPts val="3000"/>
              <a:buFont typeface="Arial" panose="020B0604020202020204" pitchFamily="34" charset="0"/>
              <a:buChar char="•"/>
            </a:pPr>
            <a:r>
              <a:rPr lang="en-US" sz="3000" b="1" dirty="0">
                <a:solidFill>
                  <a:schemeClr val="dk1"/>
                </a:solidFill>
              </a:rPr>
              <a:t>Resources</a:t>
            </a:r>
            <a:r>
              <a:rPr lang="en-US" sz="3000" dirty="0">
                <a:solidFill>
                  <a:schemeClr val="dk1"/>
                </a:solidFill>
              </a:rPr>
              <a:t>-</a:t>
            </a:r>
            <a:r>
              <a:rPr lang="en-US" sz="3000" dirty="0"/>
              <a:t> Links to ASCCC Resources </a:t>
            </a:r>
            <a:endParaRPr sz="3000" dirty="0"/>
          </a:p>
          <a:p>
            <a:pPr marL="0" marR="0" lvl="0" indent="0" algn="l" rtl="0">
              <a:lnSpc>
                <a:spcPct val="90000"/>
              </a:lnSpc>
              <a:spcBef>
                <a:spcPts val="0"/>
              </a:spcBef>
              <a:spcAft>
                <a:spcPts val="0"/>
              </a:spcAft>
              <a:buClr>
                <a:srgbClr val="3F3F3F"/>
              </a:buClr>
              <a:buSzPts val="2400"/>
              <a:buFont typeface="Arial"/>
              <a:buNone/>
            </a:pPr>
            <a:endParaRPr dirty="0"/>
          </a:p>
        </p:txBody>
      </p:sp>
      <p:sp>
        <p:nvSpPr>
          <p:cNvPr id="152" name="Google Shape;152;p18"/>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153" name="Google Shape;153;p18"/>
          <p:cNvSpPr txBox="1">
            <a:spLocks noGrp="1"/>
          </p:cNvSpPr>
          <p:nvPr>
            <p:ph type="ftr" idx="4294967295"/>
          </p:nvPr>
        </p:nvSpPr>
        <p:spPr>
          <a:xfrm>
            <a:off x="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pic>
        <p:nvPicPr>
          <p:cNvPr id="154" name="Google Shape;154;p18"/>
          <p:cNvPicPr preferRelativeResize="0"/>
          <p:nvPr/>
        </p:nvPicPr>
        <p:blipFill>
          <a:blip r:embed="rId3">
            <a:alphaModFix/>
          </a:blip>
          <a:stretch>
            <a:fillRect/>
          </a:stretch>
        </p:blipFill>
        <p:spPr>
          <a:xfrm>
            <a:off x="744542" y="5924712"/>
            <a:ext cx="10997626" cy="863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9"/>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000"/>
              <a:buFont typeface="Georgia"/>
              <a:buNone/>
            </a:pPr>
            <a:r>
              <a:rPr lang="en-US" sz="4000" b="1" i="1" u="none" strike="noStrike" cap="none">
                <a:latin typeface="Georgia"/>
                <a:ea typeface="Georgia"/>
                <a:cs typeface="Georgia"/>
                <a:sym typeface="Georgia"/>
              </a:rPr>
              <a:t>I’m a new delegate…</a:t>
            </a:r>
            <a:br>
              <a:rPr lang="en-US" sz="4000" b="1" i="1" u="none" strike="noStrike" cap="none">
                <a:latin typeface="Georgia"/>
                <a:ea typeface="Georgia"/>
                <a:cs typeface="Georgia"/>
                <a:sym typeface="Georgia"/>
              </a:rPr>
            </a:br>
            <a:r>
              <a:rPr lang="en-US" sz="4000" b="1" i="1" u="none" strike="noStrike" cap="none">
                <a:latin typeface="Georgia"/>
                <a:ea typeface="Georgia"/>
                <a:cs typeface="Georgia"/>
                <a:sym typeface="Georgia"/>
              </a:rPr>
              <a:t>	what do I do at Plenary?</a:t>
            </a:r>
            <a:endParaRPr sz="4000"/>
          </a:p>
        </p:txBody>
      </p:sp>
      <p:sp>
        <p:nvSpPr>
          <p:cNvPr id="162" name="Google Shape;162;p1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889000" lvl="0" indent="-457200" algn="l" rtl="0">
              <a:lnSpc>
                <a:spcPct val="80000"/>
              </a:lnSpc>
              <a:spcBef>
                <a:spcPts val="0"/>
              </a:spcBef>
              <a:spcAft>
                <a:spcPts val="0"/>
              </a:spcAft>
              <a:buClr>
                <a:schemeClr val="dk1"/>
              </a:buClr>
              <a:buSzPts val="3200"/>
              <a:buFont typeface="Arial" panose="020B0604020202020204" pitchFamily="34" charset="0"/>
              <a:buChar char="•"/>
            </a:pPr>
            <a:r>
              <a:rPr lang="en-US" sz="3200" dirty="0">
                <a:solidFill>
                  <a:srgbClr val="000000"/>
                </a:solidFill>
              </a:rPr>
              <a:t>Attend Area meetings at plenary</a:t>
            </a:r>
            <a:endParaRPr sz="2800" dirty="0">
              <a:solidFill>
                <a:srgbClr val="000000"/>
              </a:solidFill>
            </a:endParaRPr>
          </a:p>
          <a:p>
            <a:pPr marL="889000" lvl="0" indent="-457200" algn="l" rtl="0">
              <a:lnSpc>
                <a:spcPct val="80000"/>
              </a:lnSpc>
              <a:spcBef>
                <a:spcPts val="1000"/>
              </a:spcBef>
              <a:spcAft>
                <a:spcPts val="0"/>
              </a:spcAft>
              <a:buClr>
                <a:schemeClr val="dk1"/>
              </a:buClr>
              <a:buSzPts val="3200"/>
              <a:buFont typeface="Arial" panose="020B0604020202020204" pitchFamily="34" charset="0"/>
              <a:buChar char="•"/>
            </a:pPr>
            <a:r>
              <a:rPr lang="en-US" sz="3200" dirty="0">
                <a:solidFill>
                  <a:srgbClr val="000000"/>
                </a:solidFill>
              </a:rPr>
              <a:t>Read session resolutions packets.</a:t>
            </a:r>
            <a:endParaRPr sz="2800" dirty="0">
              <a:solidFill>
                <a:srgbClr val="000000"/>
              </a:solidFill>
            </a:endParaRPr>
          </a:p>
          <a:p>
            <a:pPr marL="889000" lvl="0" indent="-457200" algn="l" rtl="0">
              <a:lnSpc>
                <a:spcPct val="80000"/>
              </a:lnSpc>
              <a:spcBef>
                <a:spcPts val="1000"/>
              </a:spcBef>
              <a:spcAft>
                <a:spcPts val="0"/>
              </a:spcAft>
              <a:buClr>
                <a:schemeClr val="dk1"/>
              </a:buClr>
              <a:buSzPts val="3200"/>
              <a:buFont typeface="Arial" panose="020B0604020202020204" pitchFamily="34" charset="0"/>
              <a:buChar char="•"/>
            </a:pPr>
            <a:r>
              <a:rPr lang="en-US" sz="3200" dirty="0">
                <a:solidFill>
                  <a:srgbClr val="000000"/>
                </a:solidFill>
              </a:rPr>
              <a:t>Debate and vote on resolutions - represent your local senate’s positions</a:t>
            </a:r>
            <a:endParaRPr sz="2800" dirty="0">
              <a:solidFill>
                <a:srgbClr val="000000"/>
              </a:solidFill>
            </a:endParaRPr>
          </a:p>
          <a:p>
            <a:pPr marL="889000" lvl="0" indent="-457200" algn="l" rtl="0">
              <a:lnSpc>
                <a:spcPct val="80000"/>
              </a:lnSpc>
              <a:spcBef>
                <a:spcPts val="1000"/>
              </a:spcBef>
              <a:spcAft>
                <a:spcPts val="0"/>
              </a:spcAft>
              <a:buClr>
                <a:schemeClr val="dk1"/>
              </a:buClr>
              <a:buSzPts val="3200"/>
              <a:buFont typeface="Arial" panose="020B0604020202020204" pitchFamily="34" charset="0"/>
              <a:buChar char="•"/>
            </a:pPr>
            <a:r>
              <a:rPr lang="en-US" sz="3200" dirty="0">
                <a:solidFill>
                  <a:srgbClr val="000000"/>
                </a:solidFill>
              </a:rPr>
              <a:t>Network!</a:t>
            </a:r>
            <a:endParaRPr sz="2800" dirty="0">
              <a:solidFill>
                <a:srgbClr val="000000"/>
              </a:solidFill>
            </a:endParaRPr>
          </a:p>
          <a:p>
            <a:pPr marL="1346200" lvl="1" indent="-457200">
              <a:lnSpc>
                <a:spcPct val="80000"/>
              </a:lnSpc>
              <a:spcAft>
                <a:spcPts val="0"/>
              </a:spcAft>
              <a:buClr>
                <a:schemeClr val="dk1"/>
              </a:buClr>
              <a:buSzPts val="3200"/>
            </a:pPr>
            <a:r>
              <a:rPr lang="en-US" sz="3200" dirty="0">
                <a:solidFill>
                  <a:srgbClr val="000000"/>
                </a:solidFill>
              </a:rPr>
              <a:t>Get to know your Area Representative and the entire Executive Committee…we’re here to help!</a:t>
            </a:r>
            <a:endParaRPr sz="2800" dirty="0">
              <a:solidFill>
                <a:srgbClr val="000000"/>
              </a:solidFill>
            </a:endParaRPr>
          </a:p>
          <a:p>
            <a:pPr marL="889000" lvl="0" indent="-457200" algn="l" rtl="0">
              <a:lnSpc>
                <a:spcPct val="80000"/>
              </a:lnSpc>
              <a:spcBef>
                <a:spcPts val="1000"/>
              </a:spcBef>
              <a:spcAft>
                <a:spcPts val="0"/>
              </a:spcAft>
              <a:buClr>
                <a:schemeClr val="dk1"/>
              </a:buClr>
              <a:buSzPts val="3200"/>
              <a:buFont typeface="Arial" panose="020B0604020202020204" pitchFamily="34" charset="0"/>
              <a:buChar char="•"/>
            </a:pPr>
            <a:r>
              <a:rPr lang="en-US" sz="3200" dirty="0">
                <a:solidFill>
                  <a:srgbClr val="000000"/>
                </a:solidFill>
              </a:rPr>
              <a:t>And remember – have fun!</a:t>
            </a:r>
            <a:endParaRPr sz="2800" dirty="0">
              <a:solidFill>
                <a:srgbClr val="000000"/>
              </a:solidFill>
            </a:endParaRPr>
          </a:p>
          <a:p>
            <a:pPr marL="0" marR="0" lvl="0" indent="0" algn="l" rtl="0">
              <a:lnSpc>
                <a:spcPct val="80000"/>
              </a:lnSpc>
              <a:spcBef>
                <a:spcPts val="1000"/>
              </a:spcBef>
              <a:spcAft>
                <a:spcPts val="0"/>
              </a:spcAft>
              <a:buClr>
                <a:srgbClr val="3F3F3F"/>
              </a:buClr>
              <a:buSzPts val="2400"/>
              <a:buFont typeface="Arial"/>
              <a:buNone/>
            </a:pPr>
            <a:endParaRPr dirty="0"/>
          </a:p>
        </p:txBody>
      </p:sp>
      <p:sp>
        <p:nvSpPr>
          <p:cNvPr id="163" name="Google Shape;163;p19"/>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164" name="Google Shape;164;p19"/>
          <p:cNvSpPr txBox="1">
            <a:spLocks noGrp="1"/>
          </p:cNvSpPr>
          <p:nvPr>
            <p:ph type="ftr" idx="4294967295"/>
          </p:nvPr>
        </p:nvSpPr>
        <p:spPr>
          <a:xfrm>
            <a:off x="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3AC29-21CA-45E4-9E7B-76C9BE3A78AE}"/>
              </a:ext>
            </a:extLst>
          </p:cNvPr>
          <p:cNvSpPr>
            <a:spLocks noGrp="1"/>
          </p:cNvSpPr>
          <p:nvPr>
            <p:ph type="title"/>
          </p:nvPr>
        </p:nvSpPr>
        <p:spPr/>
        <p:txBody>
          <a:bodyPr/>
          <a:lstStyle/>
          <a:p>
            <a:r>
              <a:rPr lang="en-US" dirty="0"/>
              <a:t>Questions on Being a Delegate? </a:t>
            </a:r>
          </a:p>
        </p:txBody>
      </p:sp>
      <p:sp>
        <p:nvSpPr>
          <p:cNvPr id="3" name="Content Placeholder 2">
            <a:extLst>
              <a:ext uri="{FF2B5EF4-FFF2-40B4-BE49-F238E27FC236}">
                <a16:creationId xmlns:a16="http://schemas.microsoft.com/office/drawing/2014/main" id="{E9749B29-A8C6-442F-AB10-663AFB108100}"/>
              </a:ext>
            </a:extLst>
          </p:cNvPr>
          <p:cNvSpPr>
            <a:spLocks noGrp="1"/>
          </p:cNvSpPr>
          <p:nvPr>
            <p:ph idx="1"/>
          </p:nvPr>
        </p:nvSpPr>
        <p:spPr/>
        <p:txBody>
          <a:bodyPr/>
          <a:lstStyle/>
          <a:p>
            <a:r>
              <a:rPr lang="en-US" dirty="0">
                <a:hlinkClick r:id="rId2"/>
              </a:rPr>
              <a:t>New Delegate Information Packet </a:t>
            </a:r>
            <a:endParaRPr lang="en-US" dirty="0"/>
          </a:p>
        </p:txBody>
      </p:sp>
      <p:sp>
        <p:nvSpPr>
          <p:cNvPr id="4" name="Slide Number Placeholder 3">
            <a:extLst>
              <a:ext uri="{FF2B5EF4-FFF2-40B4-BE49-F238E27FC236}">
                <a16:creationId xmlns:a16="http://schemas.microsoft.com/office/drawing/2014/main" id="{28A3E46B-2D39-495A-8BB0-51B69AA0CA84}"/>
              </a:ext>
            </a:extLst>
          </p:cNvPr>
          <p:cNvSpPr>
            <a:spLocks noGrp="1"/>
          </p:cNvSpPr>
          <p:nvPr>
            <p:ph type="sldNum" sz="quarter" idx="10"/>
          </p:nvPr>
        </p:nvSpPr>
        <p:spPr/>
        <p:txBody>
          <a:bodyPr/>
          <a:lstStyle/>
          <a:p>
            <a:pPr>
              <a:defRPr/>
            </a:pPr>
            <a:fld id="{6816004B-AEE5-9547-AC9B-0D5C79C3D978}" type="slidenum">
              <a:rPr lang="en-US" smtClean="0"/>
              <a:pPr>
                <a:defRPr/>
              </a:pPr>
              <a:t>15</a:t>
            </a:fld>
            <a:endParaRPr lang="en-US" dirty="0"/>
          </a:p>
        </p:txBody>
      </p:sp>
      <p:pic>
        <p:nvPicPr>
          <p:cNvPr id="1026" name="Picture 2" descr="How to Become an Informed Student Voter | Minute School">
            <a:extLst>
              <a:ext uri="{FF2B5EF4-FFF2-40B4-BE49-F238E27FC236}">
                <a16:creationId xmlns:a16="http://schemas.microsoft.com/office/drawing/2014/main" id="{CE273F19-0A88-421F-A8EA-FAEF64647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530" y="3607266"/>
            <a:ext cx="4808047" cy="2528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503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1"/>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Font typeface="Georgia"/>
              <a:buNone/>
            </a:pPr>
            <a:r>
              <a:rPr lang="en-US" sz="4400" b="1" i="1" u="none" strike="noStrike" cap="none">
                <a:latin typeface="Georgia"/>
                <a:ea typeface="Georgia"/>
                <a:cs typeface="Georgia"/>
                <a:sym typeface="Georgia"/>
              </a:rPr>
              <a:t>Saturday is Voting Day - Resolutions</a:t>
            </a:r>
            <a:endParaRPr sz="4400"/>
          </a:p>
        </p:txBody>
      </p:sp>
      <p:sp>
        <p:nvSpPr>
          <p:cNvPr id="181" name="Google Shape;181;p2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984250" lvl="0" indent="-571500" algn="l" rtl="0">
              <a:lnSpc>
                <a:spcPct val="90000"/>
              </a:lnSpc>
              <a:spcBef>
                <a:spcPts val="0"/>
              </a:spcBef>
              <a:spcAft>
                <a:spcPts val="0"/>
              </a:spcAft>
              <a:buClr>
                <a:schemeClr val="dk1"/>
              </a:buClr>
              <a:buSzPts val="4300"/>
              <a:buFont typeface="Arial" panose="020B0604020202020204" pitchFamily="34" charset="0"/>
              <a:buChar char="•"/>
            </a:pPr>
            <a:r>
              <a:rPr lang="en-US" sz="4300" dirty="0">
                <a:latin typeface="Arial"/>
                <a:ea typeface="Arial"/>
                <a:cs typeface="Arial"/>
                <a:sym typeface="Arial"/>
              </a:rPr>
              <a:t>Resolutions:  the process</a:t>
            </a:r>
            <a:endParaRPr sz="3500" dirty="0"/>
          </a:p>
          <a:p>
            <a:pPr marL="984250" lvl="0" indent="-571500" algn="l" rtl="0">
              <a:lnSpc>
                <a:spcPct val="90000"/>
              </a:lnSpc>
              <a:spcBef>
                <a:spcPts val="0"/>
              </a:spcBef>
              <a:spcAft>
                <a:spcPts val="0"/>
              </a:spcAft>
              <a:buClr>
                <a:schemeClr val="dk1"/>
              </a:buClr>
              <a:buSzPts val="4300"/>
              <a:buFont typeface="Arial" panose="020B0604020202020204" pitchFamily="34" charset="0"/>
              <a:buChar char="•"/>
            </a:pPr>
            <a:r>
              <a:rPr lang="en-US" sz="4300" dirty="0">
                <a:latin typeface="Arial"/>
                <a:ea typeface="Arial"/>
                <a:cs typeface="Arial"/>
                <a:sym typeface="Arial"/>
              </a:rPr>
              <a:t>Discussion:  </a:t>
            </a:r>
            <a:r>
              <a:rPr lang="en-US" sz="4300" dirty="0"/>
              <a:t>Pro/Con </a:t>
            </a:r>
            <a:endParaRPr sz="3500" dirty="0"/>
          </a:p>
          <a:p>
            <a:pPr marL="984250" lvl="0" indent="-571500" algn="l" rtl="0">
              <a:lnSpc>
                <a:spcPct val="90000"/>
              </a:lnSpc>
              <a:spcBef>
                <a:spcPts val="0"/>
              </a:spcBef>
              <a:spcAft>
                <a:spcPts val="0"/>
              </a:spcAft>
              <a:buClr>
                <a:schemeClr val="dk1"/>
              </a:buClr>
              <a:buSzPts val="4300"/>
              <a:buFont typeface="Arial" panose="020B0604020202020204" pitchFamily="34" charset="0"/>
              <a:buChar char="•"/>
            </a:pPr>
            <a:r>
              <a:rPr lang="en-US" sz="4300" dirty="0">
                <a:latin typeface="Arial"/>
                <a:ea typeface="Arial"/>
                <a:cs typeface="Arial"/>
                <a:sym typeface="Arial"/>
              </a:rPr>
              <a:t>Voting: who votes</a:t>
            </a:r>
            <a:endParaRPr sz="3500" dirty="0"/>
          </a:p>
          <a:p>
            <a:pPr marL="0" marR="0" lvl="0" indent="0" algn="l" rtl="0">
              <a:lnSpc>
                <a:spcPct val="90000"/>
              </a:lnSpc>
              <a:spcBef>
                <a:spcPts val="1000"/>
              </a:spcBef>
              <a:spcAft>
                <a:spcPts val="0"/>
              </a:spcAft>
              <a:buClr>
                <a:srgbClr val="3F3F3F"/>
              </a:buClr>
              <a:buSzPts val="2400"/>
              <a:buFont typeface="Arial"/>
              <a:buNone/>
            </a:pPr>
            <a:endParaRPr dirty="0"/>
          </a:p>
        </p:txBody>
      </p:sp>
      <p:sp>
        <p:nvSpPr>
          <p:cNvPr id="182" name="Google Shape;182;p21"/>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183" name="Google Shape;183;p21"/>
          <p:cNvSpPr txBox="1">
            <a:spLocks noGrp="1"/>
          </p:cNvSpPr>
          <p:nvPr>
            <p:ph type="ftr" idx="4294967295"/>
          </p:nvPr>
        </p:nvSpPr>
        <p:spPr>
          <a:xfrm>
            <a:off x="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pic>
        <p:nvPicPr>
          <p:cNvPr id="184" name="Google Shape;184;p21" descr="The is a Vote badge."/>
          <p:cNvPicPr preferRelativeResize="0"/>
          <p:nvPr/>
        </p:nvPicPr>
        <p:blipFill rotWithShape="1">
          <a:blip r:embed="rId3">
            <a:alphaModFix/>
          </a:blip>
          <a:srcRect/>
          <a:stretch/>
        </p:blipFill>
        <p:spPr>
          <a:xfrm>
            <a:off x="8736708" y="3661019"/>
            <a:ext cx="3066555" cy="30604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800"/>
              <a:buFont typeface="Georgia"/>
              <a:buNone/>
            </a:pPr>
            <a:r>
              <a:rPr lang="en-US" sz="4800" b="1" i="1" u="none" strike="noStrike" cap="none">
                <a:latin typeface="Georgia"/>
                <a:ea typeface="Georgia"/>
                <a:cs typeface="Georgia"/>
                <a:sym typeface="Georgia"/>
              </a:rPr>
              <a:t>Requirements for Resolutions</a:t>
            </a:r>
            <a:endParaRPr sz="4800"/>
          </a:p>
        </p:txBody>
      </p:sp>
      <p:sp>
        <p:nvSpPr>
          <p:cNvPr id="192" name="Google Shape;192;p2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774700" lvl="0" indent="-342900" algn="l" rtl="0">
              <a:lnSpc>
                <a:spcPct val="90000"/>
              </a:lnSpc>
              <a:spcBef>
                <a:spcPts val="0"/>
              </a:spcBef>
              <a:spcAft>
                <a:spcPts val="0"/>
              </a:spcAft>
              <a:buClr>
                <a:schemeClr val="dk1"/>
              </a:buClr>
              <a:buSzPts val="3200"/>
              <a:buFont typeface="Arial" panose="020B0604020202020204" pitchFamily="34" charset="0"/>
              <a:buChar char="•"/>
            </a:pPr>
            <a:r>
              <a:rPr lang="en-US" b="1" i="1" dirty="0">
                <a:latin typeface="Georgia"/>
                <a:ea typeface="Georgia"/>
                <a:cs typeface="Georgia"/>
                <a:sym typeface="Georgia"/>
              </a:rPr>
              <a:t>Four is the limit for Resolved and Whereas statements. </a:t>
            </a:r>
            <a:endParaRPr dirty="0"/>
          </a:p>
          <a:p>
            <a:pPr marL="774700" lvl="0" indent="-342900" algn="l" rtl="0">
              <a:lnSpc>
                <a:spcPct val="90000"/>
              </a:lnSpc>
              <a:spcBef>
                <a:spcPts val="1000"/>
              </a:spcBef>
              <a:spcAft>
                <a:spcPts val="0"/>
              </a:spcAft>
              <a:buClr>
                <a:schemeClr val="dk1"/>
              </a:buClr>
              <a:buSzPts val="3200"/>
              <a:buFont typeface="Arial" panose="020B0604020202020204" pitchFamily="34" charset="0"/>
              <a:buChar char="•"/>
            </a:pPr>
            <a:r>
              <a:rPr lang="en-US" b="1" i="1" dirty="0">
                <a:latin typeface="Georgia"/>
                <a:ea typeface="Georgia"/>
                <a:cs typeface="Georgia"/>
                <a:sym typeface="Georgia"/>
              </a:rPr>
              <a:t>Action must be within ASCCC purview. </a:t>
            </a:r>
            <a:endParaRPr dirty="0"/>
          </a:p>
          <a:p>
            <a:pPr marL="774700" lvl="0" indent="-342900" algn="l" rtl="0">
              <a:lnSpc>
                <a:spcPct val="90000"/>
              </a:lnSpc>
              <a:spcBef>
                <a:spcPts val="1000"/>
              </a:spcBef>
              <a:spcAft>
                <a:spcPts val="0"/>
              </a:spcAft>
              <a:buClr>
                <a:schemeClr val="dk1"/>
              </a:buClr>
              <a:buSzPts val="3200"/>
              <a:buFont typeface="Arial" panose="020B0604020202020204" pitchFamily="34" charset="0"/>
              <a:buChar char="•"/>
            </a:pPr>
            <a:r>
              <a:rPr lang="en-US" b="1" i="1" dirty="0">
                <a:latin typeface="Georgia"/>
                <a:ea typeface="Georgia"/>
                <a:cs typeface="Georgia"/>
                <a:sym typeface="Georgia"/>
              </a:rPr>
              <a:t>Facts needed in Whereas statement. </a:t>
            </a:r>
            <a:endParaRPr dirty="0"/>
          </a:p>
          <a:p>
            <a:pPr marL="774700" lvl="0" indent="-342900" algn="l" rtl="0">
              <a:lnSpc>
                <a:spcPct val="90000"/>
              </a:lnSpc>
              <a:spcBef>
                <a:spcPts val="1000"/>
              </a:spcBef>
              <a:spcAft>
                <a:spcPts val="0"/>
              </a:spcAft>
              <a:buClr>
                <a:schemeClr val="dk1"/>
              </a:buClr>
              <a:buSzPts val="3200"/>
              <a:buFont typeface="Arial" panose="020B0604020202020204" pitchFamily="34" charset="0"/>
              <a:buChar char="•"/>
            </a:pPr>
            <a:r>
              <a:rPr lang="en-US" b="1" i="1" dirty="0">
                <a:latin typeface="Georgia"/>
                <a:ea typeface="Georgia"/>
                <a:cs typeface="Georgia"/>
                <a:sym typeface="Georgia"/>
              </a:rPr>
              <a:t>Check Resolutions website for previous positions. </a:t>
            </a:r>
            <a:endParaRPr dirty="0"/>
          </a:p>
          <a:p>
            <a:pPr marL="774700" lvl="0" indent="-342900" algn="l" rtl="0">
              <a:lnSpc>
                <a:spcPct val="90000"/>
              </a:lnSpc>
              <a:spcBef>
                <a:spcPts val="1000"/>
              </a:spcBef>
              <a:spcAft>
                <a:spcPts val="0"/>
              </a:spcAft>
              <a:buClr>
                <a:schemeClr val="dk1"/>
              </a:buClr>
              <a:buSzPts val="3200"/>
              <a:buFont typeface="Arial" panose="020B0604020202020204" pitchFamily="34" charset="0"/>
              <a:buChar char="•"/>
            </a:pPr>
            <a:r>
              <a:rPr lang="en-US" b="1" i="1" dirty="0">
                <a:latin typeface="Georgia"/>
                <a:ea typeface="Georgia"/>
                <a:cs typeface="Georgia"/>
                <a:sym typeface="Georgia"/>
              </a:rPr>
              <a:t>More specific requirements: </a:t>
            </a:r>
            <a:r>
              <a:rPr lang="en-US" b="1" i="1" u="sng" dirty="0">
                <a:solidFill>
                  <a:schemeClr val="hlink"/>
                </a:solidFill>
                <a:latin typeface="Georgia"/>
                <a:ea typeface="Georgia"/>
                <a:cs typeface="Georgia"/>
                <a:sym typeface="Georgia"/>
                <a:hlinkClick r:id="rId3"/>
              </a:rPr>
              <a:t>https://asccc.org/sites/default/files/07_Resolution_Writing_Advice_0.pdf</a:t>
            </a:r>
            <a:endParaRPr i="1" dirty="0">
              <a:latin typeface="Georgia"/>
              <a:ea typeface="Georgia"/>
              <a:cs typeface="Georgia"/>
              <a:sym typeface="Georgia"/>
            </a:endParaRPr>
          </a:p>
          <a:p>
            <a:pPr marL="0" marR="0" lvl="0" indent="0" algn="l" rtl="0">
              <a:lnSpc>
                <a:spcPct val="90000"/>
              </a:lnSpc>
              <a:spcBef>
                <a:spcPts val="1000"/>
              </a:spcBef>
              <a:spcAft>
                <a:spcPts val="0"/>
              </a:spcAft>
              <a:buClr>
                <a:srgbClr val="3F3F3F"/>
              </a:buClr>
              <a:buSzPts val="2400"/>
              <a:buFont typeface="Arial"/>
              <a:buNone/>
            </a:pPr>
            <a:endParaRPr sz="2800" dirty="0"/>
          </a:p>
        </p:txBody>
      </p:sp>
      <p:sp>
        <p:nvSpPr>
          <p:cNvPr id="193" name="Google Shape;193;p22"/>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194" name="Google Shape;194;p22"/>
          <p:cNvSpPr txBox="1">
            <a:spLocks noGrp="1"/>
          </p:cNvSpPr>
          <p:nvPr>
            <p:ph type="ftr" idx="4294967295"/>
          </p:nvPr>
        </p:nvSpPr>
        <p:spPr>
          <a:xfrm>
            <a:off x="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3"/>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Font typeface="Palatino"/>
              <a:buNone/>
            </a:pPr>
            <a:r>
              <a:rPr lang="en-US" sz="4400"/>
              <a:t>Resolutions, Voting &amp; Discussion</a:t>
            </a:r>
            <a:endParaRPr/>
          </a:p>
        </p:txBody>
      </p:sp>
      <p:sp>
        <p:nvSpPr>
          <p:cNvPr id="202" name="Google Shape;202;p2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622300" marR="0" lvl="0" indent="-342900" algn="l" rtl="0">
              <a:lnSpc>
                <a:spcPct val="90000"/>
              </a:lnSpc>
              <a:spcBef>
                <a:spcPts val="0"/>
              </a:spcBef>
              <a:spcAft>
                <a:spcPts val="0"/>
              </a:spcAft>
              <a:buClr>
                <a:schemeClr val="dk1"/>
              </a:buClr>
              <a:buSzPts val="2800"/>
              <a:buFont typeface="Arial" panose="020B0604020202020204" pitchFamily="34" charset="0"/>
              <a:buChar char="•"/>
            </a:pPr>
            <a:r>
              <a:rPr lang="en-US" dirty="0">
                <a:solidFill>
                  <a:srgbClr val="000000"/>
                </a:solidFill>
              </a:rPr>
              <a:t>Resolutions are debated and voted…</a:t>
            </a:r>
            <a:r>
              <a:rPr lang="en-US" u="sng" dirty="0">
                <a:solidFill>
                  <a:srgbClr val="000000"/>
                </a:solidFill>
              </a:rPr>
              <a:t>anyone can debate</a:t>
            </a:r>
            <a:r>
              <a:rPr lang="en-US" dirty="0">
                <a:solidFill>
                  <a:srgbClr val="000000"/>
                </a:solidFill>
              </a:rPr>
              <a:t>.</a:t>
            </a:r>
            <a:endParaRPr dirty="0"/>
          </a:p>
          <a:p>
            <a:pPr marL="622300" marR="0" lvl="0" indent="-342900" algn="l" rtl="0">
              <a:lnSpc>
                <a:spcPct val="90000"/>
              </a:lnSpc>
              <a:spcBef>
                <a:spcPts val="0"/>
              </a:spcBef>
              <a:spcAft>
                <a:spcPts val="0"/>
              </a:spcAft>
              <a:buClr>
                <a:schemeClr val="dk1"/>
              </a:buClr>
              <a:buSzPts val="2800"/>
              <a:buFont typeface="Arial" panose="020B0604020202020204" pitchFamily="34" charset="0"/>
              <a:buChar char="•"/>
            </a:pPr>
            <a:r>
              <a:rPr lang="en-US" dirty="0">
                <a:solidFill>
                  <a:srgbClr val="000000"/>
                </a:solidFill>
              </a:rPr>
              <a:t>Arguments are made at the pro and con “mics”.</a:t>
            </a:r>
            <a:endParaRPr dirty="0"/>
          </a:p>
          <a:p>
            <a:pPr marL="1231900" lvl="1" indent="-342900">
              <a:spcAft>
                <a:spcPts val="0"/>
              </a:spcAft>
              <a:buClr>
                <a:srgbClr val="000000"/>
              </a:buClr>
              <a:buSzPts val="2800"/>
            </a:pPr>
            <a:r>
              <a:rPr lang="en-US" dirty="0">
                <a:solidFill>
                  <a:srgbClr val="000000"/>
                </a:solidFill>
              </a:rPr>
              <a:t>Debate continues until no one is at a mic, or until time for debate expires (15 minutes)</a:t>
            </a:r>
            <a:endParaRPr dirty="0">
              <a:solidFill>
                <a:srgbClr val="000000"/>
              </a:solidFill>
            </a:endParaRPr>
          </a:p>
          <a:p>
            <a:pPr marL="622300" lvl="0" indent="-342900" algn="l" rtl="0">
              <a:lnSpc>
                <a:spcPct val="90000"/>
              </a:lnSpc>
              <a:spcBef>
                <a:spcPts val="500"/>
              </a:spcBef>
              <a:spcAft>
                <a:spcPts val="0"/>
              </a:spcAft>
              <a:buClr>
                <a:schemeClr val="dk1"/>
              </a:buClr>
              <a:buSzPts val="2800"/>
              <a:buFont typeface="Arial" panose="020B0604020202020204" pitchFamily="34" charset="0"/>
              <a:buChar char="•"/>
            </a:pPr>
            <a:r>
              <a:rPr lang="en-US" dirty="0">
                <a:solidFill>
                  <a:srgbClr val="000000"/>
                </a:solidFill>
              </a:rPr>
              <a:t>Parliamentary mic is for making motions, parliamentary inquiries to the chair, etc.</a:t>
            </a:r>
            <a:endParaRPr dirty="0"/>
          </a:p>
          <a:p>
            <a:pPr marL="622300" lvl="0" indent="-342900" algn="l" rtl="0">
              <a:lnSpc>
                <a:spcPct val="90000"/>
              </a:lnSpc>
              <a:spcBef>
                <a:spcPts val="500"/>
              </a:spcBef>
              <a:spcAft>
                <a:spcPts val="0"/>
              </a:spcAft>
              <a:buClr>
                <a:schemeClr val="dk1"/>
              </a:buClr>
              <a:buSzPts val="2800"/>
              <a:buFont typeface="Arial" panose="020B0604020202020204" pitchFamily="34" charset="0"/>
              <a:buChar char="•"/>
            </a:pPr>
            <a:r>
              <a:rPr lang="en-US" dirty="0">
                <a:solidFill>
                  <a:srgbClr val="000000"/>
                </a:solidFill>
              </a:rPr>
              <a:t>Voting will be done through the app Poll Everywhere </a:t>
            </a:r>
          </a:p>
          <a:p>
            <a:pPr marL="622300" lvl="0" indent="-342900" algn="l" rtl="0">
              <a:lnSpc>
                <a:spcPct val="90000"/>
              </a:lnSpc>
              <a:spcBef>
                <a:spcPts val="500"/>
              </a:spcBef>
              <a:spcAft>
                <a:spcPts val="0"/>
              </a:spcAft>
              <a:buClr>
                <a:schemeClr val="dk1"/>
              </a:buClr>
              <a:buSzPts val="2800"/>
              <a:buFont typeface="Arial" panose="020B0604020202020204" pitchFamily="34" charset="0"/>
              <a:buChar char="•"/>
            </a:pPr>
            <a:r>
              <a:rPr lang="en-US" dirty="0">
                <a:solidFill>
                  <a:srgbClr val="000000"/>
                </a:solidFill>
              </a:rPr>
              <a:t>Voting order on Saturday 1.01, 2.01, 5.01, 2.02, 5.02, 2.03</a:t>
            </a:r>
            <a:endParaRPr dirty="0"/>
          </a:p>
        </p:txBody>
      </p:sp>
      <p:sp>
        <p:nvSpPr>
          <p:cNvPr id="203" name="Google Shape;203;p23"/>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204" name="Google Shape;204;p23"/>
          <p:cNvSpPr txBox="1">
            <a:spLocks noGrp="1"/>
          </p:cNvSpPr>
          <p:nvPr>
            <p:ph type="ftr" idx="4294967295"/>
          </p:nvPr>
        </p:nvSpPr>
        <p:spPr>
          <a:xfrm>
            <a:off x="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600"/>
              <a:buFont typeface="Palatino"/>
              <a:buNone/>
            </a:pPr>
            <a:r>
              <a:rPr lang="en-US"/>
              <a:t>Disciplines Lis</a:t>
            </a:r>
            <a:r>
              <a:rPr lang="en-US">
                <a:solidFill>
                  <a:srgbClr val="F3F3F3"/>
                </a:solidFill>
              </a:rPr>
              <a:t>t Timeline</a:t>
            </a:r>
            <a:r>
              <a:rPr lang="en-US"/>
              <a:t> </a:t>
            </a:r>
            <a:endParaRPr/>
          </a:p>
        </p:txBody>
      </p:sp>
      <p:sp>
        <p:nvSpPr>
          <p:cNvPr id="212" name="Google Shape;212;p24"/>
          <p:cNvSpPr txBox="1">
            <a:spLocks noGrp="1"/>
          </p:cNvSpPr>
          <p:nvPr>
            <p:ph idx="1"/>
          </p:nvPr>
        </p:nvSpPr>
        <p:spPr>
          <a:xfrm>
            <a:off x="829994" y="2435552"/>
            <a:ext cx="10523806" cy="3796436"/>
          </a:xfrm>
          <a:prstGeom prst="rect">
            <a:avLst/>
          </a:prstGeom>
          <a:noFill/>
          <a:ln>
            <a:noFill/>
          </a:ln>
        </p:spPr>
        <p:txBody>
          <a:bodyPr spcFirstLastPara="1" wrap="square" lIns="91425" tIns="45700" rIns="91425" bIns="45700" anchor="t" anchorCtr="0">
            <a:noAutofit/>
          </a:bodyPr>
          <a:lstStyle/>
          <a:p>
            <a:pPr marL="425450" lvl="0" indent="-342900" algn="l" rtl="0">
              <a:lnSpc>
                <a:spcPct val="115000"/>
              </a:lnSpc>
              <a:spcBef>
                <a:spcPts val="1200"/>
              </a:spcBef>
              <a:spcAft>
                <a:spcPts val="0"/>
              </a:spcAft>
              <a:buClr>
                <a:schemeClr val="dk1"/>
              </a:buClr>
              <a:buSzPts val="2300"/>
              <a:buFont typeface="Arial" panose="020B0604020202020204" pitchFamily="34" charset="0"/>
              <a:buChar char="•"/>
            </a:pPr>
            <a:r>
              <a:rPr lang="en-US" sz="2300" b="1" dirty="0">
                <a:solidFill>
                  <a:schemeClr val="dk2"/>
                </a:solidFill>
                <a:latin typeface="Calibri"/>
                <a:ea typeface="Calibri"/>
                <a:cs typeface="Calibri"/>
                <a:sym typeface="Calibri"/>
              </a:rPr>
              <a:t>February</a:t>
            </a:r>
            <a:r>
              <a:rPr lang="en-US" sz="2300" dirty="0">
                <a:solidFill>
                  <a:schemeClr val="dk2"/>
                </a:solidFill>
                <a:latin typeface="Calibri"/>
                <a:ea typeface="Calibri"/>
                <a:cs typeface="Calibri"/>
                <a:sym typeface="Calibri"/>
              </a:rPr>
              <a:t>: Request for Proposals</a:t>
            </a:r>
            <a:endParaRPr sz="2300" dirty="0">
              <a:solidFill>
                <a:schemeClr val="dk2"/>
              </a:solidFill>
              <a:latin typeface="Calibri"/>
              <a:ea typeface="Calibri"/>
              <a:cs typeface="Calibri"/>
              <a:sym typeface="Calibri"/>
            </a:endParaRPr>
          </a:p>
          <a:p>
            <a:pPr marL="425450" lvl="0" indent="-342900" algn="l" rtl="0">
              <a:lnSpc>
                <a:spcPct val="115000"/>
              </a:lnSpc>
              <a:spcBef>
                <a:spcPts val="0"/>
              </a:spcBef>
              <a:spcAft>
                <a:spcPts val="0"/>
              </a:spcAft>
              <a:buClr>
                <a:schemeClr val="dk1"/>
              </a:buClr>
              <a:buSzPts val="2300"/>
              <a:buFont typeface="Arial" panose="020B0604020202020204" pitchFamily="34" charset="0"/>
              <a:buChar char="•"/>
            </a:pPr>
            <a:r>
              <a:rPr lang="en-US" sz="2300" b="1" dirty="0">
                <a:solidFill>
                  <a:schemeClr val="dk2"/>
                </a:solidFill>
                <a:latin typeface="Calibri"/>
                <a:ea typeface="Calibri"/>
                <a:cs typeface="Calibri"/>
                <a:sym typeface="Calibri"/>
              </a:rPr>
              <a:t>September:</a:t>
            </a:r>
            <a:r>
              <a:rPr lang="en-US" sz="2300" dirty="0">
                <a:solidFill>
                  <a:schemeClr val="dk2"/>
                </a:solidFill>
                <a:latin typeface="Calibri"/>
                <a:ea typeface="Calibri"/>
                <a:cs typeface="Calibri"/>
                <a:sym typeface="Calibri"/>
              </a:rPr>
              <a:t> Final Call for Proposals (due September 30) and Summary of Submitted Proposals Distributed</a:t>
            </a:r>
            <a:endParaRPr sz="2300" dirty="0">
              <a:solidFill>
                <a:schemeClr val="dk2"/>
              </a:solidFill>
              <a:latin typeface="Calibri"/>
              <a:ea typeface="Calibri"/>
              <a:cs typeface="Calibri"/>
              <a:sym typeface="Calibri"/>
            </a:endParaRPr>
          </a:p>
          <a:p>
            <a:pPr marL="425450" lvl="0" indent="-342900" algn="l" rtl="0">
              <a:lnSpc>
                <a:spcPct val="115000"/>
              </a:lnSpc>
              <a:spcBef>
                <a:spcPts val="0"/>
              </a:spcBef>
              <a:spcAft>
                <a:spcPts val="0"/>
              </a:spcAft>
              <a:buClr>
                <a:schemeClr val="dk1"/>
              </a:buClr>
              <a:buSzPts val="2300"/>
              <a:buFont typeface="Arial" panose="020B0604020202020204" pitchFamily="34" charset="0"/>
              <a:buChar char="•"/>
            </a:pPr>
            <a:r>
              <a:rPr lang="en-US" sz="2300" b="1" dirty="0">
                <a:solidFill>
                  <a:schemeClr val="dk2"/>
                </a:solidFill>
                <a:latin typeface="Calibri"/>
                <a:ea typeface="Calibri"/>
                <a:cs typeface="Calibri"/>
                <a:sym typeface="Calibri"/>
              </a:rPr>
              <a:t>October</a:t>
            </a:r>
            <a:r>
              <a:rPr lang="en-US" sz="2300" dirty="0">
                <a:solidFill>
                  <a:schemeClr val="dk2"/>
                </a:solidFill>
                <a:latin typeface="Calibri"/>
                <a:ea typeface="Calibri"/>
                <a:cs typeface="Calibri"/>
                <a:sym typeface="Calibri"/>
              </a:rPr>
              <a:t>: Proposals Discussed at Area Meetings with Written Testimony Submitted to ASCCC Office</a:t>
            </a:r>
            <a:endParaRPr sz="2300" dirty="0">
              <a:solidFill>
                <a:schemeClr val="dk2"/>
              </a:solidFill>
              <a:latin typeface="Calibri"/>
              <a:ea typeface="Calibri"/>
              <a:cs typeface="Calibri"/>
              <a:sym typeface="Calibri"/>
            </a:endParaRPr>
          </a:p>
          <a:p>
            <a:pPr marL="425450" lvl="0" indent="-342900" algn="l" rtl="0">
              <a:lnSpc>
                <a:spcPct val="115000"/>
              </a:lnSpc>
              <a:spcBef>
                <a:spcPts val="0"/>
              </a:spcBef>
              <a:spcAft>
                <a:spcPts val="0"/>
              </a:spcAft>
              <a:buClr>
                <a:schemeClr val="dk1"/>
              </a:buClr>
              <a:buSzPts val="2300"/>
              <a:buFont typeface="Arial" panose="020B0604020202020204" pitchFamily="34" charset="0"/>
              <a:buChar char="•"/>
            </a:pPr>
            <a:r>
              <a:rPr lang="en-US" sz="2300" b="1" dirty="0">
                <a:solidFill>
                  <a:schemeClr val="dk2"/>
                </a:solidFill>
                <a:latin typeface="Calibri"/>
                <a:ea typeface="Calibri"/>
                <a:cs typeface="Calibri"/>
                <a:sym typeface="Calibri"/>
              </a:rPr>
              <a:t>November</a:t>
            </a:r>
            <a:r>
              <a:rPr lang="en-US" sz="2300" dirty="0">
                <a:solidFill>
                  <a:schemeClr val="dk2"/>
                </a:solidFill>
                <a:latin typeface="Calibri"/>
                <a:ea typeface="Calibri"/>
                <a:cs typeface="Calibri"/>
                <a:sym typeface="Calibri"/>
              </a:rPr>
              <a:t>: First Hearing and Testimony Collected</a:t>
            </a:r>
            <a:endParaRPr sz="2300" dirty="0">
              <a:solidFill>
                <a:schemeClr val="dk2"/>
              </a:solidFill>
              <a:latin typeface="Calibri"/>
              <a:ea typeface="Calibri"/>
              <a:cs typeface="Calibri"/>
              <a:sym typeface="Calibri"/>
            </a:endParaRPr>
          </a:p>
          <a:p>
            <a:pPr marL="425450" lvl="0" indent="-342900" algn="l" rtl="0">
              <a:lnSpc>
                <a:spcPct val="115000"/>
              </a:lnSpc>
              <a:spcBef>
                <a:spcPts val="0"/>
              </a:spcBef>
              <a:spcAft>
                <a:spcPts val="0"/>
              </a:spcAft>
              <a:buClr>
                <a:schemeClr val="dk1"/>
              </a:buClr>
              <a:buSzPts val="2300"/>
              <a:buFont typeface="Arial" panose="020B0604020202020204" pitchFamily="34" charset="0"/>
              <a:buChar char="•"/>
            </a:pPr>
            <a:r>
              <a:rPr lang="en-US" sz="2300" b="1" dirty="0">
                <a:solidFill>
                  <a:schemeClr val="dk2"/>
                </a:solidFill>
                <a:latin typeface="Calibri"/>
                <a:ea typeface="Calibri"/>
                <a:cs typeface="Calibri"/>
                <a:sym typeface="Calibri"/>
              </a:rPr>
              <a:t>January/February</a:t>
            </a:r>
            <a:r>
              <a:rPr lang="en-US" sz="2300" dirty="0">
                <a:solidFill>
                  <a:schemeClr val="dk2"/>
                </a:solidFill>
                <a:latin typeface="Calibri"/>
                <a:ea typeface="Calibri"/>
                <a:cs typeface="Calibri"/>
                <a:sym typeface="Calibri"/>
              </a:rPr>
              <a:t>: Proposals Reviewed by ASCCC Executive Committee</a:t>
            </a:r>
            <a:endParaRPr sz="2300" dirty="0">
              <a:solidFill>
                <a:schemeClr val="dk2"/>
              </a:solidFill>
              <a:latin typeface="Calibri"/>
              <a:ea typeface="Calibri"/>
              <a:cs typeface="Calibri"/>
              <a:sym typeface="Calibri"/>
            </a:endParaRPr>
          </a:p>
          <a:p>
            <a:pPr marL="425450" lvl="0" indent="-342900" algn="l" rtl="0">
              <a:lnSpc>
                <a:spcPct val="115000"/>
              </a:lnSpc>
              <a:spcBef>
                <a:spcPts val="0"/>
              </a:spcBef>
              <a:spcAft>
                <a:spcPts val="0"/>
              </a:spcAft>
              <a:buClr>
                <a:schemeClr val="dk1"/>
              </a:buClr>
              <a:buSzPts val="2300"/>
              <a:buFont typeface="Arial" panose="020B0604020202020204" pitchFamily="34" charset="0"/>
              <a:buChar char="•"/>
            </a:pPr>
            <a:r>
              <a:rPr lang="en-US" sz="2300" b="1" dirty="0">
                <a:solidFill>
                  <a:schemeClr val="dk2"/>
                </a:solidFill>
                <a:latin typeface="Calibri"/>
                <a:ea typeface="Calibri"/>
                <a:cs typeface="Calibri"/>
                <a:sym typeface="Calibri"/>
              </a:rPr>
              <a:t>March</a:t>
            </a:r>
            <a:r>
              <a:rPr lang="en-US" sz="2300" dirty="0">
                <a:solidFill>
                  <a:schemeClr val="dk2"/>
                </a:solidFill>
                <a:latin typeface="Calibri"/>
                <a:ea typeface="Calibri"/>
                <a:cs typeface="Calibri"/>
                <a:sym typeface="Calibri"/>
              </a:rPr>
              <a:t>: Summary of Proposals to Area Meetings for Second Hearing</a:t>
            </a:r>
            <a:endParaRPr sz="2300" dirty="0">
              <a:solidFill>
                <a:schemeClr val="dk2"/>
              </a:solidFill>
              <a:latin typeface="Calibri"/>
              <a:ea typeface="Calibri"/>
              <a:cs typeface="Calibri"/>
              <a:sym typeface="Calibri"/>
            </a:endParaRPr>
          </a:p>
          <a:p>
            <a:pPr marL="425450" lvl="0" indent="-342900" algn="l" rtl="0">
              <a:lnSpc>
                <a:spcPct val="115000"/>
              </a:lnSpc>
              <a:spcBef>
                <a:spcPts val="0"/>
              </a:spcBef>
              <a:spcAft>
                <a:spcPts val="0"/>
              </a:spcAft>
              <a:buClr>
                <a:schemeClr val="dk1"/>
              </a:buClr>
              <a:buSzPts val="2300"/>
              <a:buFont typeface="Arial" panose="020B0604020202020204" pitchFamily="34" charset="0"/>
              <a:buChar char="•"/>
            </a:pPr>
            <a:r>
              <a:rPr lang="en-US" sz="2300" b="1" dirty="0">
                <a:solidFill>
                  <a:schemeClr val="dk2"/>
                </a:solidFill>
                <a:latin typeface="Calibri"/>
                <a:ea typeface="Calibri"/>
                <a:cs typeface="Calibri"/>
                <a:sym typeface="Calibri"/>
              </a:rPr>
              <a:t>April</a:t>
            </a:r>
            <a:r>
              <a:rPr lang="en-US" sz="2300" dirty="0">
                <a:solidFill>
                  <a:schemeClr val="dk2"/>
                </a:solidFill>
                <a:latin typeface="Calibri"/>
                <a:ea typeface="Calibri"/>
                <a:cs typeface="Calibri"/>
                <a:sym typeface="Calibri"/>
              </a:rPr>
              <a:t>: Second Hearing and Vote at Plenary to Recommend Changes to Disciplines List</a:t>
            </a:r>
            <a:endParaRPr sz="2300" dirty="0">
              <a:solidFill>
                <a:schemeClr val="dk2"/>
              </a:solidFill>
              <a:latin typeface="Calibri"/>
              <a:ea typeface="Calibri"/>
              <a:cs typeface="Calibri"/>
              <a:sym typeface="Calibri"/>
            </a:endParaRPr>
          </a:p>
          <a:p>
            <a:pPr marL="0" marR="0" lvl="0" indent="0" algn="l" rtl="0">
              <a:lnSpc>
                <a:spcPct val="90000"/>
              </a:lnSpc>
              <a:spcBef>
                <a:spcPts val="1200"/>
              </a:spcBef>
              <a:spcAft>
                <a:spcPts val="0"/>
              </a:spcAft>
              <a:buClr>
                <a:srgbClr val="3F3F3F"/>
              </a:buClr>
              <a:buSzPts val="2400"/>
              <a:buFont typeface="Arial"/>
              <a:buNone/>
            </a:pPr>
            <a:endParaRPr dirty="0"/>
          </a:p>
        </p:txBody>
      </p:sp>
      <p:sp>
        <p:nvSpPr>
          <p:cNvPr id="213" name="Google Shape;213;p24"/>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214" name="Google Shape;214;p24"/>
          <p:cNvSpPr txBox="1">
            <a:spLocks noGrp="1"/>
          </p:cNvSpPr>
          <p:nvPr>
            <p:ph type="ftr" idx="4294967295"/>
          </p:nvPr>
        </p:nvSpPr>
        <p:spPr>
          <a:xfrm>
            <a:off x="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600"/>
              <a:buFont typeface="Palatino"/>
              <a:buNone/>
            </a:pPr>
            <a:r>
              <a:rPr lang="en-US" sz="6600"/>
              <a:t>Presenters </a:t>
            </a:r>
            <a:endParaRPr/>
          </a:p>
        </p:txBody>
      </p:sp>
      <p:sp>
        <p:nvSpPr>
          <p:cNvPr id="55" name="Google Shape;55;p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895350" lvl="0" indent="-457200" algn="l" rtl="0">
              <a:lnSpc>
                <a:spcPct val="90000"/>
              </a:lnSpc>
              <a:spcBef>
                <a:spcPts val="0"/>
              </a:spcBef>
              <a:spcAft>
                <a:spcPts val="0"/>
              </a:spcAft>
              <a:buClr>
                <a:schemeClr val="dk1"/>
              </a:buClr>
              <a:buSzPts val="3500"/>
              <a:buFont typeface="Arial" panose="020B0604020202020204" pitchFamily="34" charset="0"/>
              <a:buChar char="•"/>
            </a:pPr>
            <a:r>
              <a:rPr lang="en-US" sz="3500" b="1" dirty="0">
                <a:solidFill>
                  <a:schemeClr val="dk1"/>
                </a:solidFill>
              </a:rPr>
              <a:t>Stephanie Curry,</a:t>
            </a:r>
            <a:r>
              <a:rPr lang="en-US" sz="3500" dirty="0"/>
              <a:t> ASCCC North Representative</a:t>
            </a:r>
          </a:p>
          <a:p>
            <a:pPr marL="895350" lvl="0" indent="-457200" algn="l" rtl="0">
              <a:lnSpc>
                <a:spcPct val="90000"/>
              </a:lnSpc>
              <a:spcBef>
                <a:spcPts val="0"/>
              </a:spcBef>
              <a:spcAft>
                <a:spcPts val="0"/>
              </a:spcAft>
              <a:buClr>
                <a:schemeClr val="dk1"/>
              </a:buClr>
              <a:buSzPts val="3500"/>
              <a:buFont typeface="Arial" panose="020B0604020202020204" pitchFamily="34" charset="0"/>
              <a:buChar char="•"/>
            </a:pPr>
            <a:r>
              <a:rPr lang="en-US" sz="3500" b="1" dirty="0">
                <a:solidFill>
                  <a:schemeClr val="tx1"/>
                </a:solidFill>
              </a:rPr>
              <a:t>Sam Foster</a:t>
            </a:r>
            <a:r>
              <a:rPr lang="en-US" sz="3500" dirty="0"/>
              <a:t>, ASCCC South Representative </a:t>
            </a:r>
          </a:p>
          <a:p>
            <a:pPr marL="895350" lvl="0" indent="-457200" algn="l" rtl="0">
              <a:lnSpc>
                <a:spcPct val="90000"/>
              </a:lnSpc>
              <a:spcBef>
                <a:spcPts val="0"/>
              </a:spcBef>
              <a:spcAft>
                <a:spcPts val="0"/>
              </a:spcAft>
              <a:buClr>
                <a:schemeClr val="dk1"/>
              </a:buClr>
              <a:buSzPts val="3500"/>
              <a:buFont typeface="Arial" panose="020B0604020202020204" pitchFamily="34" charset="0"/>
              <a:buChar char="•"/>
            </a:pPr>
            <a:r>
              <a:rPr lang="en-US" sz="3500" b="1" dirty="0">
                <a:solidFill>
                  <a:schemeClr val="tx1"/>
                </a:solidFill>
              </a:rPr>
              <a:t>David Morse</a:t>
            </a:r>
            <a:r>
              <a:rPr lang="en-US" sz="3500" dirty="0"/>
              <a:t>, Long Beach City College </a:t>
            </a:r>
          </a:p>
          <a:p>
            <a:pPr marL="895350" lvl="0" indent="-457200" algn="l" rtl="0">
              <a:lnSpc>
                <a:spcPct val="90000"/>
              </a:lnSpc>
              <a:spcBef>
                <a:spcPts val="0"/>
              </a:spcBef>
              <a:spcAft>
                <a:spcPts val="0"/>
              </a:spcAft>
              <a:buClr>
                <a:schemeClr val="dk1"/>
              </a:buClr>
              <a:buSzPts val="3500"/>
              <a:buFont typeface="Arial" panose="020B0604020202020204" pitchFamily="34" charset="0"/>
              <a:buChar char="•"/>
            </a:pPr>
            <a:r>
              <a:rPr lang="en-US" sz="3500" b="1" dirty="0">
                <a:solidFill>
                  <a:schemeClr val="tx1"/>
                </a:solidFill>
              </a:rPr>
              <a:t>Amber Gillis</a:t>
            </a:r>
            <a:r>
              <a:rPr lang="en-US" sz="3500" dirty="0"/>
              <a:t>, Compton College </a:t>
            </a:r>
          </a:p>
          <a:p>
            <a:pPr marL="895350" lvl="0" indent="-457200" algn="l" rtl="0">
              <a:lnSpc>
                <a:spcPct val="90000"/>
              </a:lnSpc>
              <a:spcBef>
                <a:spcPts val="0"/>
              </a:spcBef>
              <a:spcAft>
                <a:spcPts val="0"/>
              </a:spcAft>
              <a:buClr>
                <a:schemeClr val="dk1"/>
              </a:buClr>
              <a:buSzPts val="3500"/>
              <a:buFont typeface="Arial" panose="020B0604020202020204" pitchFamily="34" charset="0"/>
              <a:buChar char="•"/>
            </a:pPr>
            <a:r>
              <a:rPr lang="en-US" sz="3500" b="1" dirty="0">
                <a:solidFill>
                  <a:schemeClr val="tx1"/>
                </a:solidFill>
              </a:rPr>
              <a:t>Annie Corbett</a:t>
            </a:r>
            <a:r>
              <a:rPr lang="en-US" sz="3500"/>
              <a:t>, Skyline College </a:t>
            </a:r>
            <a:endParaRPr lang="en-US" sz="3500" dirty="0"/>
          </a:p>
          <a:p>
            <a:pPr marL="438150" lvl="0" algn="l" rtl="0">
              <a:lnSpc>
                <a:spcPct val="90000"/>
              </a:lnSpc>
              <a:spcBef>
                <a:spcPts val="0"/>
              </a:spcBef>
              <a:spcAft>
                <a:spcPts val="0"/>
              </a:spcAft>
              <a:buClr>
                <a:schemeClr val="dk1"/>
              </a:buClr>
              <a:buSzPts val="3500"/>
            </a:pPr>
            <a:endParaRPr lang="en-US" sz="3500" dirty="0"/>
          </a:p>
          <a:p>
            <a:pPr marL="438150" lvl="0" algn="l" rtl="0">
              <a:lnSpc>
                <a:spcPct val="90000"/>
              </a:lnSpc>
              <a:spcBef>
                <a:spcPts val="0"/>
              </a:spcBef>
              <a:spcAft>
                <a:spcPts val="0"/>
              </a:spcAft>
              <a:buClr>
                <a:schemeClr val="dk1"/>
              </a:buClr>
              <a:buSzPts val="3500"/>
            </a:pPr>
            <a:r>
              <a:rPr lang="en-US" sz="3500" b="1" dirty="0"/>
              <a:t>ASCCC Resolutions Committee </a:t>
            </a:r>
            <a:endParaRPr sz="2700" b="1" dirty="0"/>
          </a:p>
          <a:p>
            <a:pPr marL="0" marR="0" lvl="0" indent="0" algn="l" rtl="0">
              <a:lnSpc>
                <a:spcPct val="90000"/>
              </a:lnSpc>
              <a:spcBef>
                <a:spcPts val="1000"/>
              </a:spcBef>
              <a:spcAft>
                <a:spcPts val="0"/>
              </a:spcAft>
              <a:buClr>
                <a:srgbClr val="3F3F3F"/>
              </a:buClr>
              <a:buSzPts val="2400"/>
              <a:buFont typeface="Arial"/>
              <a:buNone/>
            </a:pPr>
            <a:endParaRPr dirty="0"/>
          </a:p>
        </p:txBody>
      </p:sp>
      <p:sp>
        <p:nvSpPr>
          <p:cNvPr id="56" name="Google Shape;56;p8"/>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57" name="Google Shape;57;p8"/>
          <p:cNvSpPr txBox="1">
            <a:spLocks noGrp="1"/>
          </p:cNvSpPr>
          <p:nvPr>
            <p:ph type="ftr" idx="4294967295"/>
          </p:nvPr>
        </p:nvSpPr>
        <p:spPr>
          <a:xfrm>
            <a:off x="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5"/>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600"/>
              <a:buFont typeface="Palatino"/>
              <a:buNone/>
            </a:pPr>
            <a:r>
              <a:rPr lang="en-US"/>
              <a:t>Disciplines Lis</a:t>
            </a:r>
            <a:r>
              <a:rPr lang="en-US">
                <a:solidFill>
                  <a:srgbClr val="F3F3F3"/>
                </a:solidFill>
              </a:rPr>
              <a:t>t Proposals</a:t>
            </a:r>
            <a:r>
              <a:rPr lang="en-US"/>
              <a:t> </a:t>
            </a:r>
            <a:endParaRPr/>
          </a:p>
        </p:txBody>
      </p:sp>
      <p:sp>
        <p:nvSpPr>
          <p:cNvPr id="222" name="Google Shape;222;p2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F3F3F"/>
              </a:buClr>
              <a:buSzPts val="2400"/>
              <a:buFont typeface="Arial"/>
              <a:buNone/>
            </a:pPr>
            <a:r>
              <a:rPr lang="en-US" sz="3600" b="1" dirty="0">
                <a:solidFill>
                  <a:schemeClr val="dk1"/>
                </a:solidFill>
                <a:latin typeface="Calibri"/>
                <a:ea typeface="Calibri"/>
                <a:cs typeface="Calibri"/>
                <a:sym typeface="Calibri"/>
              </a:rPr>
              <a:t>Friday, April 16, 2021 5-6pm</a:t>
            </a:r>
            <a:br>
              <a:rPr lang="en-US" sz="3600" dirty="0">
                <a:solidFill>
                  <a:schemeClr val="dk2"/>
                </a:solidFill>
                <a:latin typeface="Calibri"/>
                <a:ea typeface="Calibri"/>
                <a:cs typeface="Calibri"/>
                <a:sym typeface="Calibri"/>
              </a:rPr>
            </a:br>
            <a:endParaRPr sz="3600" dirty="0">
              <a:solidFill>
                <a:schemeClr val="dk2"/>
              </a:solidFill>
              <a:latin typeface="Calibri"/>
              <a:ea typeface="Calibri"/>
              <a:cs typeface="Calibri"/>
              <a:sym typeface="Calibri"/>
            </a:endParaRPr>
          </a:p>
          <a:p>
            <a:pPr marL="990600" lvl="0" indent="-571500" algn="l" rtl="0">
              <a:lnSpc>
                <a:spcPct val="115000"/>
              </a:lnSpc>
              <a:spcBef>
                <a:spcPts val="0"/>
              </a:spcBef>
              <a:spcAft>
                <a:spcPts val="0"/>
              </a:spcAft>
              <a:buClr>
                <a:schemeClr val="dk1"/>
              </a:buClr>
              <a:buSzPts val="4200"/>
              <a:buFont typeface="Arial" panose="020B0604020202020204" pitchFamily="34" charset="0"/>
              <a:buChar char="•"/>
            </a:pPr>
            <a:r>
              <a:rPr lang="en-US" sz="3600" dirty="0">
                <a:solidFill>
                  <a:schemeClr val="dk2"/>
                </a:solidFill>
                <a:latin typeface="Calibri"/>
                <a:ea typeface="Calibri"/>
                <a:cs typeface="Calibri"/>
                <a:sym typeface="Calibri"/>
              </a:rPr>
              <a:t>Second Hearing-Film and Media Studies</a:t>
            </a:r>
            <a:endParaRPr sz="3600" dirty="0">
              <a:solidFill>
                <a:schemeClr val="dk2"/>
              </a:solidFill>
              <a:latin typeface="Calibri"/>
              <a:ea typeface="Calibri"/>
              <a:cs typeface="Calibri"/>
              <a:sym typeface="Calibri"/>
            </a:endParaRPr>
          </a:p>
          <a:p>
            <a:pPr marL="990600" lvl="0" indent="-571500" algn="l" rtl="0">
              <a:lnSpc>
                <a:spcPct val="115000"/>
              </a:lnSpc>
              <a:spcBef>
                <a:spcPts val="0"/>
              </a:spcBef>
              <a:spcAft>
                <a:spcPts val="0"/>
              </a:spcAft>
              <a:buClr>
                <a:schemeClr val="dk1"/>
              </a:buClr>
              <a:buSzPts val="4200"/>
              <a:buFont typeface="Arial" panose="020B0604020202020204" pitchFamily="34" charset="0"/>
              <a:buChar char="•"/>
            </a:pPr>
            <a:r>
              <a:rPr lang="en-US" sz="3600" dirty="0">
                <a:solidFill>
                  <a:schemeClr val="dk2"/>
                </a:solidFill>
                <a:latin typeface="Calibri"/>
                <a:ea typeface="Calibri"/>
                <a:cs typeface="Calibri"/>
                <a:sym typeface="Calibri"/>
              </a:rPr>
              <a:t>Second Hearing-Digital Fabrication Technology</a:t>
            </a:r>
            <a:endParaRPr sz="3600" dirty="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endParaRPr sz="2000" dirty="0">
              <a:solidFill>
                <a:schemeClr val="dk2"/>
              </a:solidFill>
              <a:latin typeface="Calibri"/>
              <a:ea typeface="Calibri"/>
              <a:cs typeface="Calibri"/>
              <a:sym typeface="Calibri"/>
            </a:endParaRPr>
          </a:p>
          <a:p>
            <a:pPr marL="0" marR="0" lvl="0" indent="0" algn="l" rtl="0">
              <a:lnSpc>
                <a:spcPct val="90000"/>
              </a:lnSpc>
              <a:spcBef>
                <a:spcPts val="1200"/>
              </a:spcBef>
              <a:spcAft>
                <a:spcPts val="0"/>
              </a:spcAft>
              <a:buClr>
                <a:srgbClr val="3F3F3F"/>
              </a:buClr>
              <a:buSzPts val="2400"/>
              <a:buFont typeface="Arial"/>
              <a:buNone/>
            </a:pPr>
            <a:endParaRPr sz="2000" dirty="0">
              <a:solidFill>
                <a:schemeClr val="dk2"/>
              </a:solidFill>
              <a:latin typeface="Calibri"/>
              <a:ea typeface="Calibri"/>
              <a:cs typeface="Calibri"/>
              <a:sym typeface="Calibri"/>
            </a:endParaRPr>
          </a:p>
        </p:txBody>
      </p:sp>
      <p:sp>
        <p:nvSpPr>
          <p:cNvPr id="223" name="Google Shape;223;p25"/>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224" name="Google Shape;224;p25"/>
          <p:cNvSpPr txBox="1">
            <a:spLocks noGrp="1"/>
          </p:cNvSpPr>
          <p:nvPr>
            <p:ph type="ftr" idx="4294967295"/>
          </p:nvPr>
        </p:nvSpPr>
        <p:spPr>
          <a:xfrm>
            <a:off x="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Palatino"/>
              <a:buNone/>
            </a:pPr>
            <a:r>
              <a:rPr lang="en-US" sz="6000"/>
              <a:t>ASCCC Awards</a:t>
            </a:r>
            <a:endParaRPr/>
          </a:p>
        </p:txBody>
      </p:sp>
      <p:sp>
        <p:nvSpPr>
          <p:cNvPr id="232" name="Google Shape;232;p2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33400" lvl="0" indent="-457200" algn="l" rtl="0">
              <a:lnSpc>
                <a:spcPct val="70000"/>
              </a:lnSpc>
              <a:spcBef>
                <a:spcPts val="0"/>
              </a:spcBef>
              <a:spcAft>
                <a:spcPts val="0"/>
              </a:spcAft>
              <a:buClr>
                <a:schemeClr val="dk1"/>
              </a:buClr>
              <a:buSzPts val="2400"/>
              <a:buFont typeface="Arial" panose="020B0604020202020204" pitchFamily="34" charset="0"/>
              <a:buChar char="•"/>
            </a:pPr>
            <a:r>
              <a:rPr lang="en-US" sz="2780" b="1" dirty="0">
                <a:solidFill>
                  <a:schemeClr val="dk1"/>
                </a:solidFill>
              </a:rPr>
              <a:t>Exemplary Program Award:</a:t>
            </a:r>
            <a:r>
              <a:rPr lang="en-US" sz="2480" b="1" dirty="0">
                <a:solidFill>
                  <a:schemeClr val="dk1"/>
                </a:solidFill>
              </a:rPr>
              <a:t> </a:t>
            </a:r>
            <a:r>
              <a:rPr lang="en-US" sz="2480" dirty="0"/>
              <a:t>Recognizes outstanding community college programs. This year’s theme: “Equitable Practices in a Virtual Educational Environment” </a:t>
            </a:r>
            <a:endParaRPr sz="2480" dirty="0"/>
          </a:p>
          <a:p>
            <a:pPr marL="800100" lvl="0" indent="-342900" algn="l" rtl="0">
              <a:lnSpc>
                <a:spcPct val="70000"/>
              </a:lnSpc>
              <a:spcBef>
                <a:spcPts val="0"/>
              </a:spcBef>
              <a:spcAft>
                <a:spcPts val="0"/>
              </a:spcAft>
              <a:buFont typeface="Arial" panose="020B0604020202020204" pitchFamily="34" charset="0"/>
              <a:buChar char="•"/>
            </a:pPr>
            <a:endParaRPr sz="2140" dirty="0"/>
          </a:p>
          <a:p>
            <a:pPr marL="533400" lvl="0" indent="-457200" algn="l" rtl="0">
              <a:lnSpc>
                <a:spcPct val="70000"/>
              </a:lnSpc>
              <a:spcBef>
                <a:spcPts val="1000"/>
              </a:spcBef>
              <a:spcAft>
                <a:spcPts val="0"/>
              </a:spcAft>
              <a:buClr>
                <a:schemeClr val="dk1"/>
              </a:buClr>
              <a:buSzPts val="2400"/>
              <a:buFont typeface="Arial" panose="020B0604020202020204" pitchFamily="34" charset="0"/>
              <a:buChar char="•"/>
            </a:pPr>
            <a:r>
              <a:rPr lang="en-US" sz="2780" b="1" dirty="0">
                <a:solidFill>
                  <a:schemeClr val="dk1"/>
                </a:solidFill>
              </a:rPr>
              <a:t>The Hayward Award</a:t>
            </a:r>
            <a:r>
              <a:rPr lang="en-US" sz="2780" dirty="0">
                <a:solidFill>
                  <a:schemeClr val="dk1"/>
                </a:solidFill>
              </a:rPr>
              <a:t>:</a:t>
            </a:r>
            <a:r>
              <a:rPr lang="en-US" sz="2480" dirty="0">
                <a:solidFill>
                  <a:srgbClr val="990000"/>
                </a:solidFill>
              </a:rPr>
              <a:t> </a:t>
            </a:r>
            <a:r>
              <a:rPr lang="en-US" sz="2480" dirty="0"/>
              <a:t>Honors Outstanding community college faculty who have a track record of excellence both in teaching and in professional activities and have demonstrated commitment to their students, profession, and college.</a:t>
            </a:r>
            <a:endParaRPr sz="2480" dirty="0"/>
          </a:p>
          <a:p>
            <a:pPr marL="1257300" lvl="0" indent="-342900" algn="l" rtl="0">
              <a:lnSpc>
                <a:spcPct val="70000"/>
              </a:lnSpc>
              <a:spcBef>
                <a:spcPts val="1000"/>
              </a:spcBef>
              <a:spcAft>
                <a:spcPts val="0"/>
              </a:spcAft>
              <a:buFont typeface="Arial" panose="020B0604020202020204" pitchFamily="34" charset="0"/>
              <a:buChar char="•"/>
            </a:pPr>
            <a:endParaRPr sz="2140" dirty="0"/>
          </a:p>
          <a:p>
            <a:pPr marL="533400" lvl="0" indent="-457200" algn="l" rtl="0">
              <a:lnSpc>
                <a:spcPct val="70000"/>
              </a:lnSpc>
              <a:spcBef>
                <a:spcPts val="1000"/>
              </a:spcBef>
              <a:spcAft>
                <a:spcPts val="0"/>
              </a:spcAft>
              <a:buClr>
                <a:schemeClr val="dk1"/>
              </a:buClr>
              <a:buSzPts val="2400"/>
              <a:buFont typeface="Arial" panose="020B0604020202020204" pitchFamily="34" charset="0"/>
              <a:buChar char="•"/>
            </a:pPr>
            <a:r>
              <a:rPr lang="en-US" sz="2780" b="1" dirty="0" err="1">
                <a:solidFill>
                  <a:schemeClr val="dk1"/>
                </a:solidFill>
              </a:rPr>
              <a:t>Stanback</a:t>
            </a:r>
            <a:r>
              <a:rPr lang="en-US" sz="2780" b="1" dirty="0">
                <a:solidFill>
                  <a:schemeClr val="dk1"/>
                </a:solidFill>
              </a:rPr>
              <a:t>-Stroud Diversity Award</a:t>
            </a:r>
            <a:r>
              <a:rPr lang="en-US" sz="2780" dirty="0">
                <a:solidFill>
                  <a:schemeClr val="dk1"/>
                </a:solidFill>
              </a:rPr>
              <a:t>: </a:t>
            </a:r>
            <a:r>
              <a:rPr lang="en-US" sz="2480" dirty="0"/>
              <a:t>Honors faculty who have made special contributions addressing issues involving diversity.</a:t>
            </a:r>
            <a:endParaRPr sz="2480" dirty="0"/>
          </a:p>
          <a:p>
            <a:pPr marL="0" marR="0" lvl="0" indent="0" algn="l" rtl="0">
              <a:lnSpc>
                <a:spcPct val="70000"/>
              </a:lnSpc>
              <a:spcBef>
                <a:spcPts val="1000"/>
              </a:spcBef>
              <a:spcAft>
                <a:spcPts val="0"/>
              </a:spcAft>
              <a:buClr>
                <a:srgbClr val="3F3F3F"/>
              </a:buClr>
              <a:buSzPts val="2040"/>
              <a:buFont typeface="Arial"/>
              <a:buNone/>
            </a:pPr>
            <a:endParaRPr sz="2640" dirty="0"/>
          </a:p>
        </p:txBody>
      </p:sp>
      <p:sp>
        <p:nvSpPr>
          <p:cNvPr id="233" name="Google Shape;233;p26"/>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234" name="Google Shape;234;p26"/>
          <p:cNvSpPr txBox="1">
            <a:spLocks noGrp="1"/>
          </p:cNvSpPr>
          <p:nvPr>
            <p:ph type="ftr" idx="4294967295"/>
          </p:nvPr>
        </p:nvSpPr>
        <p:spPr>
          <a:xfrm>
            <a:off x="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pic>
        <p:nvPicPr>
          <p:cNvPr id="235" name="Google Shape;235;p26"/>
          <p:cNvPicPr preferRelativeResize="0"/>
          <p:nvPr/>
        </p:nvPicPr>
        <p:blipFill>
          <a:blip r:embed="rId3">
            <a:alphaModFix/>
          </a:blip>
          <a:stretch>
            <a:fillRect/>
          </a:stretch>
        </p:blipFill>
        <p:spPr>
          <a:xfrm>
            <a:off x="7691214" y="147162"/>
            <a:ext cx="4316919" cy="9577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8"/>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3600"/>
              <a:buFont typeface="Georgia"/>
              <a:buNone/>
            </a:pPr>
            <a:r>
              <a:rPr lang="en-US" sz="3600" b="1" i="1" u="none" strike="noStrike" cap="none">
                <a:latin typeface="Georgia"/>
                <a:ea typeface="Georgia"/>
                <a:cs typeface="Georgia"/>
                <a:sym typeface="Georgia"/>
              </a:rPr>
              <a:t>Important Senate Resources</a:t>
            </a:r>
            <a:br>
              <a:rPr lang="en-US" sz="3600" b="1" i="1" u="none" strike="noStrike" cap="none">
                <a:latin typeface="Georgia"/>
                <a:ea typeface="Georgia"/>
                <a:cs typeface="Georgia"/>
                <a:sym typeface="Georgia"/>
              </a:rPr>
            </a:br>
            <a:r>
              <a:rPr lang="en-US" sz="3600" b="1" i="1" u="none" strike="noStrike" cap="none">
                <a:latin typeface="Georgia"/>
                <a:ea typeface="Georgia"/>
                <a:cs typeface="Georgia"/>
                <a:sym typeface="Georgia"/>
              </a:rPr>
              <a:t> for Delegates</a:t>
            </a:r>
            <a:endParaRPr/>
          </a:p>
        </p:txBody>
      </p:sp>
      <p:sp>
        <p:nvSpPr>
          <p:cNvPr id="254" name="Google Shape;254;p2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93700" lvl="0" indent="-342900" algn="l" rtl="0">
              <a:lnSpc>
                <a:spcPct val="200000"/>
              </a:lnSpc>
              <a:spcBef>
                <a:spcPts val="0"/>
              </a:spcBef>
              <a:spcAft>
                <a:spcPts val="0"/>
              </a:spcAft>
              <a:buClr>
                <a:schemeClr val="dk1"/>
              </a:buClr>
              <a:buSzPts val="2800"/>
              <a:buFont typeface="Arial" panose="020B0604020202020204" pitchFamily="34" charset="0"/>
              <a:buChar char="•"/>
            </a:pPr>
            <a:r>
              <a:rPr lang="en-US" sz="2000" b="1" i="1" dirty="0">
                <a:solidFill>
                  <a:schemeClr val="dk1"/>
                </a:solidFill>
              </a:rPr>
              <a:t>About the Academic Senate:</a:t>
            </a:r>
            <a:r>
              <a:rPr lang="en-US" sz="2000" dirty="0">
                <a:solidFill>
                  <a:srgbClr val="000000"/>
                </a:solidFill>
              </a:rPr>
              <a:t> </a:t>
            </a:r>
            <a:r>
              <a:rPr lang="en-US" sz="2000" b="1" u="sng" dirty="0">
                <a:solidFill>
                  <a:srgbClr val="000000"/>
                </a:solidFill>
                <a:hlinkClick r:id="rId3">
                  <a:extLst>
                    <a:ext uri="{A12FA001-AC4F-418D-AE19-62706E023703}">
                      <ahyp:hlinkClr xmlns:ahyp="http://schemas.microsoft.com/office/drawing/2018/hyperlinkcolor" val="tx"/>
                    </a:ext>
                  </a:extLst>
                </a:hlinkClick>
              </a:rPr>
              <a:t>http://www.asccc.org/about</a:t>
            </a:r>
            <a:r>
              <a:rPr lang="en-US" sz="2000" b="1" dirty="0">
                <a:solidFill>
                  <a:srgbClr val="000000"/>
                </a:solidFill>
              </a:rPr>
              <a:t> </a:t>
            </a:r>
            <a:endParaRPr sz="2000" dirty="0"/>
          </a:p>
          <a:p>
            <a:pPr marL="393700" lvl="0" indent="-342900" algn="l" rtl="0">
              <a:lnSpc>
                <a:spcPct val="200000"/>
              </a:lnSpc>
              <a:spcBef>
                <a:spcPts val="0"/>
              </a:spcBef>
              <a:spcAft>
                <a:spcPts val="0"/>
              </a:spcAft>
              <a:buClr>
                <a:schemeClr val="dk1"/>
              </a:buClr>
              <a:buSzPts val="2800"/>
              <a:buFont typeface="Arial" panose="020B0604020202020204" pitchFamily="34" charset="0"/>
              <a:buChar char="•"/>
            </a:pPr>
            <a:r>
              <a:rPr lang="en-US" sz="2000" b="1" i="1" dirty="0">
                <a:solidFill>
                  <a:schemeClr val="dk1"/>
                </a:solidFill>
              </a:rPr>
              <a:t>Roles and Responsibilities for Delegates:  </a:t>
            </a:r>
            <a:endParaRPr sz="2000" b="1" dirty="0">
              <a:solidFill>
                <a:schemeClr val="dk1"/>
              </a:solidFill>
            </a:endParaRPr>
          </a:p>
          <a:p>
            <a:pPr marL="876300" lvl="1" indent="-342900">
              <a:lnSpc>
                <a:spcPct val="100000"/>
              </a:lnSpc>
              <a:spcBef>
                <a:spcPts val="0"/>
              </a:spcBef>
              <a:spcAft>
                <a:spcPts val="0"/>
              </a:spcAft>
              <a:buClr>
                <a:srgbClr val="000000"/>
              </a:buClr>
              <a:buSzPts val="2400"/>
            </a:pPr>
            <a:r>
              <a:rPr lang="en-US" sz="2000" b="1" i="1" u="sng" dirty="0">
                <a:solidFill>
                  <a:srgbClr val="000000"/>
                </a:solidFill>
                <a:hlinkClick r:id="rId4">
                  <a:extLst>
                    <a:ext uri="{A12FA001-AC4F-418D-AE19-62706E023703}">
                      <ahyp:hlinkClr xmlns:ahyp="http://schemas.microsoft.com/office/drawing/2018/hyperlinkcolor" val="tx"/>
                    </a:ext>
                  </a:extLst>
                </a:hlinkClick>
              </a:rPr>
              <a:t>http://www.asccc.org/sites/default/files/Senate%20Delegates%20Roles%20%26%20Responsibilities_0.pdf</a:t>
            </a:r>
            <a:r>
              <a:rPr lang="en-US" sz="2000" b="1" i="1" dirty="0">
                <a:solidFill>
                  <a:srgbClr val="000000"/>
                </a:solidFill>
              </a:rPr>
              <a:t> </a:t>
            </a:r>
            <a:endParaRPr sz="2000" b="1" i="1" dirty="0">
              <a:solidFill>
                <a:srgbClr val="000000"/>
              </a:solidFill>
            </a:endParaRPr>
          </a:p>
          <a:p>
            <a:pPr marL="800100" lvl="0" indent="-342900" algn="l" rtl="0">
              <a:lnSpc>
                <a:spcPct val="100000"/>
              </a:lnSpc>
              <a:spcBef>
                <a:spcPts val="0"/>
              </a:spcBef>
              <a:spcAft>
                <a:spcPts val="0"/>
              </a:spcAft>
              <a:buFont typeface="Arial" panose="020B0604020202020204" pitchFamily="34" charset="0"/>
              <a:buChar char="•"/>
            </a:pPr>
            <a:endParaRPr sz="2000" b="1" i="1" dirty="0">
              <a:solidFill>
                <a:srgbClr val="000000"/>
              </a:solidFill>
            </a:endParaRPr>
          </a:p>
          <a:p>
            <a:pPr marL="393700" lvl="0" indent="-342900" algn="l" rtl="0">
              <a:lnSpc>
                <a:spcPct val="200000"/>
              </a:lnSpc>
              <a:spcBef>
                <a:spcPts val="0"/>
              </a:spcBef>
              <a:spcAft>
                <a:spcPts val="0"/>
              </a:spcAft>
              <a:buClr>
                <a:schemeClr val="dk1"/>
              </a:buClr>
              <a:buSzPts val="2800"/>
              <a:buFont typeface="Arial" panose="020B0604020202020204" pitchFamily="34" charset="0"/>
              <a:buChar char="•"/>
            </a:pPr>
            <a:r>
              <a:rPr lang="en-US" sz="2000" b="1" i="1" dirty="0">
                <a:solidFill>
                  <a:schemeClr val="dk1"/>
                </a:solidFill>
              </a:rPr>
              <a:t>Resolutions Handbook:</a:t>
            </a:r>
            <a:r>
              <a:rPr lang="en-US" sz="2000" b="1" i="1" dirty="0">
                <a:solidFill>
                  <a:srgbClr val="000000"/>
                </a:solidFill>
              </a:rPr>
              <a:t>  </a:t>
            </a:r>
            <a:r>
              <a:rPr lang="en-US" sz="2000" b="1" u="sng" dirty="0">
                <a:solidFill>
                  <a:srgbClr val="000000"/>
                </a:solidFill>
                <a:hlinkClick r:id="rId5">
                  <a:extLst>
                    <a:ext uri="{A12FA001-AC4F-418D-AE19-62706E023703}">
                      <ahyp:hlinkClr xmlns:ahyp="http://schemas.microsoft.com/office/drawing/2018/hyperlinkcolor" val="tx"/>
                    </a:ext>
                  </a:extLst>
                </a:hlinkClick>
              </a:rPr>
              <a:t>http://www.asccc.org/papers/resolution-handbook</a:t>
            </a:r>
            <a:endParaRPr sz="2000" b="1" dirty="0">
              <a:solidFill>
                <a:srgbClr val="000000"/>
              </a:solidFill>
            </a:endParaRPr>
          </a:p>
          <a:p>
            <a:pPr marL="0" marR="0" lvl="0" indent="0" algn="l" rtl="0">
              <a:lnSpc>
                <a:spcPct val="90000"/>
              </a:lnSpc>
              <a:spcBef>
                <a:spcPts val="1000"/>
              </a:spcBef>
              <a:spcAft>
                <a:spcPts val="0"/>
              </a:spcAft>
              <a:buClr>
                <a:srgbClr val="3F3F3F"/>
              </a:buClr>
              <a:buSzPts val="2400"/>
              <a:buFont typeface="Arial"/>
              <a:buNone/>
            </a:pPr>
            <a:endParaRPr sz="2000" dirty="0"/>
          </a:p>
        </p:txBody>
      </p:sp>
      <p:sp>
        <p:nvSpPr>
          <p:cNvPr id="255" name="Google Shape;255;p28"/>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256" name="Google Shape;256;p28"/>
          <p:cNvSpPr txBox="1">
            <a:spLocks noGrp="1"/>
          </p:cNvSpPr>
          <p:nvPr>
            <p:ph type="ftr" idx="4294967295"/>
          </p:nvPr>
        </p:nvSpPr>
        <p:spPr>
          <a:xfrm>
            <a:off x="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9"/>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3600"/>
              <a:buFont typeface="Georgia"/>
              <a:buNone/>
            </a:pPr>
            <a:r>
              <a:rPr lang="en-US" sz="3600" b="1" i="1" u="none" strike="noStrike" cap="none">
                <a:latin typeface="Georgia"/>
                <a:ea typeface="Georgia"/>
                <a:cs typeface="Georgia"/>
                <a:sym typeface="Georgia"/>
              </a:rPr>
              <a:t>More Important Senate Resources</a:t>
            </a:r>
            <a:br>
              <a:rPr lang="en-US" sz="3600" b="1" i="1" u="none" strike="noStrike" cap="none">
                <a:latin typeface="Georgia"/>
                <a:ea typeface="Georgia"/>
                <a:cs typeface="Georgia"/>
                <a:sym typeface="Georgia"/>
              </a:rPr>
            </a:br>
            <a:r>
              <a:rPr lang="en-US" sz="3600" b="1" i="1" u="none" strike="noStrike" cap="none">
                <a:latin typeface="Georgia"/>
                <a:ea typeface="Georgia"/>
                <a:cs typeface="Georgia"/>
                <a:sym typeface="Georgia"/>
              </a:rPr>
              <a:t> for Delegates</a:t>
            </a:r>
            <a:endParaRPr/>
          </a:p>
        </p:txBody>
      </p:sp>
      <p:sp>
        <p:nvSpPr>
          <p:cNvPr id="264" name="Google Shape;264;p29"/>
          <p:cNvSpPr txBox="1">
            <a:spLocks noGrp="1"/>
          </p:cNvSpPr>
          <p:nvPr>
            <p:ph idx="1"/>
          </p:nvPr>
        </p:nvSpPr>
        <p:spPr>
          <a:xfrm>
            <a:off x="834097" y="2662568"/>
            <a:ext cx="10523806" cy="3569419"/>
          </a:xfrm>
          <a:prstGeom prst="rect">
            <a:avLst/>
          </a:prstGeom>
          <a:noFill/>
          <a:ln>
            <a:noFill/>
          </a:ln>
        </p:spPr>
        <p:txBody>
          <a:bodyPr spcFirstLastPara="1" wrap="square" lIns="91425" tIns="45700" rIns="91425" bIns="45700" anchor="t" anchorCtr="0">
            <a:noAutofit/>
          </a:bodyPr>
          <a:lstStyle/>
          <a:p>
            <a:pPr marL="488633" lvl="0" indent="-457200" algn="l" rtl="0">
              <a:lnSpc>
                <a:spcPct val="125000"/>
              </a:lnSpc>
              <a:spcBef>
                <a:spcPts val="0"/>
              </a:spcBef>
              <a:spcAft>
                <a:spcPts val="0"/>
              </a:spcAft>
              <a:buClr>
                <a:schemeClr val="dk1"/>
              </a:buClr>
              <a:buSzPts val="3105"/>
              <a:buFont typeface="Arial" panose="020B0604020202020204" pitchFamily="34" charset="0"/>
              <a:buChar char="•"/>
            </a:pPr>
            <a:r>
              <a:rPr lang="en-US" sz="2800" b="1" i="1" dirty="0">
                <a:solidFill>
                  <a:schemeClr val="dk1"/>
                </a:solidFill>
              </a:rPr>
              <a:t>Senate resolutions web page (searchable): </a:t>
            </a:r>
            <a:r>
              <a:rPr lang="en-US" sz="2800" b="1" i="1" dirty="0">
                <a:solidFill>
                  <a:srgbClr val="000000"/>
                </a:solidFill>
              </a:rPr>
              <a:t> </a:t>
            </a:r>
            <a:r>
              <a:rPr lang="en-US" sz="2800" b="1" i="1" u="sng" dirty="0">
                <a:solidFill>
                  <a:srgbClr val="000000"/>
                </a:solidFill>
                <a:hlinkClick r:id="rId3">
                  <a:extLst>
                    <a:ext uri="{A12FA001-AC4F-418D-AE19-62706E023703}">
                      <ahyp:hlinkClr xmlns:ahyp="http://schemas.microsoft.com/office/drawing/2018/hyperlinkcolor" val="tx"/>
                    </a:ext>
                  </a:extLst>
                </a:hlinkClick>
              </a:rPr>
              <a:t>http://asccc.org/resources/resolutions</a:t>
            </a:r>
            <a:endParaRPr sz="2800" b="1" i="1" dirty="0">
              <a:solidFill>
                <a:srgbClr val="000000"/>
              </a:solidFill>
            </a:endParaRPr>
          </a:p>
          <a:p>
            <a:pPr marL="488633" lvl="0" indent="-457200" algn="l" rtl="0">
              <a:lnSpc>
                <a:spcPct val="125000"/>
              </a:lnSpc>
              <a:spcBef>
                <a:spcPts val="0"/>
              </a:spcBef>
              <a:spcAft>
                <a:spcPts val="0"/>
              </a:spcAft>
              <a:buClr>
                <a:schemeClr val="dk1"/>
              </a:buClr>
              <a:buSzPts val="3105"/>
              <a:buFont typeface="Arial" panose="020B0604020202020204" pitchFamily="34" charset="0"/>
              <a:buChar char="•"/>
            </a:pPr>
            <a:r>
              <a:rPr lang="en-US" sz="2800" b="1" i="1" dirty="0">
                <a:solidFill>
                  <a:schemeClr val="dk1"/>
                </a:solidFill>
              </a:rPr>
              <a:t>Session Resources:  </a:t>
            </a:r>
            <a:r>
              <a:rPr lang="en-US" sz="2800" b="1" u="sng" dirty="0">
                <a:solidFill>
                  <a:srgbClr val="000000"/>
                </a:solidFill>
                <a:hlinkClick r:id="rId4">
                  <a:extLst>
                    <a:ext uri="{A12FA001-AC4F-418D-AE19-62706E023703}">
                      <ahyp:hlinkClr xmlns:ahyp="http://schemas.microsoft.com/office/drawing/2018/hyperlinkcolor" val="tx"/>
                    </a:ext>
                  </a:extLst>
                </a:hlinkClick>
              </a:rPr>
              <a:t>https://www.asccc.org/events/2020-11-05-160000-2020-11-08-000000/2020-fall-plenary-session-virtual-event</a:t>
            </a:r>
            <a:endParaRPr sz="2800" b="1" dirty="0">
              <a:solidFill>
                <a:schemeClr val="dk1"/>
              </a:solidFill>
            </a:endParaRPr>
          </a:p>
          <a:p>
            <a:pPr marL="488633" lvl="0" indent="-457200" algn="l" rtl="0">
              <a:lnSpc>
                <a:spcPct val="125000"/>
              </a:lnSpc>
              <a:spcBef>
                <a:spcPts val="0"/>
              </a:spcBef>
              <a:spcAft>
                <a:spcPts val="0"/>
              </a:spcAft>
              <a:buClr>
                <a:schemeClr val="dk1"/>
              </a:buClr>
              <a:buSzPts val="3105"/>
              <a:buFont typeface="Arial" panose="020B0604020202020204" pitchFamily="34" charset="0"/>
              <a:buChar char="•"/>
            </a:pPr>
            <a:r>
              <a:rPr lang="en-US" sz="2800" b="1" i="1" dirty="0">
                <a:solidFill>
                  <a:schemeClr val="dk1"/>
                </a:solidFill>
              </a:rPr>
              <a:t>ASCCC Bylaws: </a:t>
            </a:r>
            <a:r>
              <a:rPr lang="en-US" sz="2800" b="1" u="sng" dirty="0">
                <a:solidFill>
                  <a:srgbClr val="000000"/>
                </a:solidFill>
                <a:hlinkClick r:id="rId5">
                  <a:extLst>
                    <a:ext uri="{A12FA001-AC4F-418D-AE19-62706E023703}">
                      <ahyp:hlinkClr xmlns:ahyp="http://schemas.microsoft.com/office/drawing/2018/hyperlinkcolor" val="tx"/>
                    </a:ext>
                  </a:extLst>
                </a:hlinkClick>
              </a:rPr>
              <a:t>http://asccc.org/about/bylaws</a:t>
            </a:r>
            <a:endParaRPr sz="2800" b="1" dirty="0">
              <a:solidFill>
                <a:srgbClr val="000000"/>
              </a:solidFill>
            </a:endParaRPr>
          </a:p>
          <a:p>
            <a:pPr marL="0" marR="0" lvl="0" indent="0" algn="l" rtl="0">
              <a:lnSpc>
                <a:spcPct val="70000"/>
              </a:lnSpc>
              <a:spcBef>
                <a:spcPts val="1000"/>
              </a:spcBef>
              <a:spcAft>
                <a:spcPts val="0"/>
              </a:spcAft>
              <a:buClr>
                <a:srgbClr val="3F3F3F"/>
              </a:buClr>
              <a:buSzPts val="2220"/>
              <a:buFont typeface="Arial"/>
              <a:buNone/>
            </a:pPr>
            <a:endParaRPr sz="2800" dirty="0"/>
          </a:p>
        </p:txBody>
      </p:sp>
      <p:sp>
        <p:nvSpPr>
          <p:cNvPr id="265" name="Google Shape;265;p29"/>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266" name="Google Shape;266;p29"/>
          <p:cNvSpPr txBox="1">
            <a:spLocks noGrp="1"/>
          </p:cNvSpPr>
          <p:nvPr>
            <p:ph type="ftr" idx="4294967295"/>
          </p:nvPr>
        </p:nvSpPr>
        <p:spPr>
          <a:xfrm>
            <a:off x="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7"/>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600"/>
              <a:buFont typeface="Georgia"/>
              <a:buNone/>
            </a:pPr>
            <a:r>
              <a:rPr lang="en-US" sz="6900" b="1" i="1" u="none" strike="noStrike" cap="none">
                <a:latin typeface="Georgia"/>
                <a:ea typeface="Georgia"/>
                <a:cs typeface="Georgia"/>
                <a:sym typeface="Georgia"/>
              </a:rPr>
              <a:t>Questions?</a:t>
            </a:r>
            <a:endParaRPr sz="6900"/>
          </a:p>
        </p:txBody>
      </p:sp>
      <p:sp>
        <p:nvSpPr>
          <p:cNvPr id="243" name="Google Shape;243;p27"/>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244" name="Google Shape;244;p27"/>
          <p:cNvSpPr txBox="1">
            <a:spLocks noGrp="1"/>
          </p:cNvSpPr>
          <p:nvPr>
            <p:ph type="ftr" idx="4294967295"/>
          </p:nvPr>
        </p:nvSpPr>
        <p:spPr>
          <a:xfrm>
            <a:off x="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
        <p:nvSpPr>
          <p:cNvPr id="245" name="Google Shape;245;p27"/>
          <p:cNvSpPr txBox="1"/>
          <p:nvPr/>
        </p:nvSpPr>
        <p:spPr>
          <a:xfrm>
            <a:off x="8355600" y="3793425"/>
            <a:ext cx="2998200" cy="71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100"/>
              <a:t>info@asccc.org</a:t>
            </a:r>
            <a:endParaRPr sz="3100"/>
          </a:p>
        </p:txBody>
      </p:sp>
      <p:pic>
        <p:nvPicPr>
          <p:cNvPr id="5122" name="Picture 2" descr="As A Leader, Are You Asking The Right Questions?">
            <a:extLst>
              <a:ext uri="{FF2B5EF4-FFF2-40B4-BE49-F238E27FC236}">
                <a16:creationId xmlns:a16="http://schemas.microsoft.com/office/drawing/2014/main" id="{5A5C6FF5-B5F8-4E08-B824-7570B42323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81374" y="2762550"/>
            <a:ext cx="4970427" cy="32956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600"/>
              <a:buFont typeface="Palatino"/>
              <a:buNone/>
            </a:pPr>
            <a:r>
              <a:rPr lang="en-US" sz="7200" dirty="0"/>
              <a:t>Thank you! </a:t>
            </a:r>
            <a:endParaRPr sz="7200" dirty="0"/>
          </a:p>
        </p:txBody>
      </p:sp>
      <p:sp>
        <p:nvSpPr>
          <p:cNvPr id="274" name="Google Shape;274;p3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dk1"/>
              </a:buClr>
              <a:buSzPts val="6000"/>
              <a:buNone/>
            </a:pPr>
            <a:r>
              <a:rPr lang="en-US" sz="6000" dirty="0">
                <a:solidFill>
                  <a:schemeClr val="dk1"/>
                </a:solidFill>
              </a:rPr>
              <a:t>Have a great plenary session!</a:t>
            </a:r>
            <a:endParaRPr dirty="0"/>
          </a:p>
          <a:p>
            <a:pPr marL="0" marR="0" lvl="0" indent="0" algn="l" rtl="0">
              <a:lnSpc>
                <a:spcPct val="90000"/>
              </a:lnSpc>
              <a:spcBef>
                <a:spcPts val="1000"/>
              </a:spcBef>
              <a:spcAft>
                <a:spcPts val="0"/>
              </a:spcAft>
              <a:buClr>
                <a:srgbClr val="3F3F3F"/>
              </a:buClr>
              <a:buSzPts val="2400"/>
              <a:buFont typeface="Arial"/>
              <a:buNone/>
            </a:pPr>
            <a:endParaRPr dirty="0"/>
          </a:p>
        </p:txBody>
      </p:sp>
      <p:sp>
        <p:nvSpPr>
          <p:cNvPr id="275" name="Google Shape;275;p30"/>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276" name="Google Shape;276;p30"/>
          <p:cNvSpPr txBox="1">
            <a:spLocks noGrp="1"/>
          </p:cNvSpPr>
          <p:nvPr>
            <p:ph type="ftr" idx="4294967295"/>
          </p:nvPr>
        </p:nvSpPr>
        <p:spPr>
          <a:xfrm>
            <a:off x="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pic>
        <p:nvPicPr>
          <p:cNvPr id="6146" name="Picture 2" descr="How to enjoy life every second of the day - Quora">
            <a:extLst>
              <a:ext uri="{FF2B5EF4-FFF2-40B4-BE49-F238E27FC236}">
                <a16:creationId xmlns:a16="http://schemas.microsoft.com/office/drawing/2014/main" id="{A05CFC6E-9318-4FC1-B961-0E6002F12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832" y="3872510"/>
            <a:ext cx="4344317" cy="27673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600"/>
              <a:buFont typeface="Palatino"/>
              <a:buNone/>
            </a:pPr>
            <a:r>
              <a:rPr lang="en-US"/>
              <a:t>BREAKOUT DESCRIPTION</a:t>
            </a:r>
            <a:endParaRPr/>
          </a:p>
        </p:txBody>
      </p:sp>
      <p:sp>
        <p:nvSpPr>
          <p:cNvPr id="63" name="Google Shape;63;p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a:r>
              <a:rPr lang="en-US" dirty="0"/>
              <a:t>This session will provide an overview of the ASCCC plenary session. A special focus will be placed on changes occurring due to the virtual format. The resolution process will be shared, including how resolutions originate and are brought to Plenary, and specific style requirements. Participants will also discuss the requirements and obligations for delegates, and the electronic voting process used on Saturday.</a:t>
            </a:r>
          </a:p>
          <a:p>
            <a:pPr marL="457200" marR="0" lvl="0" indent="0" algn="l" rtl="0">
              <a:lnSpc>
                <a:spcPct val="90000"/>
              </a:lnSpc>
              <a:spcBef>
                <a:spcPts val="1000"/>
              </a:spcBef>
              <a:spcAft>
                <a:spcPts val="0"/>
              </a:spcAft>
              <a:buNone/>
            </a:pPr>
            <a:endParaRPr sz="2600" dirty="0">
              <a:solidFill>
                <a:srgbClr val="000000"/>
              </a:solidFill>
            </a:endParaRPr>
          </a:p>
        </p:txBody>
      </p:sp>
      <p:sp>
        <p:nvSpPr>
          <p:cNvPr id="64" name="Google Shape;64;p9"/>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65" name="Google Shape;65;p9"/>
          <p:cNvSpPr txBox="1">
            <a:spLocks noGrp="1"/>
          </p:cNvSpPr>
          <p:nvPr>
            <p:ph type="ftr" idx="4294967295"/>
          </p:nvPr>
        </p:nvSpPr>
        <p:spPr>
          <a:xfrm>
            <a:off x="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Palatino"/>
              <a:buNone/>
            </a:pPr>
            <a:r>
              <a:rPr lang="en-US" sz="6000"/>
              <a:t>Topics for Today</a:t>
            </a:r>
            <a:endParaRPr/>
          </a:p>
        </p:txBody>
      </p:sp>
      <p:sp>
        <p:nvSpPr>
          <p:cNvPr id="73" name="Google Shape;73;p1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774700" lvl="0" indent="-342900" algn="l" rtl="0">
              <a:lnSpc>
                <a:spcPct val="80000"/>
              </a:lnSpc>
              <a:spcBef>
                <a:spcPts val="0"/>
              </a:spcBef>
              <a:spcAft>
                <a:spcPts val="0"/>
              </a:spcAft>
              <a:buClr>
                <a:schemeClr val="dk1"/>
              </a:buClr>
              <a:buSzPts val="2990"/>
              <a:buFont typeface="Arial" panose="020B0604020202020204" pitchFamily="34" charset="0"/>
              <a:buChar char="•"/>
            </a:pPr>
            <a:r>
              <a:rPr lang="en-US" dirty="0"/>
              <a:t>Make personal connections with other newbies to the ASCCC Plenary  </a:t>
            </a:r>
            <a:endParaRPr dirty="0"/>
          </a:p>
          <a:p>
            <a:pPr marL="774700" lvl="0" indent="-342900" algn="l" rtl="0">
              <a:lnSpc>
                <a:spcPct val="80000"/>
              </a:lnSpc>
              <a:spcBef>
                <a:spcPts val="1000"/>
              </a:spcBef>
              <a:spcAft>
                <a:spcPts val="0"/>
              </a:spcAft>
              <a:buClr>
                <a:schemeClr val="dk1"/>
              </a:buClr>
              <a:buSzPts val="2990"/>
              <a:buFont typeface="Arial" panose="020B0604020202020204" pitchFamily="34" charset="0"/>
              <a:buChar char="•"/>
            </a:pPr>
            <a:r>
              <a:rPr lang="en-US" dirty="0"/>
              <a:t>Define the Role of the ASCCC &amp; Plenary</a:t>
            </a:r>
            <a:endParaRPr dirty="0"/>
          </a:p>
          <a:p>
            <a:pPr marL="774700" lvl="0" indent="-342900" algn="l" rtl="0">
              <a:lnSpc>
                <a:spcPct val="80000"/>
              </a:lnSpc>
              <a:spcBef>
                <a:spcPts val="1000"/>
              </a:spcBef>
              <a:spcAft>
                <a:spcPts val="0"/>
              </a:spcAft>
              <a:buClr>
                <a:schemeClr val="dk1"/>
              </a:buClr>
              <a:buSzPts val="2990"/>
              <a:buFont typeface="Arial" panose="020B0604020202020204" pitchFamily="34" charset="0"/>
              <a:buChar char="•"/>
            </a:pPr>
            <a:r>
              <a:rPr lang="en-US" dirty="0"/>
              <a:t>Develop a breakout session attendance plan</a:t>
            </a:r>
            <a:endParaRPr dirty="0"/>
          </a:p>
          <a:p>
            <a:pPr marL="774700" lvl="0" indent="-342900" algn="l" rtl="0">
              <a:lnSpc>
                <a:spcPct val="80000"/>
              </a:lnSpc>
              <a:spcBef>
                <a:spcPts val="1000"/>
              </a:spcBef>
              <a:spcAft>
                <a:spcPts val="0"/>
              </a:spcAft>
              <a:buClr>
                <a:schemeClr val="dk1"/>
              </a:buClr>
              <a:buSzPts val="2990"/>
              <a:buFont typeface="Arial" panose="020B0604020202020204" pitchFamily="34" charset="0"/>
              <a:buChar char="•"/>
            </a:pPr>
            <a:r>
              <a:rPr lang="en-US" dirty="0"/>
              <a:t>Resolutions, Voting and Discussion: Who participates in each?</a:t>
            </a:r>
            <a:endParaRPr dirty="0"/>
          </a:p>
          <a:p>
            <a:pPr marL="774700" lvl="0" indent="-342900" algn="l" rtl="0">
              <a:lnSpc>
                <a:spcPct val="80000"/>
              </a:lnSpc>
              <a:spcBef>
                <a:spcPts val="1000"/>
              </a:spcBef>
              <a:spcAft>
                <a:spcPts val="0"/>
              </a:spcAft>
              <a:buClr>
                <a:schemeClr val="dk1"/>
              </a:buClr>
              <a:buSzPts val="2990"/>
              <a:buFont typeface="Arial" panose="020B0604020202020204" pitchFamily="34" charset="0"/>
              <a:buChar char="•"/>
            </a:pPr>
            <a:r>
              <a:rPr lang="en-US" dirty="0"/>
              <a:t>Overview of Resolutions Process </a:t>
            </a:r>
            <a:endParaRPr dirty="0"/>
          </a:p>
          <a:p>
            <a:pPr marL="774700" lvl="0" indent="-342900" algn="l" rtl="0">
              <a:lnSpc>
                <a:spcPct val="80000"/>
              </a:lnSpc>
              <a:spcBef>
                <a:spcPts val="1000"/>
              </a:spcBef>
              <a:spcAft>
                <a:spcPts val="0"/>
              </a:spcAft>
              <a:buClr>
                <a:schemeClr val="dk1"/>
              </a:buClr>
              <a:buSzPts val="2990"/>
              <a:buFont typeface="Arial" panose="020B0604020202020204" pitchFamily="34" charset="0"/>
              <a:buChar char="•"/>
            </a:pPr>
            <a:r>
              <a:rPr lang="en-US" dirty="0"/>
              <a:t>Disciplines List Overview</a:t>
            </a:r>
            <a:endParaRPr dirty="0"/>
          </a:p>
          <a:p>
            <a:pPr marL="774700" lvl="0" indent="-342900" algn="l" rtl="0">
              <a:lnSpc>
                <a:spcPct val="80000"/>
              </a:lnSpc>
              <a:spcBef>
                <a:spcPts val="1000"/>
              </a:spcBef>
              <a:spcAft>
                <a:spcPts val="0"/>
              </a:spcAft>
              <a:buClr>
                <a:schemeClr val="dk1"/>
              </a:buClr>
              <a:buSzPts val="2990"/>
              <a:buFont typeface="Arial" panose="020B0604020202020204" pitchFamily="34" charset="0"/>
              <a:buChar char="•"/>
            </a:pPr>
            <a:r>
              <a:rPr lang="en-US" dirty="0"/>
              <a:t>ASCCC Awards</a:t>
            </a:r>
            <a:endParaRPr dirty="0"/>
          </a:p>
          <a:p>
            <a:pPr marL="0" marR="0" lvl="0" indent="0" algn="l" rtl="0">
              <a:lnSpc>
                <a:spcPct val="80000"/>
              </a:lnSpc>
              <a:spcBef>
                <a:spcPts val="1000"/>
              </a:spcBef>
              <a:spcAft>
                <a:spcPts val="0"/>
              </a:spcAft>
              <a:buClr>
                <a:srgbClr val="3F3F3F"/>
              </a:buClr>
              <a:buSzPts val="2220"/>
              <a:buFont typeface="Arial"/>
              <a:buNone/>
            </a:pPr>
            <a:endParaRPr sz="2220" dirty="0"/>
          </a:p>
        </p:txBody>
      </p:sp>
      <p:sp>
        <p:nvSpPr>
          <p:cNvPr id="74" name="Google Shape;74;p10"/>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75" name="Google Shape;75;p10"/>
          <p:cNvSpPr txBox="1">
            <a:spLocks noGrp="1"/>
          </p:cNvSpPr>
          <p:nvPr>
            <p:ph type="ftr" idx="4294967295"/>
          </p:nvPr>
        </p:nvSpPr>
        <p:spPr>
          <a:xfrm>
            <a:off x="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E5DF-2898-41B1-B76B-7A12A4CDD084}"/>
              </a:ext>
            </a:extLst>
          </p:cNvPr>
          <p:cNvSpPr>
            <a:spLocks noGrp="1"/>
          </p:cNvSpPr>
          <p:nvPr>
            <p:ph type="title"/>
          </p:nvPr>
        </p:nvSpPr>
        <p:spPr/>
        <p:txBody>
          <a:bodyPr/>
          <a:lstStyle/>
          <a:p>
            <a:r>
              <a:rPr lang="en-US" dirty="0"/>
              <a:t>Polls </a:t>
            </a:r>
            <a:br>
              <a:rPr lang="en-US" dirty="0"/>
            </a:br>
            <a:endParaRPr lang="en-US" dirty="0"/>
          </a:p>
        </p:txBody>
      </p:sp>
      <p:sp>
        <p:nvSpPr>
          <p:cNvPr id="3" name="Content Placeholder 2">
            <a:extLst>
              <a:ext uri="{FF2B5EF4-FFF2-40B4-BE49-F238E27FC236}">
                <a16:creationId xmlns:a16="http://schemas.microsoft.com/office/drawing/2014/main" id="{0BE03874-9905-4D55-85F0-04FCB13636B9}"/>
              </a:ext>
            </a:extLst>
          </p:cNvPr>
          <p:cNvSpPr>
            <a:spLocks noGrp="1"/>
          </p:cNvSpPr>
          <p:nvPr>
            <p:ph idx="1"/>
          </p:nvPr>
        </p:nvSpPr>
        <p:spPr/>
        <p:txBody>
          <a:bodyPr/>
          <a:lstStyle/>
          <a:p>
            <a:pPr marL="342900" indent="-342900">
              <a:buFont typeface="Arial" panose="020B0604020202020204" pitchFamily="34" charset="0"/>
              <a:buChar char="•"/>
            </a:pPr>
            <a:r>
              <a:rPr lang="en-US" dirty="0"/>
              <a:t>Is this your first plenary? Yes, No</a:t>
            </a:r>
          </a:p>
          <a:p>
            <a:pPr marL="342900" indent="-342900">
              <a:buFont typeface="Arial" panose="020B0604020202020204" pitchFamily="34" charset="0"/>
              <a:buChar char="•"/>
            </a:pPr>
            <a:r>
              <a:rPr lang="en-US" dirty="0"/>
              <a:t>Are you your college’s delegate? Yes, No </a:t>
            </a:r>
          </a:p>
          <a:p>
            <a:pPr marL="342900" indent="-342900">
              <a:buFont typeface="Arial" panose="020B0604020202020204" pitchFamily="34" charset="0"/>
              <a:buChar char="•"/>
            </a:pPr>
            <a:r>
              <a:rPr lang="en-US" dirty="0"/>
              <a:t>What area are you from? A, B, C, D</a:t>
            </a:r>
          </a:p>
          <a:p>
            <a:pPr marL="342900" indent="-342900">
              <a:buFont typeface="Arial" panose="020B0604020202020204" pitchFamily="34" charset="0"/>
              <a:buChar char="•"/>
            </a:pPr>
            <a:r>
              <a:rPr lang="en-US" dirty="0"/>
              <a:t>What are you most excited about? </a:t>
            </a:r>
          </a:p>
          <a:p>
            <a:pPr marL="1028700" lvl="1" indent="-342900"/>
            <a:r>
              <a:rPr lang="en-US" dirty="0"/>
              <a:t>The theme of the plenary?</a:t>
            </a:r>
          </a:p>
          <a:p>
            <a:pPr marL="1028700" lvl="1" indent="-342900"/>
            <a:r>
              <a:rPr lang="en-US" dirty="0"/>
              <a:t>Virtually meeting with your collogues?</a:t>
            </a:r>
          </a:p>
          <a:p>
            <a:pPr marL="1028700" lvl="1" indent="-342900"/>
            <a:r>
              <a:rPr lang="en-US" dirty="0"/>
              <a:t>Resolutions and Saturday Voting? </a:t>
            </a:r>
          </a:p>
          <a:p>
            <a:pPr marL="1028700" lvl="1" indent="-342900"/>
            <a:r>
              <a:rPr lang="en-US" dirty="0"/>
              <a:t>Learning something new?</a:t>
            </a:r>
          </a:p>
          <a:p>
            <a:pPr marL="342900"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3471D031-5249-4543-A959-489D87253337}"/>
              </a:ext>
            </a:extLst>
          </p:cNvPr>
          <p:cNvSpPr>
            <a:spLocks noGrp="1"/>
          </p:cNvSpPr>
          <p:nvPr>
            <p:ph type="sldNum" sz="quarter" idx="10"/>
          </p:nvPr>
        </p:nvSpPr>
        <p:spPr/>
        <p:txBody>
          <a:bodyPr/>
          <a:lstStyle/>
          <a:p>
            <a:pPr>
              <a:defRPr/>
            </a:pPr>
            <a:fld id="{6816004B-AEE5-9547-AC9B-0D5C79C3D978}" type="slidenum">
              <a:rPr lang="en-US" smtClean="0"/>
              <a:pPr>
                <a:defRPr/>
              </a:pPr>
              <a:t>5</a:t>
            </a:fld>
            <a:endParaRPr lang="en-US" dirty="0"/>
          </a:p>
        </p:txBody>
      </p:sp>
    </p:spTree>
    <p:extLst>
      <p:ext uri="{BB962C8B-B14F-4D97-AF65-F5344CB8AC3E}">
        <p14:creationId xmlns:p14="http://schemas.microsoft.com/office/powerpoint/2010/main" val="294508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5400"/>
              <a:buFont typeface="Georgia"/>
              <a:buNone/>
            </a:pPr>
            <a:r>
              <a:rPr lang="en-US" sz="5400" b="1" i="1" u="none" strike="noStrike" cap="none">
                <a:latin typeface="Georgia"/>
                <a:ea typeface="Georgia"/>
                <a:cs typeface="Georgia"/>
                <a:sym typeface="Georgia"/>
              </a:rPr>
              <a:t>Mission of ASCCC</a:t>
            </a:r>
            <a:endParaRPr sz="5400"/>
          </a:p>
        </p:txBody>
      </p:sp>
      <p:sp>
        <p:nvSpPr>
          <p:cNvPr id="94" name="Google Shape;94;p12"/>
          <p:cNvSpPr txBox="1">
            <a:spLocks noGrp="1"/>
          </p:cNvSpPr>
          <p:nvPr>
            <p:ph idx="1"/>
          </p:nvPr>
        </p:nvSpPr>
        <p:spPr>
          <a:xfrm>
            <a:off x="829994" y="2662568"/>
            <a:ext cx="10523806" cy="3105843"/>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rgbClr val="3F3F3F"/>
              </a:buClr>
              <a:buSzPts val="2550"/>
              <a:buNone/>
            </a:pPr>
            <a:r>
              <a:rPr lang="en-US" b="1" dirty="0">
                <a:solidFill>
                  <a:schemeClr val="dk1"/>
                </a:solidFill>
              </a:rPr>
              <a:t>The Academic Senate for California Community Colleges (ASCCC):</a:t>
            </a:r>
            <a:endParaRPr b="1" dirty="0">
              <a:solidFill>
                <a:schemeClr val="dk1"/>
              </a:solidFill>
            </a:endParaRPr>
          </a:p>
          <a:p>
            <a:pPr marL="781050" lvl="0" indent="-342900" algn="l" rtl="0">
              <a:lnSpc>
                <a:spcPct val="70000"/>
              </a:lnSpc>
              <a:spcBef>
                <a:spcPts val="1000"/>
              </a:spcBef>
              <a:spcAft>
                <a:spcPts val="0"/>
              </a:spcAft>
              <a:buClr>
                <a:schemeClr val="dk1"/>
              </a:buClr>
              <a:buSzPts val="2850"/>
              <a:buFont typeface="Arial" panose="020B0604020202020204" pitchFamily="34" charset="0"/>
              <a:buChar char="•"/>
            </a:pPr>
            <a:r>
              <a:rPr lang="en-US" dirty="0"/>
              <a:t>fosters the effective participation by community college faculty in all statewide and local academic and professional matters; </a:t>
            </a:r>
            <a:endParaRPr dirty="0"/>
          </a:p>
          <a:p>
            <a:pPr marL="781050" lvl="0" indent="-342900" algn="l" rtl="0">
              <a:lnSpc>
                <a:spcPct val="70000"/>
              </a:lnSpc>
              <a:spcBef>
                <a:spcPts val="1000"/>
              </a:spcBef>
              <a:spcAft>
                <a:spcPts val="0"/>
              </a:spcAft>
              <a:buClr>
                <a:schemeClr val="dk1"/>
              </a:buClr>
              <a:buSzPts val="2850"/>
              <a:buFont typeface="Arial" panose="020B0604020202020204" pitchFamily="34" charset="0"/>
              <a:buChar char="•"/>
            </a:pPr>
            <a:r>
              <a:rPr lang="en-US" dirty="0"/>
              <a:t>develops, promotes, and acts upon policies responding to statewide concerns; </a:t>
            </a:r>
            <a:endParaRPr dirty="0"/>
          </a:p>
          <a:p>
            <a:pPr marL="781050" lvl="0" indent="-342900" algn="l" rtl="0">
              <a:lnSpc>
                <a:spcPct val="70000"/>
              </a:lnSpc>
              <a:spcBef>
                <a:spcPts val="1000"/>
              </a:spcBef>
              <a:spcAft>
                <a:spcPts val="0"/>
              </a:spcAft>
              <a:buClr>
                <a:schemeClr val="dk1"/>
              </a:buClr>
              <a:buSzPts val="2850"/>
              <a:buFont typeface="Arial" panose="020B0604020202020204" pitchFamily="34" charset="0"/>
              <a:buChar char="•"/>
            </a:pPr>
            <a:r>
              <a:rPr lang="en-US" dirty="0"/>
              <a:t>and serves as the official voice of the faculty of California Community Colleges in academic and professional matters. </a:t>
            </a:r>
            <a:endParaRPr dirty="0"/>
          </a:p>
          <a:p>
            <a:pPr marL="0" marR="0" lvl="0" indent="0" algn="l" rtl="0">
              <a:lnSpc>
                <a:spcPct val="70000"/>
              </a:lnSpc>
              <a:spcBef>
                <a:spcPts val="1000"/>
              </a:spcBef>
              <a:spcAft>
                <a:spcPts val="0"/>
              </a:spcAft>
              <a:buClr>
                <a:srgbClr val="3F3F3F"/>
              </a:buClr>
              <a:buSzPts val="2550"/>
              <a:buFont typeface="Arial"/>
              <a:buNone/>
            </a:pPr>
            <a:endParaRPr dirty="0"/>
          </a:p>
          <a:p>
            <a:pPr marL="0" lvl="0" indent="0" algn="l" rtl="0">
              <a:lnSpc>
                <a:spcPct val="70000"/>
              </a:lnSpc>
              <a:spcBef>
                <a:spcPts val="1000"/>
              </a:spcBef>
              <a:spcAft>
                <a:spcPts val="0"/>
              </a:spcAft>
              <a:buClr>
                <a:srgbClr val="3F3F3F"/>
              </a:buClr>
              <a:buSzPts val="2550"/>
              <a:buNone/>
            </a:pPr>
            <a:r>
              <a:rPr lang="en-US" dirty="0">
                <a:solidFill>
                  <a:srgbClr val="000000"/>
                </a:solidFill>
              </a:rPr>
              <a:t>The ASCCC strengthens and supports the local senates of all California community colleges.</a:t>
            </a:r>
            <a:endParaRPr dirty="0">
              <a:solidFill>
                <a:srgbClr val="000000"/>
              </a:solidFill>
            </a:endParaRPr>
          </a:p>
          <a:p>
            <a:pPr marL="0" marR="0" lvl="0" indent="0" algn="l" rtl="0">
              <a:lnSpc>
                <a:spcPct val="70000"/>
              </a:lnSpc>
              <a:spcBef>
                <a:spcPts val="1000"/>
              </a:spcBef>
              <a:spcAft>
                <a:spcPts val="0"/>
              </a:spcAft>
              <a:buClr>
                <a:srgbClr val="3F3F3F"/>
              </a:buClr>
              <a:buSzPts val="2040"/>
              <a:buFont typeface="Arial"/>
              <a:buNone/>
            </a:pPr>
            <a:endParaRPr sz="2040" dirty="0"/>
          </a:p>
        </p:txBody>
      </p:sp>
      <p:sp>
        <p:nvSpPr>
          <p:cNvPr id="95" name="Google Shape;95;p12"/>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96" name="Google Shape;96;p12"/>
          <p:cNvSpPr txBox="1">
            <a:spLocks noGrp="1"/>
          </p:cNvSpPr>
          <p:nvPr>
            <p:ph type="ftr" idx="4294967295"/>
          </p:nvPr>
        </p:nvSpPr>
        <p:spPr>
          <a:xfrm>
            <a:off x="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800"/>
              <a:buFont typeface="Georgia"/>
              <a:buNone/>
            </a:pPr>
            <a:r>
              <a:rPr lang="en-US" sz="4800" b="1" i="1" u="none" strike="noStrike" cap="none">
                <a:latin typeface="Georgia"/>
                <a:ea typeface="Georgia"/>
                <a:cs typeface="Georgia"/>
                <a:sym typeface="Georgia"/>
              </a:rPr>
              <a:t>Purpose of Plenary</a:t>
            </a:r>
            <a:endParaRPr sz="4800"/>
          </a:p>
        </p:txBody>
      </p:sp>
      <p:sp>
        <p:nvSpPr>
          <p:cNvPr id="102" name="Google Shape;102;p1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25450" algn="l" rtl="0">
              <a:lnSpc>
                <a:spcPct val="90000"/>
              </a:lnSpc>
              <a:spcBef>
                <a:spcPts val="0"/>
              </a:spcBef>
              <a:spcAft>
                <a:spcPts val="0"/>
              </a:spcAft>
              <a:buClr>
                <a:schemeClr val="dk1"/>
              </a:buClr>
              <a:buSzPts val="3100"/>
              <a:buChar char="❖"/>
            </a:pPr>
            <a:r>
              <a:rPr lang="en-US" sz="2800" b="1" dirty="0">
                <a:solidFill>
                  <a:schemeClr val="dk1"/>
                </a:solidFill>
              </a:rPr>
              <a:t>The general and breakout sessions:</a:t>
            </a:r>
            <a:r>
              <a:rPr lang="en-US" sz="2800" dirty="0">
                <a:latin typeface="Arial"/>
                <a:ea typeface="Arial"/>
                <a:cs typeface="Arial"/>
                <a:sym typeface="Arial"/>
              </a:rPr>
              <a:t> permit local senates–their officers (who often also serve as their senate's official delegate), curriculum chairs, and other interested faculty–to: </a:t>
            </a:r>
            <a:endParaRPr sz="2800" dirty="0"/>
          </a:p>
          <a:p>
            <a:pPr marL="914400" lvl="1" indent="-425450" algn="l" rtl="0">
              <a:lnSpc>
                <a:spcPct val="90000"/>
              </a:lnSpc>
              <a:spcBef>
                <a:spcPts val="0"/>
              </a:spcBef>
              <a:spcAft>
                <a:spcPts val="0"/>
              </a:spcAft>
              <a:buSzPts val="3100"/>
              <a:buFont typeface="Arial"/>
              <a:buChar char="➢"/>
            </a:pPr>
            <a:r>
              <a:rPr lang="en-US" sz="2800" dirty="0">
                <a:latin typeface="Arial"/>
                <a:ea typeface="Arial"/>
                <a:cs typeface="Arial"/>
                <a:sym typeface="Arial"/>
              </a:rPr>
              <a:t>be apprised about important topics and issues, </a:t>
            </a:r>
            <a:endParaRPr sz="2800" dirty="0"/>
          </a:p>
          <a:p>
            <a:pPr marL="914400" lvl="1" indent="-425450" algn="l" rtl="0">
              <a:lnSpc>
                <a:spcPct val="90000"/>
              </a:lnSpc>
              <a:spcBef>
                <a:spcPts val="0"/>
              </a:spcBef>
              <a:spcAft>
                <a:spcPts val="0"/>
              </a:spcAft>
              <a:buSzPts val="3100"/>
              <a:buFont typeface="Arial"/>
              <a:buChar char="➢"/>
            </a:pPr>
            <a:r>
              <a:rPr lang="en-US" sz="2800" dirty="0">
                <a:latin typeface="Arial"/>
                <a:ea typeface="Arial"/>
                <a:cs typeface="Arial"/>
                <a:sym typeface="Arial"/>
              </a:rPr>
              <a:t>receive training to bolster the effectiveness of their senate, </a:t>
            </a:r>
            <a:endParaRPr sz="2800" dirty="0"/>
          </a:p>
          <a:p>
            <a:pPr marL="914400" lvl="1" indent="-425450" algn="l" rtl="0">
              <a:lnSpc>
                <a:spcPct val="90000"/>
              </a:lnSpc>
              <a:spcBef>
                <a:spcPts val="0"/>
              </a:spcBef>
              <a:spcAft>
                <a:spcPts val="0"/>
              </a:spcAft>
              <a:buSzPts val="3100"/>
              <a:buFont typeface="Arial"/>
              <a:buChar char="➢"/>
            </a:pPr>
            <a:r>
              <a:rPr lang="en-US" sz="2800" dirty="0">
                <a:latin typeface="Arial"/>
                <a:ea typeface="Arial"/>
                <a:cs typeface="Arial"/>
                <a:sym typeface="Arial"/>
              </a:rPr>
              <a:t>to select representatives and officers, </a:t>
            </a:r>
            <a:endParaRPr sz="2800" dirty="0"/>
          </a:p>
          <a:p>
            <a:pPr marL="914400" lvl="1" indent="-425450" algn="l" rtl="0">
              <a:lnSpc>
                <a:spcPct val="90000"/>
              </a:lnSpc>
              <a:spcBef>
                <a:spcPts val="0"/>
              </a:spcBef>
              <a:spcAft>
                <a:spcPts val="0"/>
              </a:spcAft>
              <a:buSzPts val="3100"/>
              <a:buFont typeface="Arial"/>
              <a:buChar char="➢"/>
            </a:pPr>
            <a:r>
              <a:rPr lang="en-US" sz="2800" dirty="0">
                <a:latin typeface="Arial"/>
                <a:ea typeface="Arial"/>
                <a:cs typeface="Arial"/>
                <a:sym typeface="Arial"/>
              </a:rPr>
              <a:t>and to determine Senate positions and provide the Executive Committee its direction through the resolution and voting</a:t>
            </a:r>
            <a:r>
              <a:rPr lang="en-US" sz="2800" dirty="0"/>
              <a:t> </a:t>
            </a:r>
            <a:r>
              <a:rPr lang="en-US" sz="2800" dirty="0">
                <a:latin typeface="Arial"/>
                <a:ea typeface="Arial"/>
                <a:cs typeface="Arial"/>
                <a:sym typeface="Arial"/>
              </a:rPr>
              <a:t>processes.</a:t>
            </a:r>
            <a:endParaRPr sz="2800" dirty="0"/>
          </a:p>
          <a:p>
            <a:pPr marL="914400" marR="0" lvl="0" indent="0" algn="l" rtl="0">
              <a:lnSpc>
                <a:spcPct val="90000"/>
              </a:lnSpc>
              <a:spcBef>
                <a:spcPts val="1000"/>
              </a:spcBef>
              <a:spcAft>
                <a:spcPts val="0"/>
              </a:spcAft>
              <a:buNone/>
            </a:pPr>
            <a:endParaRPr sz="2800" dirty="0"/>
          </a:p>
        </p:txBody>
      </p:sp>
      <p:sp>
        <p:nvSpPr>
          <p:cNvPr id="103" name="Google Shape;103;p13"/>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04" name="Google Shape;104;p13"/>
          <p:cNvSpPr txBox="1">
            <a:spLocks noGrp="1"/>
          </p:cNvSpPr>
          <p:nvPr>
            <p:ph type="ftr" idx="4294967295"/>
          </p:nvPr>
        </p:nvSpPr>
        <p:spPr>
          <a:xfrm>
            <a:off x="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3600"/>
              <a:buFont typeface="Palatino"/>
              <a:buNone/>
            </a:pPr>
            <a:r>
              <a:rPr lang="en-US" b="1" dirty="0"/>
              <a:t>Plenary Theme </a:t>
            </a:r>
            <a:endParaRPr b="1" dirty="0"/>
          </a:p>
        </p:txBody>
      </p:sp>
      <p:sp>
        <p:nvSpPr>
          <p:cNvPr id="112" name="Google Shape;112;p14"/>
          <p:cNvSpPr txBox="1">
            <a:spLocks noGrp="1"/>
          </p:cNvSpPr>
          <p:nvPr>
            <p:ph idx="1"/>
          </p:nvPr>
        </p:nvSpPr>
        <p:spPr>
          <a:prstGeom prst="rect">
            <a:avLst/>
          </a:prstGeom>
          <a:solidFill>
            <a:srgbClr val="FFE599"/>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3F3F3F"/>
              </a:buClr>
              <a:buSzPts val="2400"/>
              <a:buFont typeface="Arial"/>
              <a:buNone/>
            </a:pPr>
            <a:r>
              <a:rPr lang="en-US" sz="5400" dirty="0">
                <a:solidFill>
                  <a:schemeClr val="dk1"/>
                </a:solidFill>
              </a:rPr>
              <a:t>Working Collectively: Transforming and Decolonizing Institutions </a:t>
            </a:r>
            <a:endParaRPr sz="5400" dirty="0">
              <a:solidFill>
                <a:schemeClr val="dk1"/>
              </a:solidFill>
            </a:endParaRPr>
          </a:p>
        </p:txBody>
      </p:sp>
      <p:sp>
        <p:nvSpPr>
          <p:cNvPr id="113" name="Google Shape;113;p14"/>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114" name="Google Shape;114;p14"/>
          <p:cNvSpPr txBox="1">
            <a:spLocks noGrp="1"/>
          </p:cNvSpPr>
          <p:nvPr>
            <p:ph type="ftr" idx="4294967295"/>
          </p:nvPr>
        </p:nvSpPr>
        <p:spPr>
          <a:xfrm>
            <a:off x="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800"/>
              <a:buFont typeface="Georgia"/>
              <a:buNone/>
            </a:pPr>
            <a:r>
              <a:rPr lang="en-US" sz="4800" b="1" i="1" u="none" strike="noStrike" cap="none">
                <a:latin typeface="Georgia"/>
                <a:ea typeface="Georgia"/>
                <a:cs typeface="Georgia"/>
                <a:sym typeface="Georgia"/>
              </a:rPr>
              <a:t>Session Attendance Plan</a:t>
            </a:r>
            <a:endParaRPr sz="4800"/>
          </a:p>
        </p:txBody>
      </p:sp>
      <p:sp>
        <p:nvSpPr>
          <p:cNvPr id="130" name="Google Shape;130;p16"/>
          <p:cNvSpPr txBox="1">
            <a:spLocks noGrp="1"/>
          </p:cNvSpPr>
          <p:nvPr>
            <p:ph idx="1"/>
          </p:nvPr>
        </p:nvSpPr>
        <p:spPr>
          <a:xfrm>
            <a:off x="829994" y="2662568"/>
            <a:ext cx="10523806" cy="3569419"/>
          </a:xfrm>
          <a:prstGeom prst="rect">
            <a:avLst/>
          </a:prstGeom>
          <a:solidFill>
            <a:schemeClr val="lt1"/>
          </a:solidFill>
          <a:ln>
            <a:noFill/>
          </a:ln>
        </p:spPr>
        <p:txBody>
          <a:bodyPr spcFirstLastPara="1" wrap="square" lIns="91425" tIns="45700" rIns="91425" bIns="45700" anchor="t" anchorCtr="0">
            <a:noAutofit/>
          </a:bodyPr>
          <a:lstStyle/>
          <a:p>
            <a:pPr marL="342900" lvl="0" indent="-114300" algn="l" rtl="0">
              <a:lnSpc>
                <a:spcPct val="90000"/>
              </a:lnSpc>
              <a:spcBef>
                <a:spcPts val="0"/>
              </a:spcBef>
              <a:spcAft>
                <a:spcPts val="0"/>
              </a:spcAft>
              <a:buClr>
                <a:srgbClr val="3F3F3F"/>
              </a:buClr>
              <a:buSzPts val="3600"/>
              <a:buFont typeface="Arial"/>
              <a:buNone/>
            </a:pPr>
            <a:endParaRPr sz="3600" dirty="0">
              <a:latin typeface="Arial"/>
              <a:ea typeface="Arial"/>
              <a:cs typeface="Arial"/>
              <a:sym typeface="Arial"/>
            </a:endParaRPr>
          </a:p>
          <a:p>
            <a:pPr marL="1028700" lvl="0" indent="-571500" algn="l" rtl="0">
              <a:lnSpc>
                <a:spcPct val="90000"/>
              </a:lnSpc>
              <a:spcBef>
                <a:spcPts val="1000"/>
              </a:spcBef>
              <a:spcAft>
                <a:spcPts val="0"/>
              </a:spcAft>
              <a:buClr>
                <a:schemeClr val="dk1"/>
              </a:buClr>
              <a:buSzPts val="3600"/>
              <a:buFont typeface="Arial" panose="020B0604020202020204" pitchFamily="34" charset="0"/>
              <a:buChar char="•"/>
            </a:pPr>
            <a:r>
              <a:rPr lang="en-US" sz="3600" dirty="0">
                <a:latin typeface="Arial"/>
                <a:ea typeface="Arial"/>
                <a:cs typeface="Arial"/>
                <a:sym typeface="Arial"/>
              </a:rPr>
              <a:t>Review program </a:t>
            </a:r>
          </a:p>
          <a:p>
            <a:pPr marL="457200" lvl="0" algn="l" rtl="0">
              <a:lnSpc>
                <a:spcPct val="90000"/>
              </a:lnSpc>
              <a:spcBef>
                <a:spcPts val="1000"/>
              </a:spcBef>
              <a:spcAft>
                <a:spcPts val="0"/>
              </a:spcAft>
              <a:buClr>
                <a:schemeClr val="dk1"/>
              </a:buClr>
              <a:buSzPts val="3600"/>
            </a:pPr>
            <a:br>
              <a:rPr lang="en-US" sz="3600" dirty="0">
                <a:latin typeface="Arial"/>
                <a:ea typeface="Arial"/>
                <a:cs typeface="Arial"/>
                <a:sym typeface="Arial"/>
              </a:rPr>
            </a:br>
            <a:endParaRPr dirty="0"/>
          </a:p>
          <a:p>
            <a:pPr marL="1028700" lvl="0" indent="-571500" algn="l" rtl="0">
              <a:lnSpc>
                <a:spcPct val="90000"/>
              </a:lnSpc>
              <a:spcBef>
                <a:spcPts val="1000"/>
              </a:spcBef>
              <a:spcAft>
                <a:spcPts val="0"/>
              </a:spcAft>
              <a:buClr>
                <a:schemeClr val="dk1"/>
              </a:buClr>
              <a:buSzPts val="3600"/>
              <a:buFont typeface="Arial" panose="020B0604020202020204" pitchFamily="34" charset="0"/>
              <a:buChar char="•"/>
            </a:pPr>
            <a:r>
              <a:rPr lang="en-US" sz="3600" dirty="0">
                <a:latin typeface="Arial"/>
                <a:ea typeface="Arial"/>
                <a:cs typeface="Arial"/>
                <a:sym typeface="Arial"/>
              </a:rPr>
              <a:t>Come in a team? Divide and conquer! </a:t>
            </a:r>
            <a:endParaRPr dirty="0"/>
          </a:p>
          <a:p>
            <a:pPr marL="0" lvl="0" indent="0" algn="l" rtl="0">
              <a:lnSpc>
                <a:spcPct val="90000"/>
              </a:lnSpc>
              <a:spcBef>
                <a:spcPts val="1000"/>
              </a:spcBef>
              <a:spcAft>
                <a:spcPts val="0"/>
              </a:spcAft>
              <a:buNone/>
            </a:pPr>
            <a:endParaRPr dirty="0"/>
          </a:p>
          <a:p>
            <a:pPr marL="0" marR="0" lvl="0" indent="0" algn="l" rtl="0">
              <a:lnSpc>
                <a:spcPct val="90000"/>
              </a:lnSpc>
              <a:spcBef>
                <a:spcPts val="1000"/>
              </a:spcBef>
              <a:spcAft>
                <a:spcPts val="0"/>
              </a:spcAft>
              <a:buClr>
                <a:srgbClr val="3F3F3F"/>
              </a:buClr>
              <a:buSzPts val="2400"/>
              <a:buFont typeface="Arial"/>
              <a:buNone/>
            </a:pPr>
            <a:endParaRPr dirty="0">
              <a:solidFill>
                <a:srgbClr val="FFFFFF"/>
              </a:solidFill>
            </a:endParaRPr>
          </a:p>
        </p:txBody>
      </p:sp>
      <p:sp>
        <p:nvSpPr>
          <p:cNvPr id="131" name="Google Shape;131;p16"/>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32" name="Google Shape;132;p16"/>
          <p:cNvSpPr txBox="1">
            <a:spLocks noGrp="1"/>
          </p:cNvSpPr>
          <p:nvPr>
            <p:ph type="ftr" idx="4294967295"/>
          </p:nvPr>
        </p:nvSpPr>
        <p:spPr>
          <a:xfrm>
            <a:off x="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pic>
        <p:nvPicPr>
          <p:cNvPr id="2" name="Picture 1">
            <a:extLst>
              <a:ext uri="{FF2B5EF4-FFF2-40B4-BE49-F238E27FC236}">
                <a16:creationId xmlns:a16="http://schemas.microsoft.com/office/drawing/2014/main" id="{AB671AD3-BE15-44AA-B91E-B06E32B193C2}"/>
              </a:ext>
            </a:extLst>
          </p:cNvPr>
          <p:cNvPicPr>
            <a:picLocks noChangeAspect="1"/>
          </p:cNvPicPr>
          <p:nvPr/>
        </p:nvPicPr>
        <p:blipFill>
          <a:blip r:embed="rId3"/>
          <a:stretch>
            <a:fillRect/>
          </a:stretch>
        </p:blipFill>
        <p:spPr>
          <a:xfrm>
            <a:off x="8971261" y="2556013"/>
            <a:ext cx="2143125" cy="2143125"/>
          </a:xfrm>
          <a:prstGeom prst="rect">
            <a:avLst/>
          </a:prstGeom>
        </p:spPr>
      </p:pic>
    </p:spTree>
  </p:cSld>
  <p:clrMapOvr>
    <a:masterClrMapping/>
  </p:clrMapOvr>
</p:sld>
</file>

<file path=ppt/theme/theme1.xml><?xml version="1.0" encoding="utf-8"?>
<a:theme xmlns:a="http://schemas.openxmlformats.org/drawingml/2006/main" name="ASCCC Curriculum Inst. 2020 Theme">
  <a:themeElements>
    <a:clrScheme name="ASCCC Plenary Spring 2021">
      <a:dk1>
        <a:srgbClr val="507BB5"/>
      </a:dk1>
      <a:lt1>
        <a:srgbClr val="FFFFFF"/>
      </a:lt1>
      <a:dk2>
        <a:srgbClr val="000000"/>
      </a:dk2>
      <a:lt2>
        <a:srgbClr val="F9CC41"/>
      </a:lt2>
      <a:accent1>
        <a:srgbClr val="008A69"/>
      </a:accent1>
      <a:accent2>
        <a:srgbClr val="20A7BA"/>
      </a:accent2>
      <a:accent3>
        <a:srgbClr val="C7B893"/>
      </a:accent3>
      <a:accent4>
        <a:srgbClr val="7E3783"/>
      </a:accent4>
      <a:accent5>
        <a:srgbClr val="507BB5"/>
      </a:accent5>
      <a:accent6>
        <a:srgbClr val="581519"/>
      </a:accent6>
      <a:hlink>
        <a:srgbClr val="155F90"/>
      </a:hlink>
      <a:folHlink>
        <a:srgbClr val="2EA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1 Spring ppt template 1 210127" id="{DAC46680-91E6-7B49-872D-F9551EF3C782}" vid="{41AAB9FA-BDD9-EB40-8621-18159C45AD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Plenary 2021 Spring ppt template 1</Template>
  <TotalTime>1244</TotalTime>
  <Words>1358</Words>
  <Application>Microsoft Office PowerPoint</Application>
  <PresentationFormat>Widescreen</PresentationFormat>
  <Paragraphs>222</Paragraphs>
  <Slides>25</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Noto Sans Symbols</vt:lpstr>
      <vt:lpstr>Palatino</vt:lpstr>
      <vt:lpstr>Arial</vt:lpstr>
      <vt:lpstr>Calibri</vt:lpstr>
      <vt:lpstr>Georgia</vt:lpstr>
      <vt:lpstr>ASCCC Curriculum Inst. 2020 Theme</vt:lpstr>
      <vt:lpstr>New Delegates and First Time Attendees Information Session, Plenary Orientation</vt:lpstr>
      <vt:lpstr>Presenters </vt:lpstr>
      <vt:lpstr>BREAKOUT DESCRIPTION</vt:lpstr>
      <vt:lpstr>Topics for Today</vt:lpstr>
      <vt:lpstr>Polls  </vt:lpstr>
      <vt:lpstr>Mission of ASCCC</vt:lpstr>
      <vt:lpstr>Purpose of Plenary</vt:lpstr>
      <vt:lpstr>Plenary Theme </vt:lpstr>
      <vt:lpstr>Session Attendance Plan</vt:lpstr>
      <vt:lpstr>Plenary Logistics </vt:lpstr>
      <vt:lpstr>Caucuses </vt:lpstr>
      <vt:lpstr>Accessing the PPT and Chat after the session </vt:lpstr>
      <vt:lpstr>Pathable Tips and Connecting with other Attendees </vt:lpstr>
      <vt:lpstr>I’m a new delegate…  what do I do at Plenary?</vt:lpstr>
      <vt:lpstr>Questions on Being a Delegate? </vt:lpstr>
      <vt:lpstr>Saturday is Voting Day - Resolutions</vt:lpstr>
      <vt:lpstr>Requirements for Resolutions</vt:lpstr>
      <vt:lpstr>Resolutions, Voting &amp; Discussion</vt:lpstr>
      <vt:lpstr>Disciplines List Timeline </vt:lpstr>
      <vt:lpstr>Disciplines List Proposals </vt:lpstr>
      <vt:lpstr>ASCCC Awards</vt:lpstr>
      <vt:lpstr>Important Senate Resources  for Delegates</vt:lpstr>
      <vt:lpstr>More Important Senate Resources  for Delegates</vt:lpstr>
      <vt:lpstr>Questions?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Curry</dc:creator>
  <cp:lastModifiedBy>Kyoko Hatano</cp:lastModifiedBy>
  <cp:revision>7</cp:revision>
  <cp:lastPrinted>2020-11-24T19:27:34Z</cp:lastPrinted>
  <dcterms:created xsi:type="dcterms:W3CDTF">2021-03-24T15:52:52Z</dcterms:created>
  <dcterms:modified xsi:type="dcterms:W3CDTF">2021-04-15T16:37:17Z</dcterms:modified>
</cp:coreProperties>
</file>