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69" r:id="rId4"/>
    <p:sldId id="258" r:id="rId5"/>
    <p:sldId id="259" r:id="rId6"/>
    <p:sldId id="260" r:id="rId7"/>
    <p:sldId id="261" r:id="rId8"/>
    <p:sldId id="262" r:id="rId9"/>
    <p:sldId id="263"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74831"/>
    <a:srgbClr val="533A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4"/>
    <p:restoredTop sz="94685"/>
  </p:normalViewPr>
  <p:slideViewPr>
    <p:cSldViewPr snapToGrid="0" snapToObjects="1">
      <p:cViewPr varScale="1">
        <p:scale>
          <a:sx n="96" d="100"/>
          <a:sy n="96" d="100"/>
        </p:scale>
        <p:origin x="57"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F1718C-EE5C-A545-A26B-F1D44DE2C295}" type="datetimeFigureOut">
              <a:rPr lang="en-US" smtClean="0"/>
              <a:t>7/2/2020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7E57F4-9D9C-5847-BCD2-13B860A1E044}" type="slidenum">
              <a:rPr lang="en-US" smtClean="0"/>
              <a:t>‹#›</a:t>
            </a:fld>
            <a:endParaRPr lang="en-US"/>
          </a:p>
        </p:txBody>
      </p:sp>
    </p:spTree>
    <p:extLst>
      <p:ext uri="{BB962C8B-B14F-4D97-AF65-F5344CB8AC3E}">
        <p14:creationId xmlns:p14="http://schemas.microsoft.com/office/powerpoint/2010/main" val="1454596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1</a:t>
            </a:fld>
            <a:endParaRPr lang="en-US"/>
          </a:p>
        </p:txBody>
      </p:sp>
    </p:spTree>
    <p:extLst>
      <p:ext uri="{BB962C8B-B14F-4D97-AF65-F5344CB8AC3E}">
        <p14:creationId xmlns:p14="http://schemas.microsoft.com/office/powerpoint/2010/main" val="4314709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10</a:t>
            </a:fld>
            <a:endParaRPr lang="en-US"/>
          </a:p>
        </p:txBody>
      </p:sp>
    </p:spTree>
    <p:extLst>
      <p:ext uri="{BB962C8B-B14F-4D97-AF65-F5344CB8AC3E}">
        <p14:creationId xmlns:p14="http://schemas.microsoft.com/office/powerpoint/2010/main" val="666657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11</a:t>
            </a:fld>
            <a:endParaRPr lang="en-US"/>
          </a:p>
        </p:txBody>
      </p:sp>
    </p:spTree>
    <p:extLst>
      <p:ext uri="{BB962C8B-B14F-4D97-AF65-F5344CB8AC3E}">
        <p14:creationId xmlns:p14="http://schemas.microsoft.com/office/powerpoint/2010/main" val="3460419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12</a:t>
            </a:fld>
            <a:endParaRPr lang="en-US"/>
          </a:p>
        </p:txBody>
      </p:sp>
    </p:spTree>
    <p:extLst>
      <p:ext uri="{BB962C8B-B14F-4D97-AF65-F5344CB8AC3E}">
        <p14:creationId xmlns:p14="http://schemas.microsoft.com/office/powerpoint/2010/main" val="606186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2</a:t>
            </a:fld>
            <a:endParaRPr lang="en-US"/>
          </a:p>
        </p:txBody>
      </p:sp>
    </p:spTree>
    <p:extLst>
      <p:ext uri="{BB962C8B-B14F-4D97-AF65-F5344CB8AC3E}">
        <p14:creationId xmlns:p14="http://schemas.microsoft.com/office/powerpoint/2010/main" val="1348385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3</a:t>
            </a:fld>
            <a:endParaRPr lang="en-US"/>
          </a:p>
        </p:txBody>
      </p:sp>
    </p:spTree>
    <p:extLst>
      <p:ext uri="{BB962C8B-B14F-4D97-AF65-F5344CB8AC3E}">
        <p14:creationId xmlns:p14="http://schemas.microsoft.com/office/powerpoint/2010/main" val="22141103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4</a:t>
            </a:fld>
            <a:endParaRPr lang="en-US"/>
          </a:p>
        </p:txBody>
      </p:sp>
    </p:spTree>
    <p:extLst>
      <p:ext uri="{BB962C8B-B14F-4D97-AF65-F5344CB8AC3E}">
        <p14:creationId xmlns:p14="http://schemas.microsoft.com/office/powerpoint/2010/main" val="2741440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5</a:t>
            </a:fld>
            <a:endParaRPr lang="en-US"/>
          </a:p>
        </p:txBody>
      </p:sp>
    </p:spTree>
    <p:extLst>
      <p:ext uri="{BB962C8B-B14F-4D97-AF65-F5344CB8AC3E}">
        <p14:creationId xmlns:p14="http://schemas.microsoft.com/office/powerpoint/2010/main" val="18703834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6</a:t>
            </a:fld>
            <a:endParaRPr lang="en-US"/>
          </a:p>
        </p:txBody>
      </p:sp>
    </p:spTree>
    <p:extLst>
      <p:ext uri="{BB962C8B-B14F-4D97-AF65-F5344CB8AC3E}">
        <p14:creationId xmlns:p14="http://schemas.microsoft.com/office/powerpoint/2010/main" val="3674755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7</a:t>
            </a:fld>
            <a:endParaRPr lang="en-US"/>
          </a:p>
        </p:txBody>
      </p:sp>
    </p:spTree>
    <p:extLst>
      <p:ext uri="{BB962C8B-B14F-4D97-AF65-F5344CB8AC3E}">
        <p14:creationId xmlns:p14="http://schemas.microsoft.com/office/powerpoint/2010/main" val="2908646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8</a:t>
            </a:fld>
            <a:endParaRPr lang="en-US"/>
          </a:p>
        </p:txBody>
      </p:sp>
    </p:spTree>
    <p:extLst>
      <p:ext uri="{BB962C8B-B14F-4D97-AF65-F5344CB8AC3E}">
        <p14:creationId xmlns:p14="http://schemas.microsoft.com/office/powerpoint/2010/main" val="38128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7E57F4-9D9C-5847-BCD2-13B860A1E044}" type="slidenum">
              <a:rPr lang="en-US" smtClean="0"/>
              <a:t>9</a:t>
            </a:fld>
            <a:endParaRPr lang="en-US"/>
          </a:p>
        </p:txBody>
      </p:sp>
    </p:spTree>
    <p:extLst>
      <p:ext uri="{BB962C8B-B14F-4D97-AF65-F5344CB8AC3E}">
        <p14:creationId xmlns:p14="http://schemas.microsoft.com/office/powerpoint/2010/main" val="36169055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4887DC-488F-2240-8400-A13B96844E4F}"/>
              </a:ext>
            </a:extLst>
          </p:cNvPr>
          <p:cNvSpPr>
            <a:spLocks noGrp="1"/>
          </p:cNvSpPr>
          <p:nvPr>
            <p:ph type="ctrTitle" hasCustomPrompt="1"/>
          </p:nvPr>
        </p:nvSpPr>
        <p:spPr>
          <a:xfrm>
            <a:off x="3682313" y="2038864"/>
            <a:ext cx="7485998" cy="1780017"/>
          </a:xfrm>
        </p:spPr>
        <p:txBody>
          <a:bodyPr anchor="b">
            <a:normAutofit/>
          </a:bodyPr>
          <a:lstStyle>
            <a:lvl1pPr algn="ctr">
              <a:defRPr sz="4400">
                <a:solidFill>
                  <a:schemeClr val="accent2"/>
                </a:solidFill>
                <a:latin typeface="Palatino" pitchFamily="2" charset="77"/>
                <a:ea typeface="Palatino" pitchFamily="2" charset="77"/>
              </a:defRPr>
            </a:lvl1pPr>
          </a:lstStyle>
          <a:p>
            <a:r>
              <a:rPr lang="en-US" dirty="0"/>
              <a:t>Click to Edit</a:t>
            </a:r>
            <a:br>
              <a:rPr lang="en-US" dirty="0"/>
            </a:br>
            <a:r>
              <a:rPr lang="en-US" dirty="0"/>
              <a:t>Title</a:t>
            </a:r>
          </a:p>
        </p:txBody>
      </p:sp>
      <p:sp>
        <p:nvSpPr>
          <p:cNvPr id="3" name="Subtitle 2">
            <a:extLst>
              <a:ext uri="{FF2B5EF4-FFF2-40B4-BE49-F238E27FC236}">
                <a16:creationId xmlns:a16="http://schemas.microsoft.com/office/drawing/2014/main" id="{BC33C611-85E4-614D-A578-E6A3786610E8}"/>
              </a:ext>
            </a:extLst>
          </p:cNvPr>
          <p:cNvSpPr>
            <a:spLocks noGrp="1"/>
          </p:cNvSpPr>
          <p:nvPr>
            <p:ph type="subTitle" idx="1" hasCustomPrompt="1"/>
          </p:nvPr>
        </p:nvSpPr>
        <p:spPr>
          <a:xfrm>
            <a:off x="3682313" y="3910957"/>
            <a:ext cx="7485998" cy="1655762"/>
          </a:xfrm>
        </p:spPr>
        <p:txBody>
          <a:bodyPr/>
          <a:lstStyle>
            <a:lvl1pPr marL="0" marR="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sz="2400" b="0" i="0">
                <a:solidFill>
                  <a:srgbClr val="674831"/>
                </a:solidFill>
                <a:latin typeface="Gill Sans" panose="020B0502020104020203" pitchFamily="34" charset="-79"/>
                <a:cs typeface="Gill Sans" panose="020B0502020104020203" pitchFamily="34" charset="-79"/>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 </a:t>
            </a:r>
            <a:br>
              <a:rPr lang="en-US" dirty="0"/>
            </a:br>
            <a:r>
              <a:rPr lang="en-US" dirty="0"/>
              <a:t>(Remember to add alt text to all </a:t>
            </a:r>
            <a:br>
              <a:rPr lang="en-US" dirty="0"/>
            </a:br>
            <a:r>
              <a:rPr lang="en-US" dirty="0"/>
              <a:t>imported graphics and images.)</a:t>
            </a:r>
          </a:p>
          <a:p>
            <a:endParaRPr lang="en-US" dirty="0"/>
          </a:p>
        </p:txBody>
      </p:sp>
      <p:pic>
        <p:nvPicPr>
          <p:cNvPr id="11" name="Picture 10" descr="ASCCC logo">
            <a:extLst>
              <a:ext uri="{FF2B5EF4-FFF2-40B4-BE49-F238E27FC236}">
                <a16:creationId xmlns:a16="http://schemas.microsoft.com/office/drawing/2014/main" id="{7C5D4022-9CB8-C34D-BC12-06698F834C7D}"/>
              </a:ext>
            </a:extLst>
          </p:cNvPr>
          <p:cNvPicPr>
            <a:picLocks noChangeAspect="1"/>
          </p:cNvPicPr>
          <p:nvPr userDrawn="1"/>
        </p:nvPicPr>
        <p:blipFill>
          <a:blip r:embed="rId3"/>
          <a:stretch>
            <a:fillRect/>
          </a:stretch>
        </p:blipFill>
        <p:spPr>
          <a:xfrm>
            <a:off x="138669" y="193589"/>
            <a:ext cx="3545565" cy="2215978"/>
          </a:xfrm>
          <a:prstGeom prst="rect">
            <a:avLst/>
          </a:prstGeom>
        </p:spPr>
      </p:pic>
    </p:spTree>
    <p:extLst>
      <p:ext uri="{BB962C8B-B14F-4D97-AF65-F5344CB8AC3E}">
        <p14:creationId xmlns:p14="http://schemas.microsoft.com/office/powerpoint/2010/main" val="305746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 Sectio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7BF83-3E38-3D43-BAD6-E56667BA8032}"/>
              </a:ext>
            </a:extLst>
          </p:cNvPr>
          <p:cNvSpPr>
            <a:spLocks noGrp="1"/>
          </p:cNvSpPr>
          <p:nvPr>
            <p:ph type="title" hasCustomPrompt="1"/>
          </p:nvPr>
        </p:nvSpPr>
        <p:spPr>
          <a:xfrm>
            <a:off x="393357" y="1408670"/>
            <a:ext cx="3128319" cy="3576680"/>
          </a:xfrm>
        </p:spPr>
        <p:txBody>
          <a:bodyPr anchor="t">
            <a:normAutofit/>
          </a:bodyPr>
          <a:lstStyle>
            <a:lvl1pPr>
              <a:defRPr sz="3600">
                <a:solidFill>
                  <a:schemeClr val="bg1"/>
                </a:solidFill>
              </a:defRPr>
            </a:lvl1pPr>
          </a:lstStyle>
          <a:p>
            <a:r>
              <a:rPr lang="en-US" dirty="0"/>
              <a:t>Click to edit Section title</a:t>
            </a:r>
          </a:p>
        </p:txBody>
      </p:sp>
      <p:sp>
        <p:nvSpPr>
          <p:cNvPr id="3" name="Content Placeholder 2">
            <a:extLst>
              <a:ext uri="{FF2B5EF4-FFF2-40B4-BE49-F238E27FC236}">
                <a16:creationId xmlns:a16="http://schemas.microsoft.com/office/drawing/2014/main" id="{42B6B5A0-4BE7-D242-883D-240F42A74477}"/>
              </a:ext>
            </a:extLst>
          </p:cNvPr>
          <p:cNvSpPr>
            <a:spLocks noGrp="1"/>
          </p:cNvSpPr>
          <p:nvPr>
            <p:ph idx="1" hasCustomPrompt="1"/>
          </p:nvPr>
        </p:nvSpPr>
        <p:spPr>
          <a:xfrm>
            <a:off x="4733667" y="1408670"/>
            <a:ext cx="6868297" cy="4397590"/>
          </a:xfrm>
        </p:spPr>
        <p:txBody>
          <a:bodyPr/>
          <a:lstStyle/>
          <a:p>
            <a:pPr lvl="0"/>
            <a:r>
              <a:rPr lang="en-US" dirty="0"/>
              <a:t>Edit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801C9CC6-E19B-F843-BB2D-96D46C72A971}"/>
              </a:ext>
            </a:extLst>
          </p:cNvPr>
          <p:cNvSpPr>
            <a:spLocks noGrp="1"/>
          </p:cNvSpPr>
          <p:nvPr>
            <p:ph type="sldNum" sz="quarter" idx="12"/>
          </p:nvPr>
        </p:nvSpPr>
        <p:spPr>
          <a:xfrm>
            <a:off x="11244648" y="6356350"/>
            <a:ext cx="714633" cy="365125"/>
          </a:xfrm>
        </p:spPr>
        <p:txBody>
          <a:bodyPr/>
          <a:lstStyle>
            <a:lvl1pPr>
              <a:defRPr b="0" i="0">
                <a:solidFill>
                  <a:schemeClr val="bg2"/>
                </a:solidFill>
                <a:latin typeface="Gill Sans" panose="020B0502020104020203" pitchFamily="34" charset="-79"/>
                <a:cs typeface="Gill Sans" panose="020B0502020104020203" pitchFamily="34" charset="-79"/>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2905878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1 Content 2 Column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DA5A-03EB-7C4E-BED7-BCB1E5A11604}"/>
              </a:ext>
            </a:extLst>
          </p:cNvPr>
          <p:cNvSpPr>
            <a:spLocks noGrp="1"/>
          </p:cNvSpPr>
          <p:nvPr>
            <p:ph type="title"/>
          </p:nvPr>
        </p:nvSpPr>
        <p:spPr>
          <a:xfrm>
            <a:off x="1260388" y="365125"/>
            <a:ext cx="9885407" cy="1325563"/>
          </a:xfrm>
        </p:spPr>
        <p:txBody>
          <a:bodyPr anchor="b"/>
          <a:lstStyle>
            <a:lvl1pPr algn="ctr">
              <a:defRPr/>
            </a:lvl1pPr>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id="{11062FDB-A149-0B44-BB49-58F5C3155A54}"/>
              </a:ext>
            </a:extLst>
          </p:cNvPr>
          <p:cNvSpPr>
            <a:spLocks noGrp="1"/>
          </p:cNvSpPr>
          <p:nvPr>
            <p:ph sz="half" idx="1"/>
          </p:nvPr>
        </p:nvSpPr>
        <p:spPr>
          <a:xfrm>
            <a:off x="1062683" y="1868487"/>
            <a:ext cx="5043616"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a:extLst>
              <a:ext uri="{FF2B5EF4-FFF2-40B4-BE49-F238E27FC236}">
                <a16:creationId xmlns:a16="http://schemas.microsoft.com/office/drawing/2014/main" id="{4B07721E-11C3-6B42-AE2E-8506E4B9E51F}"/>
              </a:ext>
            </a:extLst>
          </p:cNvPr>
          <p:cNvSpPr>
            <a:spLocks noGrp="1"/>
          </p:cNvSpPr>
          <p:nvPr>
            <p:ph sz="half" idx="2"/>
          </p:nvPr>
        </p:nvSpPr>
        <p:spPr>
          <a:xfrm>
            <a:off x="6258699" y="1868487"/>
            <a:ext cx="5072448"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a:extLst>
              <a:ext uri="{FF2B5EF4-FFF2-40B4-BE49-F238E27FC236}">
                <a16:creationId xmlns:a16="http://schemas.microsoft.com/office/drawing/2014/main" id="{D153CCDF-37BD-944A-A424-C52A8AA05BC0}"/>
              </a:ext>
            </a:extLst>
          </p:cNvPr>
          <p:cNvSpPr>
            <a:spLocks noGrp="1"/>
          </p:cNvSpPr>
          <p:nvPr>
            <p:ph type="sldNum" sz="quarter" idx="12"/>
          </p:nvPr>
        </p:nvSpPr>
        <p:spPr>
          <a:xfrm>
            <a:off x="11244648" y="6356350"/>
            <a:ext cx="714633" cy="365125"/>
          </a:xfrm>
        </p:spPr>
        <p:txBody>
          <a:bodyPr/>
          <a:lstStyle>
            <a:lvl1pPr>
              <a:defRPr b="0" i="0">
                <a:solidFill>
                  <a:schemeClr val="bg2"/>
                </a:solidFill>
                <a:latin typeface="Gill Sans" panose="020B0502020104020203" pitchFamily="34" charset="-79"/>
                <a:cs typeface="Gill Sans" panose="020B0502020104020203" pitchFamily="34" charset="-79"/>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4257124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Content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28DA5A-03EB-7C4E-BED7-BCB1E5A11604}"/>
              </a:ext>
            </a:extLst>
          </p:cNvPr>
          <p:cNvSpPr>
            <a:spLocks noGrp="1"/>
          </p:cNvSpPr>
          <p:nvPr>
            <p:ph type="title"/>
          </p:nvPr>
        </p:nvSpPr>
        <p:spPr>
          <a:xfrm>
            <a:off x="1260388" y="365125"/>
            <a:ext cx="9885407" cy="1325563"/>
          </a:xfrm>
        </p:spPr>
        <p:txBody>
          <a:bodyPr anchor="b"/>
          <a:lstStyle>
            <a:lvl1pPr algn="ctr">
              <a:defRPr/>
            </a:lvl1pPr>
          </a:lstStyle>
          <a:p>
            <a:r>
              <a:rPr lang="en-US" smtClean="0"/>
              <a:t>Click to edit Master title style</a:t>
            </a:r>
            <a:endParaRPr lang="en-US" dirty="0"/>
          </a:p>
        </p:txBody>
      </p:sp>
      <p:sp>
        <p:nvSpPr>
          <p:cNvPr id="3" name="Content Placeholder 2">
            <a:extLst>
              <a:ext uri="{FF2B5EF4-FFF2-40B4-BE49-F238E27FC236}">
                <a16:creationId xmlns:a16="http://schemas.microsoft.com/office/drawing/2014/main" id="{11062FDB-A149-0B44-BB49-58F5C3155A54}"/>
              </a:ext>
            </a:extLst>
          </p:cNvPr>
          <p:cNvSpPr>
            <a:spLocks noGrp="1"/>
          </p:cNvSpPr>
          <p:nvPr>
            <p:ph sz="half" idx="1"/>
          </p:nvPr>
        </p:nvSpPr>
        <p:spPr>
          <a:xfrm>
            <a:off x="1062683" y="1868487"/>
            <a:ext cx="10293176"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lide Number Placeholder 5">
            <a:extLst>
              <a:ext uri="{FF2B5EF4-FFF2-40B4-BE49-F238E27FC236}">
                <a16:creationId xmlns:a16="http://schemas.microsoft.com/office/drawing/2014/main" id="{D153CCDF-37BD-944A-A424-C52A8AA05BC0}"/>
              </a:ext>
            </a:extLst>
          </p:cNvPr>
          <p:cNvSpPr>
            <a:spLocks noGrp="1"/>
          </p:cNvSpPr>
          <p:nvPr>
            <p:ph type="sldNum" sz="quarter" idx="12"/>
          </p:nvPr>
        </p:nvSpPr>
        <p:spPr>
          <a:xfrm>
            <a:off x="11244648" y="6356350"/>
            <a:ext cx="714633" cy="365125"/>
          </a:xfrm>
        </p:spPr>
        <p:txBody>
          <a:bodyPr/>
          <a:lstStyle>
            <a:lvl1pPr>
              <a:defRPr b="0" i="0">
                <a:solidFill>
                  <a:schemeClr val="bg2"/>
                </a:solidFill>
                <a:latin typeface="Gill Sans" panose="020B0502020104020203" pitchFamily="34" charset="-79"/>
                <a:cs typeface="Gill Sans" panose="020B0502020104020203" pitchFamily="34" charset="-79"/>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226473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8B9249B-BE17-6849-9D73-B0C3BA84C550}"/>
              </a:ext>
            </a:extLst>
          </p:cNvPr>
          <p:cNvSpPr>
            <a:spLocks noGrp="1"/>
          </p:cNvSpPr>
          <p:nvPr>
            <p:ph type="sldNum" sz="quarter" idx="12"/>
          </p:nvPr>
        </p:nvSpPr>
        <p:spPr/>
        <p:txBody>
          <a:bodyPr/>
          <a:lstStyle/>
          <a:p>
            <a:fld id="{492D8F1A-69A8-9242-9469-8400121D240A}" type="slidenum">
              <a:rPr lang="en-US" smtClean="0"/>
              <a:t>‹#›</a:t>
            </a:fld>
            <a:endParaRPr lang="en-US"/>
          </a:p>
        </p:txBody>
      </p:sp>
    </p:spTree>
    <p:extLst>
      <p:ext uri="{BB962C8B-B14F-4D97-AF65-F5344CB8AC3E}">
        <p14:creationId xmlns:p14="http://schemas.microsoft.com/office/powerpoint/2010/main" val="5688669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52D507-5401-464E-AD07-D24EE91AF6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a:extLst>
              <a:ext uri="{FF2B5EF4-FFF2-40B4-BE49-F238E27FC236}">
                <a16:creationId xmlns:a16="http://schemas.microsoft.com/office/drawing/2014/main" id="{2E3A2FC3-D2C7-9B4C-9B9B-A2C7D0FDA3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 Remember to ad alt text to all imported graphics and images.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2F650318-0809-C04F-9288-E60B69D548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accent4"/>
                </a:solidFill>
                <a:latin typeface="Gill Sans Ultra Bold" panose="020B0A02020104020203" pitchFamily="34" charset="77"/>
              </a:defRPr>
            </a:lvl1pPr>
          </a:lstStyle>
          <a:p>
            <a:fld id="{492D8F1A-69A8-9242-9469-8400121D240A}" type="slidenum">
              <a:rPr lang="en-US" smtClean="0"/>
              <a:pPr/>
              <a:t>‹#›</a:t>
            </a:fld>
            <a:endParaRPr lang="en-US" dirty="0"/>
          </a:p>
        </p:txBody>
      </p:sp>
    </p:spTree>
    <p:extLst>
      <p:ext uri="{BB962C8B-B14F-4D97-AF65-F5344CB8AC3E}">
        <p14:creationId xmlns:p14="http://schemas.microsoft.com/office/powerpoint/2010/main" val="984657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1" r:id="rId4"/>
    <p:sldLayoutId id="2147483655" r:id="rId5"/>
  </p:sldLayoutIdLst>
  <p:hf hdr="0" ftr="0" dt="0"/>
  <p:txStyles>
    <p:titleStyle>
      <a:lvl1pPr algn="l" defTabSz="914400" rtl="0" eaLnBrk="1" latinLnBrk="0" hangingPunct="1">
        <a:lnSpc>
          <a:spcPct val="90000"/>
        </a:lnSpc>
        <a:spcBef>
          <a:spcPct val="0"/>
        </a:spcBef>
        <a:buNone/>
        <a:defRPr sz="4400" kern="1200">
          <a:solidFill>
            <a:schemeClr val="accent2"/>
          </a:solidFill>
          <a:latin typeface="Palatino" pitchFamily="2" charset="77"/>
          <a:ea typeface="Palatino" pitchFamily="2" charset="77"/>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674831"/>
          </a:solidFill>
          <a:latin typeface="Gill Sans" panose="020B0502020104020203" pitchFamily="34" charset="-79"/>
          <a:ea typeface="+mn-ea"/>
          <a:cs typeface="Gill Sans" panose="020B0502020104020203" pitchFamily="34" charset="-79"/>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674831"/>
          </a:solidFill>
          <a:latin typeface="Gill Sans" panose="020B0502020104020203" pitchFamily="34" charset="-79"/>
          <a:ea typeface="+mn-ea"/>
          <a:cs typeface="Gill Sans" panose="020B0502020104020203" pitchFamily="34" charset="-79"/>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674831"/>
          </a:solidFill>
          <a:latin typeface="Gill Sans" panose="020B0502020104020203" pitchFamily="34" charset="-79"/>
          <a:ea typeface="+mn-ea"/>
          <a:cs typeface="Gill Sans" panose="020B0502020104020203" pitchFamily="34" charset="-79"/>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674831"/>
          </a:solidFill>
          <a:latin typeface="Gill Sans" panose="020B0502020104020203" pitchFamily="34" charset="-79"/>
          <a:ea typeface="+mn-ea"/>
          <a:cs typeface="Gill Sans" panose="020B0502020104020203" pitchFamily="34" charset="-79"/>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58FE1-E02F-2E40-8818-0EC5DCC0A994}"/>
              </a:ext>
            </a:extLst>
          </p:cNvPr>
          <p:cNvSpPr>
            <a:spLocks noGrp="1"/>
          </p:cNvSpPr>
          <p:nvPr>
            <p:ph type="ctrTitle"/>
          </p:nvPr>
        </p:nvSpPr>
        <p:spPr/>
        <p:txBody>
          <a:bodyPr>
            <a:normAutofit fontScale="90000"/>
          </a:bodyPr>
          <a:lstStyle/>
          <a:p>
            <a:r>
              <a:rPr lang="en-US" sz="5000" b="1" dirty="0"/>
              <a:t>Curriculum </a:t>
            </a:r>
            <a:r>
              <a:rPr lang="en-US" sz="5000" b="1" dirty="0" smtClean="0"/>
              <a:t>Pre-Session</a:t>
            </a:r>
            <a:r>
              <a:rPr lang="en-US" sz="5000" b="1" dirty="0"/>
              <a:t>:  </a:t>
            </a:r>
            <a:r>
              <a:rPr lang="en-US" sz="5000" dirty="0" smtClean="0"/>
              <a:t>New/Newer </a:t>
            </a:r>
            <a:r>
              <a:rPr lang="en-US" sz="5000" dirty="0"/>
              <a:t>Curriculum Administrators</a:t>
            </a:r>
            <a:endParaRPr lang="en-US" sz="5000" dirty="0">
              <a:latin typeface="Palatino" pitchFamily="2" charset="77"/>
              <a:ea typeface="Palatino" pitchFamily="2" charset="77"/>
            </a:endParaRPr>
          </a:p>
        </p:txBody>
      </p:sp>
      <p:sp>
        <p:nvSpPr>
          <p:cNvPr id="3" name="Subtitle 2">
            <a:extLst>
              <a:ext uri="{FF2B5EF4-FFF2-40B4-BE49-F238E27FC236}">
                <a16:creationId xmlns:a16="http://schemas.microsoft.com/office/drawing/2014/main" id="{BAD5C9FF-9ED8-7747-A418-05561791D6FE}"/>
              </a:ext>
            </a:extLst>
          </p:cNvPr>
          <p:cNvSpPr>
            <a:spLocks noGrp="1"/>
          </p:cNvSpPr>
          <p:nvPr>
            <p:ph type="subTitle" idx="1"/>
          </p:nvPr>
        </p:nvSpPr>
        <p:spPr>
          <a:xfrm>
            <a:off x="3682313" y="3910956"/>
            <a:ext cx="7485998" cy="2693595"/>
          </a:xfrm>
        </p:spPr>
        <p:txBody>
          <a:bodyPr>
            <a:normAutofit fontScale="92500" lnSpcReduction="10000"/>
          </a:bodyPr>
          <a:lstStyle/>
          <a:p>
            <a:r>
              <a:rPr lang="en-US" dirty="0">
                <a:solidFill>
                  <a:schemeClr val="tx2"/>
                </a:solidFill>
              </a:rPr>
              <a:t>Karen Daar, </a:t>
            </a:r>
            <a:r>
              <a:rPr lang="en-US" dirty="0" smtClean="0">
                <a:solidFill>
                  <a:schemeClr val="tx2"/>
                </a:solidFill>
              </a:rPr>
              <a:t> Vice President of Academic Affairs, </a:t>
            </a:r>
          </a:p>
          <a:p>
            <a:r>
              <a:rPr lang="en-US" dirty="0" smtClean="0">
                <a:solidFill>
                  <a:schemeClr val="tx2"/>
                </a:solidFill>
              </a:rPr>
              <a:t>Los </a:t>
            </a:r>
            <a:r>
              <a:rPr lang="en-US" dirty="0">
                <a:solidFill>
                  <a:schemeClr val="tx2"/>
                </a:solidFill>
              </a:rPr>
              <a:t>Angeles Valley </a:t>
            </a:r>
            <a:r>
              <a:rPr lang="en-US" dirty="0" smtClean="0">
                <a:solidFill>
                  <a:schemeClr val="tx2"/>
                </a:solidFill>
              </a:rPr>
              <a:t>College</a:t>
            </a:r>
          </a:p>
          <a:p>
            <a:endParaRPr lang="en-US" dirty="0">
              <a:solidFill>
                <a:schemeClr val="tx2"/>
              </a:solidFill>
            </a:endParaRPr>
          </a:p>
          <a:p>
            <a:r>
              <a:rPr lang="en-US" dirty="0">
                <a:solidFill>
                  <a:schemeClr val="tx2"/>
                </a:solidFill>
              </a:rPr>
              <a:t>Jennifer Taylor-Mendoza, </a:t>
            </a:r>
            <a:r>
              <a:rPr lang="en-US" dirty="0" smtClean="0">
                <a:solidFill>
                  <a:schemeClr val="tx2"/>
                </a:solidFill>
              </a:rPr>
              <a:t>Vice President of Instruction, </a:t>
            </a:r>
          </a:p>
          <a:p>
            <a:r>
              <a:rPr lang="en-US" dirty="0" smtClean="0">
                <a:solidFill>
                  <a:schemeClr val="tx2"/>
                </a:solidFill>
              </a:rPr>
              <a:t>Skyline College</a:t>
            </a:r>
          </a:p>
          <a:p>
            <a:endParaRPr lang="en-US" dirty="0">
              <a:solidFill>
                <a:schemeClr val="tx2"/>
              </a:solidFill>
            </a:endParaRPr>
          </a:p>
          <a:p>
            <a:r>
              <a:rPr lang="en-US" dirty="0">
                <a:solidFill>
                  <a:schemeClr val="tx2"/>
                </a:solidFill>
              </a:rPr>
              <a:t>David Williams, </a:t>
            </a:r>
            <a:r>
              <a:rPr lang="en-US" dirty="0" smtClean="0">
                <a:solidFill>
                  <a:schemeClr val="tx2"/>
                </a:solidFill>
              </a:rPr>
              <a:t>Vice President of Academic Affairs, </a:t>
            </a:r>
          </a:p>
          <a:p>
            <a:r>
              <a:rPr lang="en-US" dirty="0" smtClean="0">
                <a:solidFill>
                  <a:schemeClr val="tx2"/>
                </a:solidFill>
              </a:rPr>
              <a:t>Solano College </a:t>
            </a:r>
            <a:endParaRPr lang="en-US" dirty="0">
              <a:solidFill>
                <a:schemeClr val="tx2"/>
              </a:solidFill>
            </a:endParaRPr>
          </a:p>
          <a:p>
            <a:endParaRPr lang="en-US" dirty="0">
              <a:solidFill>
                <a:schemeClr val="tx2"/>
              </a:solidFill>
              <a:latin typeface="Gill Sans" panose="020B0502020104020203" pitchFamily="34" charset="-79"/>
              <a:cs typeface="Gill Sans" panose="020B0502020104020203" pitchFamily="34" charset="-79"/>
            </a:endParaRPr>
          </a:p>
        </p:txBody>
      </p:sp>
    </p:spTree>
    <p:extLst>
      <p:ext uri="{BB962C8B-B14F-4D97-AF65-F5344CB8AC3E}">
        <p14:creationId xmlns:p14="http://schemas.microsoft.com/office/powerpoint/2010/main" val="32714565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a:t>
            </a:r>
            <a:r>
              <a:rPr lang="en-US" dirty="0" smtClean="0"/>
              <a:t>7:  </a:t>
            </a:r>
            <a:r>
              <a:rPr lang="en-US" dirty="0"/>
              <a:t>Steps in the Curriculum Process</a:t>
            </a:r>
          </a:p>
        </p:txBody>
      </p:sp>
      <p:sp>
        <p:nvSpPr>
          <p:cNvPr id="3" name="Content Placeholder 2"/>
          <p:cNvSpPr>
            <a:spLocks noGrp="1"/>
          </p:cNvSpPr>
          <p:nvPr>
            <p:ph sz="half" idx="1"/>
          </p:nvPr>
        </p:nvSpPr>
        <p:spPr>
          <a:xfrm>
            <a:off x="1062683" y="2037521"/>
            <a:ext cx="10293176" cy="4182303"/>
          </a:xfrm>
        </p:spPr>
        <p:txBody>
          <a:bodyPr/>
          <a:lstStyle/>
          <a:p>
            <a:pPr marL="0" indent="0">
              <a:buNone/>
            </a:pPr>
            <a:r>
              <a:rPr lang="en-US" dirty="0"/>
              <a:t>A new CIO suggests that deans be included in the curriculum process at the start and participate in discussions on identifying SLOs (including ensuring at least one SLO speaks to equity and/or </a:t>
            </a:r>
            <a:r>
              <a:rPr lang="en-US" dirty="0" smtClean="0"/>
              <a:t>multiculturalism). </a:t>
            </a:r>
            <a:r>
              <a:rPr lang="en-US" dirty="0"/>
              <a:t>Faculty are questioning the appropriateness of this type of administrative involvement and whether it is even allowable</a:t>
            </a:r>
            <a:r>
              <a:rPr lang="en-US" dirty="0" smtClean="0"/>
              <a:t>.</a:t>
            </a:r>
          </a:p>
          <a:p>
            <a:pPr marL="0" indent="0">
              <a:buNone/>
            </a:pPr>
            <a:endParaRPr lang="en-US" dirty="0"/>
          </a:p>
          <a:p>
            <a:r>
              <a:rPr lang="en-US" i="1" dirty="0"/>
              <a:t>What do you ask?</a:t>
            </a:r>
          </a:p>
          <a:p>
            <a:r>
              <a:rPr lang="en-US" i="1" dirty="0"/>
              <a:t>What do you do?</a:t>
            </a:r>
          </a:p>
          <a:p>
            <a:r>
              <a:rPr lang="en-US" i="1" dirty="0"/>
              <a:t>Who should be included in the discussion?</a:t>
            </a:r>
          </a:p>
          <a:p>
            <a:endParaRPr lang="en-US"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10</a:t>
            </a:fld>
            <a:endParaRPr lang="en-US" dirty="0"/>
          </a:p>
        </p:txBody>
      </p:sp>
    </p:spTree>
    <p:extLst>
      <p:ext uri="{BB962C8B-B14F-4D97-AF65-F5344CB8AC3E}">
        <p14:creationId xmlns:p14="http://schemas.microsoft.com/office/powerpoint/2010/main" val="24455867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a:t>
            </a:r>
            <a:r>
              <a:rPr lang="en-US" dirty="0" smtClean="0"/>
              <a:t>8: </a:t>
            </a:r>
            <a:r>
              <a:rPr lang="en-US" dirty="0"/>
              <a:t>Multi-campus Districts and Regions</a:t>
            </a:r>
          </a:p>
        </p:txBody>
      </p:sp>
      <p:sp>
        <p:nvSpPr>
          <p:cNvPr id="3" name="Content Placeholder 2"/>
          <p:cNvSpPr>
            <a:spLocks noGrp="1"/>
          </p:cNvSpPr>
          <p:nvPr>
            <p:ph sz="half" idx="1"/>
          </p:nvPr>
        </p:nvSpPr>
        <p:spPr>
          <a:xfrm>
            <a:off x="1062683" y="2156791"/>
            <a:ext cx="10293176" cy="4063034"/>
          </a:xfrm>
        </p:spPr>
        <p:txBody>
          <a:bodyPr/>
          <a:lstStyle/>
          <a:p>
            <a:pPr marL="0" indent="0">
              <a:buNone/>
            </a:pPr>
            <a:r>
              <a:rPr lang="en-US" dirty="0"/>
              <a:t>A college within your district/region wants to create a noncredit CTE certificate that parallels a credit program offered at your college for many years.  Your faculty </a:t>
            </a:r>
            <a:r>
              <a:rPr lang="en-US" dirty="0" smtClean="0"/>
              <a:t>are </a:t>
            </a:r>
            <a:r>
              <a:rPr lang="en-US" dirty="0"/>
              <a:t>concerned that the proposed program will take students away from their existing program. </a:t>
            </a:r>
            <a:endParaRPr lang="en-US" dirty="0" smtClean="0"/>
          </a:p>
          <a:p>
            <a:pPr marL="0" indent="0">
              <a:buNone/>
            </a:pPr>
            <a:endParaRPr lang="en-US" dirty="0"/>
          </a:p>
          <a:p>
            <a:r>
              <a:rPr lang="en-US" i="1" dirty="0"/>
              <a:t>What do you ask?</a:t>
            </a:r>
          </a:p>
          <a:p>
            <a:r>
              <a:rPr lang="en-US" i="1" dirty="0"/>
              <a:t>What do you do?</a:t>
            </a:r>
          </a:p>
          <a:p>
            <a:r>
              <a:rPr lang="en-US" i="1" dirty="0"/>
              <a:t>Who should be included in the discussion?</a:t>
            </a:r>
          </a:p>
          <a:p>
            <a:endParaRPr lang="en-US"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11</a:t>
            </a:fld>
            <a:endParaRPr lang="en-US" dirty="0"/>
          </a:p>
        </p:txBody>
      </p:sp>
    </p:spTree>
    <p:extLst>
      <p:ext uri="{BB962C8B-B14F-4D97-AF65-F5344CB8AC3E}">
        <p14:creationId xmlns:p14="http://schemas.microsoft.com/office/powerpoint/2010/main" val="3287838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6567" y="848601"/>
            <a:ext cx="9885407" cy="1325563"/>
          </a:xfrm>
        </p:spPr>
        <p:txBody>
          <a:bodyPr/>
          <a:lstStyle/>
          <a:p>
            <a:r>
              <a:rPr lang="en-US" dirty="0"/>
              <a:t>I did not see that coming!!</a:t>
            </a:r>
          </a:p>
        </p:txBody>
      </p:sp>
      <p:sp>
        <p:nvSpPr>
          <p:cNvPr id="3" name="Content Placeholder 2"/>
          <p:cNvSpPr>
            <a:spLocks noGrp="1"/>
          </p:cNvSpPr>
          <p:nvPr>
            <p:ph sz="half" idx="1"/>
          </p:nvPr>
        </p:nvSpPr>
        <p:spPr>
          <a:xfrm>
            <a:off x="1062683" y="3080045"/>
            <a:ext cx="10293176" cy="2038493"/>
          </a:xfrm>
        </p:spPr>
        <p:txBody>
          <a:bodyPr/>
          <a:lstStyle/>
          <a:p>
            <a:pPr marL="0" indent="0">
              <a:buNone/>
            </a:pPr>
            <a:r>
              <a:rPr lang="en-US" dirty="0"/>
              <a:t>Describe a recent experience from your home college, related to curriculum, that surprised (flabbergasted, stupefied, shocked, </a:t>
            </a:r>
            <a:r>
              <a:rPr lang="en-US" dirty="0" smtClean="0"/>
              <a:t>stunned, </a:t>
            </a:r>
            <a:r>
              <a:rPr lang="en-US" dirty="0"/>
              <a:t>traumatized, mystified, baffled, bewildered) you.</a:t>
            </a:r>
          </a:p>
        </p:txBody>
      </p:sp>
      <p:sp>
        <p:nvSpPr>
          <p:cNvPr id="4" name="Slide Number Placeholder 3"/>
          <p:cNvSpPr>
            <a:spLocks noGrp="1"/>
          </p:cNvSpPr>
          <p:nvPr>
            <p:ph type="sldNum" sz="quarter" idx="12"/>
          </p:nvPr>
        </p:nvSpPr>
        <p:spPr/>
        <p:txBody>
          <a:bodyPr/>
          <a:lstStyle/>
          <a:p>
            <a:fld id="{492D8F1A-69A8-9242-9469-8400121D240A}" type="slidenum">
              <a:rPr lang="en-US" smtClean="0"/>
              <a:pPr/>
              <a:t>12</a:t>
            </a:fld>
            <a:endParaRPr lang="en-US" dirty="0"/>
          </a:p>
        </p:txBody>
      </p:sp>
    </p:spTree>
    <p:extLst>
      <p:ext uri="{BB962C8B-B14F-4D97-AF65-F5344CB8AC3E}">
        <p14:creationId xmlns:p14="http://schemas.microsoft.com/office/powerpoint/2010/main" val="2769282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half" idx="1"/>
          </p:nvPr>
        </p:nvSpPr>
        <p:spPr>
          <a:xfrm>
            <a:off x="1062683" y="2872409"/>
            <a:ext cx="10293176" cy="3347416"/>
          </a:xfrm>
        </p:spPr>
        <p:txBody>
          <a:bodyPr>
            <a:normAutofit/>
          </a:bodyPr>
          <a:lstStyle/>
          <a:p>
            <a:pPr marL="0" indent="0" algn="ctr">
              <a:buNone/>
            </a:pPr>
            <a:r>
              <a:rPr lang="en-US" sz="8000" dirty="0"/>
              <a:t>Questions? </a:t>
            </a:r>
          </a:p>
        </p:txBody>
      </p:sp>
      <p:sp>
        <p:nvSpPr>
          <p:cNvPr id="4" name="Slide Number Placeholder 3"/>
          <p:cNvSpPr>
            <a:spLocks noGrp="1"/>
          </p:cNvSpPr>
          <p:nvPr>
            <p:ph type="sldNum" sz="quarter" idx="12"/>
          </p:nvPr>
        </p:nvSpPr>
        <p:spPr/>
        <p:txBody>
          <a:bodyPr/>
          <a:lstStyle/>
          <a:p>
            <a:fld id="{492D8F1A-69A8-9242-9469-8400121D240A}" type="slidenum">
              <a:rPr lang="en-US" smtClean="0"/>
              <a:pPr/>
              <a:t>13</a:t>
            </a:fld>
            <a:endParaRPr lang="en-US" dirty="0"/>
          </a:p>
        </p:txBody>
      </p:sp>
    </p:spTree>
    <p:extLst>
      <p:ext uri="{BB962C8B-B14F-4D97-AF65-F5344CB8AC3E}">
        <p14:creationId xmlns:p14="http://schemas.microsoft.com/office/powerpoint/2010/main" val="1087590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6305" y="975237"/>
            <a:ext cx="9885407" cy="1325563"/>
          </a:xfrm>
        </p:spPr>
        <p:txBody>
          <a:bodyPr>
            <a:normAutofit fontScale="90000"/>
          </a:bodyPr>
          <a:lstStyle/>
          <a:p>
            <a:pPr algn="l"/>
            <a:r>
              <a:rPr lang="en-US" b="1" dirty="0"/>
              <a:t>Student Learning Outcomes:  </a:t>
            </a:r>
            <a:r>
              <a:rPr lang="en-US" b="1" dirty="0" smtClean="0"/>
              <a:t/>
            </a:r>
            <a:br>
              <a:rPr lang="en-US" b="1" dirty="0" smtClean="0"/>
            </a:br>
            <a:r>
              <a:rPr lang="en-US" sz="3600" dirty="0" smtClean="0"/>
              <a:t>By </a:t>
            </a:r>
            <a:r>
              <a:rPr lang="en-US" sz="3600" dirty="0"/>
              <a:t>the end of this session, participants will be able to:</a:t>
            </a:r>
          </a:p>
        </p:txBody>
      </p:sp>
      <p:sp>
        <p:nvSpPr>
          <p:cNvPr id="3" name="Content Placeholder 2"/>
          <p:cNvSpPr>
            <a:spLocks noGrp="1"/>
          </p:cNvSpPr>
          <p:nvPr>
            <p:ph sz="half" idx="1"/>
          </p:nvPr>
        </p:nvSpPr>
        <p:spPr>
          <a:xfrm>
            <a:off x="1062683" y="2808033"/>
            <a:ext cx="10293176" cy="4147516"/>
          </a:xfrm>
        </p:spPr>
        <p:txBody>
          <a:bodyPr/>
          <a:lstStyle/>
          <a:p>
            <a:r>
              <a:rPr lang="en-US" dirty="0"/>
              <a:t>Visualize internal curriculum processes as an administrator and a campus leader. </a:t>
            </a:r>
          </a:p>
          <a:p>
            <a:r>
              <a:rPr lang="en-US" dirty="0"/>
              <a:t>View curriculum as an equity issue on campus.</a:t>
            </a:r>
          </a:p>
          <a:p>
            <a:r>
              <a:rPr lang="en-US" dirty="0"/>
              <a:t>Explore the impact of Guided Pathways on curriculum processes.</a:t>
            </a:r>
          </a:p>
          <a:p>
            <a:r>
              <a:rPr lang="en-US" dirty="0"/>
              <a:t>Navigate through the Curriculum World.</a:t>
            </a:r>
          </a:p>
          <a:p>
            <a:r>
              <a:rPr lang="en-US" dirty="0"/>
              <a:t>Appreciate the ambiguity inherent in curriculum rules and processes while gaining confidence in local decision making.</a:t>
            </a:r>
          </a:p>
          <a:p>
            <a:pPr marL="0" indent="0">
              <a:buNone/>
            </a:pPr>
            <a:endParaRPr lang="en-US"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2</a:t>
            </a:fld>
            <a:endParaRPr lang="en-US" dirty="0"/>
          </a:p>
        </p:txBody>
      </p:sp>
    </p:spTree>
    <p:extLst>
      <p:ext uri="{BB962C8B-B14F-4D97-AF65-F5344CB8AC3E}">
        <p14:creationId xmlns:p14="http://schemas.microsoft.com/office/powerpoint/2010/main" val="3982498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2074" y="115614"/>
            <a:ext cx="5556602" cy="6064469"/>
          </a:xfrm>
        </p:spPr>
        <p:txBody>
          <a:bodyPr>
            <a:normAutofit fontScale="90000"/>
          </a:bodyPr>
          <a:lstStyle/>
          <a:p>
            <a:pPr lvl="0" algn="l">
              <a:lnSpc>
                <a:spcPct val="108000"/>
              </a:lnSpc>
            </a:pPr>
            <a:r>
              <a:rPr lang="en-US" dirty="0" smtClean="0"/>
              <a:t>Poll – Who’s Here?</a:t>
            </a:r>
            <a:br>
              <a:rPr lang="en-US" dirty="0" smtClean="0"/>
            </a:br>
            <a:r>
              <a:rPr lang="en-US" dirty="0" smtClean="0"/>
              <a:t/>
            </a:r>
            <a:br>
              <a:rPr lang="en-US" dirty="0" smtClean="0"/>
            </a:br>
            <a:r>
              <a:rPr lang="en-US" sz="2700" dirty="0" smtClean="0"/>
              <a:t>CIO</a:t>
            </a:r>
            <a:r>
              <a:rPr lang="en-US" sz="2700" dirty="0"/>
              <a:t/>
            </a:r>
            <a:br>
              <a:rPr lang="en-US" sz="2700" dirty="0"/>
            </a:br>
            <a:r>
              <a:rPr lang="en-US" sz="2700" dirty="0"/>
              <a:t>Curriculum Chair</a:t>
            </a:r>
            <a:br>
              <a:rPr lang="en-US" sz="2700" dirty="0"/>
            </a:br>
            <a:r>
              <a:rPr lang="en-US" sz="2700" dirty="0"/>
              <a:t>Curriculum Specialist</a:t>
            </a:r>
            <a:br>
              <a:rPr lang="en-US" sz="2700" dirty="0"/>
            </a:br>
            <a:r>
              <a:rPr lang="en-US" sz="2700" dirty="0"/>
              <a:t>Articulation Officer</a:t>
            </a:r>
            <a:br>
              <a:rPr lang="en-US" sz="2700" dirty="0"/>
            </a:br>
            <a:r>
              <a:rPr lang="en-US" sz="2700" dirty="0"/>
              <a:t>Curriculum Committee Faculty Member</a:t>
            </a:r>
            <a:br>
              <a:rPr lang="en-US" sz="2700" dirty="0"/>
            </a:br>
            <a:r>
              <a:rPr lang="en-US" sz="2700" dirty="0"/>
              <a:t>Counselor</a:t>
            </a:r>
            <a:br>
              <a:rPr lang="en-US" sz="2700" dirty="0"/>
            </a:br>
            <a:r>
              <a:rPr lang="en-US" sz="2700" dirty="0"/>
              <a:t>Chancellor’s Office Staff</a:t>
            </a:r>
            <a:br>
              <a:rPr lang="en-US" sz="2700" dirty="0"/>
            </a:br>
            <a:r>
              <a:rPr lang="en-US" sz="2700" dirty="0"/>
              <a:t>CTE Dean</a:t>
            </a:r>
            <a:br>
              <a:rPr lang="en-US" sz="2700" dirty="0"/>
            </a:br>
            <a:r>
              <a:rPr lang="en-US" sz="2700" dirty="0"/>
              <a:t>Instructional Dean</a:t>
            </a:r>
            <a:br>
              <a:rPr lang="en-US" sz="2700" dirty="0"/>
            </a:br>
            <a:r>
              <a:rPr lang="en-US" sz="2700" dirty="0" smtClean="0"/>
              <a:t>Other</a:t>
            </a:r>
            <a:r>
              <a:rPr lang="en-US" dirty="0" smtClean="0"/>
              <a:t/>
            </a:r>
            <a:br>
              <a:rPr lang="en-US" dirty="0" smtClean="0"/>
            </a:br>
            <a:endParaRPr lang="en-US" sz="3600"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3</a:t>
            </a:fld>
            <a:endParaRPr lang="en-US" dirty="0"/>
          </a:p>
        </p:txBody>
      </p:sp>
    </p:spTree>
    <p:extLst>
      <p:ext uri="{BB962C8B-B14F-4D97-AF65-F5344CB8AC3E}">
        <p14:creationId xmlns:p14="http://schemas.microsoft.com/office/powerpoint/2010/main" val="4046412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a:t>
            </a:r>
            <a:r>
              <a:rPr lang="en-US" dirty="0" smtClean="0"/>
              <a:t>1: </a:t>
            </a:r>
            <a:r>
              <a:rPr lang="en-US" dirty="0"/>
              <a:t>Alignment with CSU</a:t>
            </a:r>
          </a:p>
        </p:txBody>
      </p:sp>
      <p:sp>
        <p:nvSpPr>
          <p:cNvPr id="3" name="Content Placeholder 2"/>
          <p:cNvSpPr>
            <a:spLocks noGrp="1"/>
          </p:cNvSpPr>
          <p:nvPr>
            <p:ph sz="half" idx="1"/>
          </p:nvPr>
        </p:nvSpPr>
        <p:spPr>
          <a:xfrm>
            <a:off x="1062683" y="2107095"/>
            <a:ext cx="10293176" cy="4112729"/>
          </a:xfrm>
        </p:spPr>
        <p:txBody>
          <a:bodyPr/>
          <a:lstStyle/>
          <a:p>
            <a:pPr marL="0" indent="0">
              <a:buNone/>
            </a:pPr>
            <a:r>
              <a:rPr lang="en-US" dirty="0"/>
              <a:t>The CSU system is proposing to add an ethnic studies requirement to its lower division general education requirements.  Currently, your college does not have a similar requirement in its GE pattern</a:t>
            </a:r>
            <a:r>
              <a:rPr lang="en-US" dirty="0" smtClean="0"/>
              <a:t>.</a:t>
            </a:r>
          </a:p>
          <a:p>
            <a:pPr marL="0" indent="0">
              <a:buNone/>
            </a:pPr>
            <a:endParaRPr lang="en-US" dirty="0"/>
          </a:p>
          <a:p>
            <a:r>
              <a:rPr lang="en-US" i="1" dirty="0"/>
              <a:t>What do you ask?</a:t>
            </a:r>
          </a:p>
          <a:p>
            <a:r>
              <a:rPr lang="en-US" i="1" dirty="0"/>
              <a:t>What do you do?</a:t>
            </a:r>
          </a:p>
          <a:p>
            <a:r>
              <a:rPr lang="en-US" i="1" dirty="0"/>
              <a:t>Who should be included in the discussion?</a:t>
            </a:r>
          </a:p>
          <a:p>
            <a:endParaRPr lang="en-US"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4</a:t>
            </a:fld>
            <a:endParaRPr lang="en-US" dirty="0"/>
          </a:p>
        </p:txBody>
      </p:sp>
    </p:spTree>
    <p:extLst>
      <p:ext uri="{BB962C8B-B14F-4D97-AF65-F5344CB8AC3E}">
        <p14:creationId xmlns:p14="http://schemas.microsoft.com/office/powerpoint/2010/main" val="1407912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a:t>
            </a:r>
            <a:r>
              <a:rPr lang="en-US" dirty="0" smtClean="0"/>
              <a:t>2:  </a:t>
            </a:r>
            <a:r>
              <a:rPr lang="en-US" dirty="0"/>
              <a:t>Program Development</a:t>
            </a:r>
          </a:p>
        </p:txBody>
      </p:sp>
      <p:sp>
        <p:nvSpPr>
          <p:cNvPr id="3" name="Content Placeholder 2"/>
          <p:cNvSpPr>
            <a:spLocks noGrp="1"/>
          </p:cNvSpPr>
          <p:nvPr>
            <p:ph sz="half" idx="1"/>
          </p:nvPr>
        </p:nvSpPr>
        <p:spPr>
          <a:xfrm>
            <a:off x="1062683" y="2151821"/>
            <a:ext cx="10293176" cy="4068003"/>
          </a:xfrm>
        </p:spPr>
        <p:txBody>
          <a:bodyPr/>
          <a:lstStyle/>
          <a:p>
            <a:pPr marL="0" indent="0">
              <a:buNone/>
            </a:pPr>
            <a:r>
              <a:rPr lang="en-US" dirty="0"/>
              <a:t>Your College’s Photography program has yielded very little completions over the past ten years, and low enrollment has made it difficult to provide complete loads to full-time faculty.  The program is costly and the labor market data is not clear</a:t>
            </a:r>
            <a:r>
              <a:rPr lang="en-US" dirty="0" smtClean="0"/>
              <a:t>.</a:t>
            </a:r>
          </a:p>
          <a:p>
            <a:pPr marL="0" indent="0">
              <a:buNone/>
            </a:pPr>
            <a:endParaRPr lang="en-US" dirty="0"/>
          </a:p>
          <a:p>
            <a:r>
              <a:rPr lang="en-US" i="1" dirty="0"/>
              <a:t>What do you ask?</a:t>
            </a:r>
          </a:p>
          <a:p>
            <a:r>
              <a:rPr lang="en-US" i="1" dirty="0"/>
              <a:t>What do you do?</a:t>
            </a:r>
          </a:p>
          <a:p>
            <a:r>
              <a:rPr lang="en-US" i="1" dirty="0"/>
              <a:t>Who should be included in the discussion?</a:t>
            </a:r>
          </a:p>
          <a:p>
            <a:endParaRPr lang="en-US"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5</a:t>
            </a:fld>
            <a:endParaRPr lang="en-US" dirty="0"/>
          </a:p>
        </p:txBody>
      </p:sp>
    </p:spTree>
    <p:extLst>
      <p:ext uri="{BB962C8B-B14F-4D97-AF65-F5344CB8AC3E}">
        <p14:creationId xmlns:p14="http://schemas.microsoft.com/office/powerpoint/2010/main" val="2184732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a:t>
            </a:r>
            <a:r>
              <a:rPr lang="en-US" dirty="0" smtClean="0"/>
              <a:t>3:  </a:t>
            </a:r>
            <a:r>
              <a:rPr lang="en-US" dirty="0"/>
              <a:t>English Composition</a:t>
            </a:r>
          </a:p>
        </p:txBody>
      </p:sp>
      <p:sp>
        <p:nvSpPr>
          <p:cNvPr id="3" name="Content Placeholder 2"/>
          <p:cNvSpPr>
            <a:spLocks noGrp="1"/>
          </p:cNvSpPr>
          <p:nvPr>
            <p:ph sz="half" idx="1"/>
          </p:nvPr>
        </p:nvSpPr>
        <p:spPr>
          <a:xfrm>
            <a:off x="1062683" y="2022613"/>
            <a:ext cx="10293176" cy="4197212"/>
          </a:xfrm>
        </p:spPr>
        <p:txBody>
          <a:bodyPr>
            <a:normAutofit fontScale="92500" lnSpcReduction="10000"/>
          </a:bodyPr>
          <a:lstStyle/>
          <a:p>
            <a:pPr marL="0" indent="0">
              <a:buNone/>
            </a:pPr>
            <a:r>
              <a:rPr lang="en-US" dirty="0"/>
              <a:t>In response to AB 705 implementation recommendations, credit ESL faculty want to create an ESL 1A course that would be equivalent to ENGL 1A.  The English department faculty are not supportive of the proposal as they believe ESL students are best served by taking a Freshman Composition course taught by faculty with English minimum qualifications. Faculty in both departments have reached out to their deans and to Curriculum Committee co-chairs for help in settling this dispute</a:t>
            </a:r>
            <a:r>
              <a:rPr lang="en-US" dirty="0" smtClean="0"/>
              <a:t>.</a:t>
            </a:r>
            <a:endParaRPr lang="en-US" dirty="0"/>
          </a:p>
          <a:p>
            <a:endParaRPr lang="en-US" dirty="0"/>
          </a:p>
          <a:p>
            <a:r>
              <a:rPr lang="en-US" i="1" dirty="0"/>
              <a:t>What do you ask?</a:t>
            </a:r>
          </a:p>
          <a:p>
            <a:r>
              <a:rPr lang="en-US" i="1" dirty="0"/>
              <a:t>What do you do?</a:t>
            </a:r>
          </a:p>
          <a:p>
            <a:r>
              <a:rPr lang="en-US" i="1" dirty="0"/>
              <a:t>Who should be included in the discussion?</a:t>
            </a:r>
          </a:p>
          <a:p>
            <a:endParaRPr lang="en-US"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6</a:t>
            </a:fld>
            <a:endParaRPr lang="en-US" dirty="0"/>
          </a:p>
        </p:txBody>
      </p:sp>
    </p:spTree>
    <p:extLst>
      <p:ext uri="{BB962C8B-B14F-4D97-AF65-F5344CB8AC3E}">
        <p14:creationId xmlns:p14="http://schemas.microsoft.com/office/powerpoint/2010/main" val="42114319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a:t>
            </a:r>
            <a:r>
              <a:rPr lang="en-US" dirty="0" smtClean="0"/>
              <a:t>4:  </a:t>
            </a:r>
            <a:r>
              <a:rPr lang="en-US" dirty="0"/>
              <a:t>Hidden Prerequisites </a:t>
            </a:r>
          </a:p>
        </p:txBody>
      </p:sp>
      <p:sp>
        <p:nvSpPr>
          <p:cNvPr id="3" name="Content Placeholder 2"/>
          <p:cNvSpPr>
            <a:spLocks noGrp="1"/>
          </p:cNvSpPr>
          <p:nvPr>
            <p:ph sz="half" idx="1"/>
          </p:nvPr>
        </p:nvSpPr>
        <p:spPr>
          <a:xfrm>
            <a:off x="1062683" y="2211457"/>
            <a:ext cx="10293176" cy="4008368"/>
          </a:xfrm>
        </p:spPr>
        <p:txBody>
          <a:bodyPr/>
          <a:lstStyle/>
          <a:p>
            <a:pPr marL="0" indent="0">
              <a:buNone/>
            </a:pPr>
            <a:r>
              <a:rPr lang="en-US" dirty="0"/>
              <a:t>In mapping programs to your College’s meta-majors, it appears that many required courses within programs contain prerequisites that are not clearly outlined in the map.</a:t>
            </a:r>
          </a:p>
          <a:p>
            <a:endParaRPr lang="en-US" dirty="0"/>
          </a:p>
          <a:p>
            <a:r>
              <a:rPr lang="en-US" i="1" dirty="0"/>
              <a:t>What do you ask?</a:t>
            </a:r>
          </a:p>
          <a:p>
            <a:r>
              <a:rPr lang="en-US" i="1" dirty="0"/>
              <a:t>What do you do?</a:t>
            </a:r>
          </a:p>
          <a:p>
            <a:r>
              <a:rPr lang="en-US" i="1" dirty="0"/>
              <a:t>Who should be included in the discussion?</a:t>
            </a:r>
          </a:p>
          <a:p>
            <a:endParaRPr lang="en-US"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7</a:t>
            </a:fld>
            <a:endParaRPr lang="en-US" dirty="0"/>
          </a:p>
        </p:txBody>
      </p:sp>
    </p:spTree>
    <p:extLst>
      <p:ext uri="{BB962C8B-B14F-4D97-AF65-F5344CB8AC3E}">
        <p14:creationId xmlns:p14="http://schemas.microsoft.com/office/powerpoint/2010/main" val="2015422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a:t>
            </a:r>
            <a:r>
              <a:rPr lang="en-US" dirty="0" smtClean="0"/>
              <a:t>5: </a:t>
            </a:r>
            <a:r>
              <a:rPr lang="en-US" dirty="0"/>
              <a:t>Flexible GE Patterns</a:t>
            </a:r>
          </a:p>
        </p:txBody>
      </p:sp>
      <p:sp>
        <p:nvSpPr>
          <p:cNvPr id="3" name="Content Placeholder 2"/>
          <p:cNvSpPr>
            <a:spLocks noGrp="1"/>
          </p:cNvSpPr>
          <p:nvPr>
            <p:ph sz="half" idx="1"/>
          </p:nvPr>
        </p:nvSpPr>
        <p:spPr>
          <a:xfrm>
            <a:off x="1062683" y="2002735"/>
            <a:ext cx="10293176" cy="4217090"/>
          </a:xfrm>
        </p:spPr>
        <p:txBody>
          <a:bodyPr/>
          <a:lstStyle/>
          <a:p>
            <a:pPr marL="0" indent="0">
              <a:buNone/>
            </a:pPr>
            <a:r>
              <a:rPr lang="en-US" dirty="0"/>
              <a:t>The local general education pattern has not been changed in years beyond adding recently approved courses and deleting archived courses.  In light of the principles of the Guided Pathways initiatives and Student Success Funding Formula… </a:t>
            </a:r>
            <a:endParaRPr lang="en-US" dirty="0" smtClean="0"/>
          </a:p>
          <a:p>
            <a:pPr marL="0" indent="0">
              <a:buNone/>
            </a:pPr>
            <a:endParaRPr lang="en-US" dirty="0"/>
          </a:p>
          <a:p>
            <a:r>
              <a:rPr lang="en-US" i="1" dirty="0"/>
              <a:t>What do you ask?</a:t>
            </a:r>
          </a:p>
          <a:p>
            <a:r>
              <a:rPr lang="en-US" i="1" dirty="0"/>
              <a:t>What do you do?</a:t>
            </a:r>
          </a:p>
          <a:p>
            <a:r>
              <a:rPr lang="en-US" i="1" dirty="0"/>
              <a:t>Who should be included in the discussion?</a:t>
            </a:r>
          </a:p>
          <a:p>
            <a:endParaRPr lang="en-US"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8</a:t>
            </a:fld>
            <a:endParaRPr lang="en-US" dirty="0"/>
          </a:p>
        </p:txBody>
      </p:sp>
    </p:spTree>
    <p:extLst>
      <p:ext uri="{BB962C8B-B14F-4D97-AF65-F5344CB8AC3E}">
        <p14:creationId xmlns:p14="http://schemas.microsoft.com/office/powerpoint/2010/main" val="20627756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Scenario </a:t>
            </a:r>
            <a:r>
              <a:rPr lang="en-US" dirty="0" smtClean="0"/>
              <a:t>6: </a:t>
            </a:r>
            <a:r>
              <a:rPr lang="en-US" dirty="0"/>
              <a:t>Rethinking Curriculum</a:t>
            </a:r>
          </a:p>
        </p:txBody>
      </p:sp>
      <p:sp>
        <p:nvSpPr>
          <p:cNvPr id="3" name="Content Placeholder 2"/>
          <p:cNvSpPr>
            <a:spLocks noGrp="1"/>
          </p:cNvSpPr>
          <p:nvPr>
            <p:ph sz="half" idx="1"/>
          </p:nvPr>
        </p:nvSpPr>
        <p:spPr>
          <a:xfrm>
            <a:off x="1062683" y="2067339"/>
            <a:ext cx="10293176" cy="4152486"/>
          </a:xfrm>
        </p:spPr>
        <p:txBody>
          <a:bodyPr/>
          <a:lstStyle/>
          <a:p>
            <a:pPr marL="0" indent="0">
              <a:buNone/>
            </a:pPr>
            <a:r>
              <a:rPr lang="en-US" dirty="0"/>
              <a:t>The Academic Senate is entrenched in discussions related to the purpose and objectives of anti-racist curriculum</a:t>
            </a:r>
            <a:r>
              <a:rPr lang="en-US" dirty="0" smtClean="0"/>
              <a:t>.</a:t>
            </a:r>
          </a:p>
          <a:p>
            <a:pPr marL="0" indent="0">
              <a:buNone/>
            </a:pPr>
            <a:endParaRPr lang="en-US" dirty="0"/>
          </a:p>
          <a:p>
            <a:r>
              <a:rPr lang="en-US" i="1" dirty="0"/>
              <a:t>What is your role?</a:t>
            </a:r>
          </a:p>
          <a:p>
            <a:r>
              <a:rPr lang="en-US" i="1" dirty="0"/>
              <a:t>What do you do?</a:t>
            </a:r>
          </a:p>
          <a:p>
            <a:r>
              <a:rPr lang="en-US" i="1" dirty="0"/>
              <a:t>Who else should be included in the discussion?</a:t>
            </a:r>
          </a:p>
          <a:p>
            <a:endParaRPr lang="en-US" dirty="0"/>
          </a:p>
        </p:txBody>
      </p:sp>
      <p:sp>
        <p:nvSpPr>
          <p:cNvPr id="4" name="Slide Number Placeholder 3"/>
          <p:cNvSpPr>
            <a:spLocks noGrp="1"/>
          </p:cNvSpPr>
          <p:nvPr>
            <p:ph type="sldNum" sz="quarter" idx="12"/>
          </p:nvPr>
        </p:nvSpPr>
        <p:spPr/>
        <p:txBody>
          <a:bodyPr/>
          <a:lstStyle/>
          <a:p>
            <a:fld id="{492D8F1A-69A8-9242-9469-8400121D240A}" type="slidenum">
              <a:rPr lang="en-US" smtClean="0"/>
              <a:pPr/>
              <a:t>9</a:t>
            </a:fld>
            <a:endParaRPr lang="en-US" dirty="0"/>
          </a:p>
        </p:txBody>
      </p:sp>
    </p:spTree>
    <p:extLst>
      <p:ext uri="{BB962C8B-B14F-4D97-AF65-F5344CB8AC3E}">
        <p14:creationId xmlns:p14="http://schemas.microsoft.com/office/powerpoint/2010/main" val="23967542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CCC colors">
      <a:dk1>
        <a:srgbClr val="E02826"/>
      </a:dk1>
      <a:lt1>
        <a:srgbClr val="FFFFFF"/>
      </a:lt1>
      <a:dk2>
        <a:srgbClr val="513628"/>
      </a:dk2>
      <a:lt2>
        <a:srgbClr val="E7E6E6"/>
      </a:lt2>
      <a:accent1>
        <a:srgbClr val="E02826"/>
      </a:accent1>
      <a:accent2>
        <a:srgbClr val="93011D"/>
      </a:accent2>
      <a:accent3>
        <a:srgbClr val="FAA01E"/>
      </a:accent3>
      <a:accent4>
        <a:srgbClr val="888888"/>
      </a:accent4>
      <a:accent5>
        <a:srgbClr val="005691"/>
      </a:accent5>
      <a:accent6>
        <a:srgbClr val="00A593"/>
      </a:accent6>
      <a:hlink>
        <a:srgbClr val="5C3628"/>
      </a:hlink>
      <a:folHlink>
        <a:srgbClr val="5C3628"/>
      </a:folHlink>
    </a:clrScheme>
    <a:fontScheme name="ASCCC Fonts">
      <a:majorFont>
        <a:latin typeface="Palatino Linotyp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CCC ppt template 2019 Angles.potx" id="{239B16E2-EFE0-1E48-955F-F31F36DCC136}" vid="{2850D0FC-0657-1249-A6E0-222B34B6E9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ASCCC ppt template 2019 Angles</Template>
  <TotalTime>72</TotalTime>
  <Words>695</Words>
  <Application>Microsoft Office PowerPoint</Application>
  <PresentationFormat>Widescreen</PresentationFormat>
  <Paragraphs>91</Paragraphs>
  <Slides>13</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Gill Sans</vt:lpstr>
      <vt:lpstr>Gill Sans Ultra Bold</vt:lpstr>
      <vt:lpstr>Palatino</vt:lpstr>
      <vt:lpstr>Office Theme</vt:lpstr>
      <vt:lpstr>Curriculum Pre-Session:  New/Newer Curriculum Administrators</vt:lpstr>
      <vt:lpstr>Student Learning Outcomes:   By the end of this session, participants will be able to:</vt:lpstr>
      <vt:lpstr>Poll – Who’s Here?  CIO Curriculum Chair Curriculum Specialist Articulation Officer Curriculum Committee Faculty Member Counselor Chancellor’s Office Staff CTE Dean Instructional Dean Other </vt:lpstr>
      <vt:lpstr>Scenario 1: Alignment with CSU</vt:lpstr>
      <vt:lpstr>Scenario 2:  Program Development</vt:lpstr>
      <vt:lpstr>Scenario 3:  English Composition</vt:lpstr>
      <vt:lpstr>Scenario 4:  Hidden Prerequisites </vt:lpstr>
      <vt:lpstr>Scenario 5: Flexible GE Patterns</vt:lpstr>
      <vt:lpstr>Scenario 6: Rethinking Curriculum</vt:lpstr>
      <vt:lpstr>Scenario 7:  Steps in the Curriculum Process</vt:lpstr>
      <vt:lpstr>Scenario 8: Multi-campus Districts and Regions</vt:lpstr>
      <vt:lpstr>I did not see that coming!!</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PreSession:  New Curriculum Administrators</dc:title>
  <dc:creator>Daar, Karen L</dc:creator>
  <cp:lastModifiedBy>Daar, Karen L</cp:lastModifiedBy>
  <cp:revision>13</cp:revision>
  <dcterms:created xsi:type="dcterms:W3CDTF">2020-07-01T18:25:51Z</dcterms:created>
  <dcterms:modified xsi:type="dcterms:W3CDTF">2020-07-02T20:17:02Z</dcterms:modified>
</cp:coreProperties>
</file>