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7"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jxRgeB/6xsW39Mt6u/UU8DMUrU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44"/>
    <p:restoredTop sz="94708"/>
  </p:normalViewPr>
  <p:slideViewPr>
    <p:cSldViewPr snapToGrid="0">
      <p:cViewPr varScale="1">
        <p:scale>
          <a:sx n="84" d="100"/>
          <a:sy n="84" d="100"/>
        </p:scale>
        <p:origin x="91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6" Type="http://schemas.openxmlformats.org/officeDocument/2006/relationships/slide" Target="slides/slide5.xml"/><Relationship Id="rId7" Type="http://schemas.openxmlformats.org/officeDocument/2006/relationships/slide" Target="slides/slide6.xml"/><Relationship Id="rId9" Type="http://schemas.openxmlformats.org/officeDocument/2006/relationships/slide" Target="slides/slide8.xml"/><Relationship Id="rId8" Type="http://schemas.openxmlformats.org/officeDocument/2006/relationships/slide" Target="slides/slide7.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43" Type="http://customschemas.google.com/relationships/presentationmetadata" Target="metadata"/><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 name="Google Shape;12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23" name="Google Shape;22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30" name="Google Shape;2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38" name="Google Shape;23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http://</a:t>
            </a:r>
            <a:r>
              <a:rPr lang="en-US" dirty="0" err="1"/>
              <a:t>opencontent.org</a:t>
            </a:r>
            <a:r>
              <a:rPr lang="en-US" dirty="0"/>
              <a:t>/definition/</a:t>
            </a:r>
            <a:endParaRPr dirty="0"/>
          </a:p>
          <a:p>
            <a:pPr marL="457200" marR="0" lvl="0" indent="-228600" algn="l" rtl="0">
              <a:lnSpc>
                <a:spcPct val="100000"/>
              </a:lnSpc>
              <a:spcBef>
                <a:spcPts val="0"/>
              </a:spcBef>
              <a:spcAft>
                <a:spcPts val="0"/>
              </a:spcAft>
              <a:buClr>
                <a:srgbClr val="000000"/>
              </a:buClr>
              <a:buSzPts val="1400"/>
              <a:buFont typeface="Arial"/>
              <a:buNone/>
            </a:pPr>
            <a:r>
              <a:rPr lang="en-US" b="1" dirty="0"/>
              <a:t>Defining the "Open" in Open Content</a:t>
            </a:r>
            <a:br>
              <a:rPr lang="en-US" b="1" dirty="0"/>
            </a:br>
            <a:r>
              <a:rPr lang="en-US" b="1" dirty="0"/>
              <a:t>and Open Educational Resources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The terms "open content" and "open educational resources" describe any copyrightable work (traditionally excluding software, which is described by other terms like "open source") that is either (1) in the public domain or (2) licensed in a manner that provides users with free and perpetual permission to engage in the 5R activities:</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Retain - the right to make, own, and control copies of the content (e.g., download, duplicate, store, and manage)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Reuse - the right to use the content in a wide range of ways (e.g., in a class, in a study group, on a website, in a video)</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Revise - the right to adapt, adjust, modify, or alter the content itself (e.g., translate the content into another language)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Remix - the right to combine the original or revised content with other material to create something new (e.g., incorporate the content into a mashup)</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Redistribute - the right to share copies of the original content, your revisions, or your remixes with others (e.g., give a copy of the content to a friend)</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52" name="Google Shape;25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Does it </a:t>
            </a:r>
            <a:r>
              <a:rPr lang="en-US" dirty="0"/>
              <a:t>matter, should it matter, and/or is a strict interpretation of SB 1359 necessary? Should the CCCs be using the same definitions/interpretations?</a:t>
            </a:r>
            <a:endParaRPr dirty="0"/>
          </a:p>
        </p:txBody>
      </p:sp>
      <p:sp>
        <p:nvSpPr>
          <p:cNvPr id="268" name="Google Shape;26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6" name="Google Shape;27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Companies </a:t>
            </a:r>
            <a:r>
              <a:rPr lang="en-US" dirty="0"/>
              <a:t>may charge a fee to colleges – or students – to curate and ensure currency of freely available OER. OERI hopes to move us away from this – ensuring that OER IS ZTC/No-cost. We want to clean that muddy pig.</a:t>
            </a:r>
            <a:endParaRPr dirty="0"/>
          </a:p>
        </p:txBody>
      </p:sp>
      <p:sp>
        <p:nvSpPr>
          <p:cNvPr id="277" name="Google Shape;27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86" name="Google Shape;28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294" name="Google Shape;29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smtClean="0"/>
              <a:t>J</a:t>
            </a:r>
            <a:endParaRPr dirty="0"/>
          </a:p>
        </p:txBody>
      </p:sp>
      <p:sp>
        <p:nvSpPr>
          <p:cNvPr id="302" name="Google Shape;30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09" name="Google Shape;3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17" name="Google Shape;3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5" name="Google Shape;32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1" name="Google Shape;331;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45" name="Google Shape;34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58" name="Google Shape;35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1" name="Google Shape;14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7999"/>
              </a:lnSpc>
              <a:spcBef>
                <a:spcPts val="0"/>
              </a:spcBef>
              <a:spcAft>
                <a:spcPts val="0"/>
              </a:spcAft>
              <a:buNone/>
            </a:pPr>
            <a:r>
              <a:rPr lang="en-US" sz="839" dirty="0" smtClean="0"/>
              <a:t>(</a:t>
            </a:r>
            <a:r>
              <a:rPr lang="en-US" sz="839" dirty="0" smtClean="0"/>
              <a:t>a</a:t>
            </a:r>
            <a:r>
              <a:rPr lang="en-US" sz="839" dirty="0"/>
              <a:t>) Each campus of the CCC and the CSU shall, and each campus of the UC is requested to, do both of the following:</a:t>
            </a:r>
            <a:endParaRPr dirty="0"/>
          </a:p>
          <a:p>
            <a:pPr marL="0" lvl="0" indent="0" algn="l" rtl="0">
              <a:lnSpc>
                <a:spcPct val="80000"/>
              </a:lnSpc>
              <a:spcBef>
                <a:spcPts val="0"/>
              </a:spcBef>
              <a:spcAft>
                <a:spcPts val="0"/>
              </a:spcAft>
              <a:buNone/>
            </a:pPr>
            <a:endParaRPr sz="839" dirty="0"/>
          </a:p>
          <a:p>
            <a:pPr marL="0" lvl="0" indent="0" algn="l" rtl="0">
              <a:lnSpc>
                <a:spcPct val="80000"/>
              </a:lnSpc>
              <a:spcBef>
                <a:spcPts val="0"/>
              </a:spcBef>
              <a:spcAft>
                <a:spcPts val="0"/>
              </a:spcAft>
              <a:buNone/>
            </a:pPr>
            <a:endParaRPr sz="839" dirty="0"/>
          </a:p>
          <a:p>
            <a:pPr marL="0" lvl="0" indent="0" algn="l" rtl="0">
              <a:lnSpc>
                <a:spcPct val="80000"/>
              </a:lnSpc>
              <a:spcBef>
                <a:spcPts val="0"/>
              </a:spcBef>
              <a:spcAft>
                <a:spcPts val="0"/>
              </a:spcAft>
              <a:buNone/>
            </a:pPr>
            <a:r>
              <a:rPr lang="en-US" sz="839" dirty="0"/>
              <a:t>(b) For purposes of this section, the following terms have the following meanings:</a:t>
            </a:r>
            <a:endParaRPr dirty="0"/>
          </a:p>
          <a:p>
            <a:pPr marL="0" lvl="0" indent="0" algn="l" rtl="0">
              <a:lnSpc>
                <a:spcPct val="80000"/>
              </a:lnSpc>
              <a:spcBef>
                <a:spcPts val="0"/>
              </a:spcBef>
              <a:spcAft>
                <a:spcPts val="0"/>
              </a:spcAft>
              <a:buNone/>
            </a:pPr>
            <a:r>
              <a:rPr lang="en-US" sz="839" dirty="0"/>
              <a:t>(1) “Course schedule” is a collection of available classes, course sections, or both, published electronically, before the start of an academic term.</a:t>
            </a:r>
            <a:endParaRPr dirty="0"/>
          </a:p>
          <a:p>
            <a:pPr marL="0" lvl="0" indent="0" algn="l" rtl="0">
              <a:lnSpc>
                <a:spcPct val="80000"/>
              </a:lnSpc>
              <a:spcBef>
                <a:spcPts val="0"/>
              </a:spcBef>
              <a:spcAft>
                <a:spcPts val="0"/>
              </a:spcAft>
              <a:buNone/>
            </a:pPr>
            <a:r>
              <a:rPr lang="en-US" sz="839" dirty="0"/>
              <a:t>(2) “Open educational resources” are high-quality teaching, learning, and research resources that reside in the public domain or have been released under an intellectual property license, such as a Creative Commons license, that permits their free use and repurposing by others, and may include other resources that are legally available and free of cost to students. “Open educational resources” include, but are not limited to, full courses, course materials, modules, textbooks, faculty-created content, streaming videos, tests, software, and any other tools, materials, or techniques used to support access to knowledge.</a:t>
            </a:r>
            <a:endParaRPr dirty="0"/>
          </a:p>
          <a:p>
            <a:pPr marL="0" lvl="0" indent="0" algn="l" rtl="0">
              <a:lnSpc>
                <a:spcPct val="80000"/>
              </a:lnSpc>
              <a:spcBef>
                <a:spcPts val="0"/>
              </a:spcBef>
              <a:spcAft>
                <a:spcPts val="0"/>
              </a:spcAft>
              <a:buNone/>
            </a:pPr>
            <a:endParaRPr sz="839"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97999"/>
              </a:lnSpc>
              <a:spcBef>
                <a:spcPts val="0"/>
              </a:spcBef>
              <a:spcAft>
                <a:spcPts val="0"/>
              </a:spcAft>
              <a:buNone/>
            </a:pPr>
            <a:r>
              <a:rPr lang="en-US" sz="839" dirty="0" smtClean="0"/>
              <a:t>(</a:t>
            </a:r>
            <a:r>
              <a:rPr lang="en-US" sz="839" dirty="0" smtClean="0"/>
              <a:t>a</a:t>
            </a:r>
            <a:r>
              <a:rPr lang="en-US" sz="839" dirty="0"/>
              <a:t>) Each campus of the CCC and the CSU shall, and each campus of the UC is requested to, do both of the following:</a:t>
            </a:r>
            <a:endParaRPr dirty="0"/>
          </a:p>
          <a:p>
            <a:pPr marL="0" lvl="0" indent="0" algn="l" rtl="0">
              <a:lnSpc>
                <a:spcPct val="80000"/>
              </a:lnSpc>
              <a:spcBef>
                <a:spcPts val="0"/>
              </a:spcBef>
              <a:spcAft>
                <a:spcPts val="0"/>
              </a:spcAft>
              <a:buNone/>
            </a:pPr>
            <a:endParaRPr sz="839" dirty="0"/>
          </a:p>
          <a:p>
            <a:pPr marL="0" lvl="0" indent="0" algn="l" rtl="0">
              <a:lnSpc>
                <a:spcPct val="80000"/>
              </a:lnSpc>
              <a:spcBef>
                <a:spcPts val="0"/>
              </a:spcBef>
              <a:spcAft>
                <a:spcPts val="0"/>
              </a:spcAft>
              <a:buNone/>
            </a:pPr>
            <a:endParaRPr sz="839" dirty="0"/>
          </a:p>
          <a:p>
            <a:pPr marL="0" lvl="0" indent="0" algn="l" rtl="0">
              <a:lnSpc>
                <a:spcPct val="80000"/>
              </a:lnSpc>
              <a:spcBef>
                <a:spcPts val="0"/>
              </a:spcBef>
              <a:spcAft>
                <a:spcPts val="0"/>
              </a:spcAft>
              <a:buNone/>
            </a:pPr>
            <a:r>
              <a:rPr lang="en-US" sz="839" dirty="0"/>
              <a:t>(b) For purposes of this section, the following terms have the following meanings:</a:t>
            </a:r>
            <a:endParaRPr dirty="0"/>
          </a:p>
          <a:p>
            <a:pPr marL="0" lvl="0" indent="0" algn="l" rtl="0">
              <a:lnSpc>
                <a:spcPct val="80000"/>
              </a:lnSpc>
              <a:spcBef>
                <a:spcPts val="0"/>
              </a:spcBef>
              <a:spcAft>
                <a:spcPts val="0"/>
              </a:spcAft>
              <a:buNone/>
            </a:pPr>
            <a:r>
              <a:rPr lang="en-US" sz="839" dirty="0"/>
              <a:t>(1) “Course schedule” is a collection of available classes, course sections, or both, published electronically, before the start of an academic term.</a:t>
            </a:r>
            <a:endParaRPr dirty="0"/>
          </a:p>
          <a:p>
            <a:pPr marL="0" lvl="0" indent="0" algn="l" rtl="0">
              <a:lnSpc>
                <a:spcPct val="80000"/>
              </a:lnSpc>
              <a:spcBef>
                <a:spcPts val="0"/>
              </a:spcBef>
              <a:spcAft>
                <a:spcPts val="0"/>
              </a:spcAft>
              <a:buNone/>
            </a:pPr>
            <a:r>
              <a:rPr lang="en-US" sz="839" dirty="0"/>
              <a:t>(2) “Open educational resources” are high-quality teaching, learning, and research resources that reside in the public domain or have been released under an intellectual property license, such as a Creative Commons license, that permits their free use and repurposing by others, and may include other resources that are legally available and free of cost to students. “Open educational resources” include, but are not limited to, full courses, course materials, modules, textbooks, faculty-created content, streaming videos, tests, software, and any other tools, materials, or techniques used to support access to knowledge.</a:t>
            </a:r>
            <a:endParaRPr dirty="0"/>
          </a:p>
          <a:p>
            <a:pPr marL="0" lvl="0" indent="0" algn="l" rtl="0">
              <a:lnSpc>
                <a:spcPct val="80000"/>
              </a:lnSpc>
              <a:spcBef>
                <a:spcPts val="0"/>
              </a:spcBef>
              <a:spcAft>
                <a:spcPts val="0"/>
              </a:spcAft>
              <a:buNone/>
            </a:pPr>
            <a:endParaRPr sz="839"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smtClean="0"/>
              <a:t>Screen</a:t>
            </a:r>
            <a:r>
              <a:rPr lang="en-US" baseline="0" dirty="0" smtClean="0"/>
              <a:t>shot sows </a:t>
            </a:r>
            <a:r>
              <a:rPr lang="en-US" dirty="0" smtClean="0"/>
              <a:t>OER </a:t>
            </a:r>
            <a:r>
              <a:rPr lang="en-US" dirty="0"/>
              <a:t>as “low cost”, not </a:t>
            </a:r>
            <a:r>
              <a:rPr lang="en-US" dirty="0" smtClean="0"/>
              <a:t>ZTC. College</a:t>
            </a:r>
            <a:r>
              <a:rPr lang="en-US" baseline="0" dirty="0" smtClean="0"/>
              <a:t> has Zero Textbook Class and Low Cost OER Class logos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smtClean="0"/>
              <a:t>What </a:t>
            </a:r>
            <a:r>
              <a:rPr lang="en-US" dirty="0"/>
              <a:t>would you conclude after viewing those schedules?</a:t>
            </a:r>
            <a:endParaRPr dirty="0"/>
          </a:p>
          <a:p>
            <a:pPr marL="0" lvl="0" indent="0" algn="l" rtl="0">
              <a:spcBef>
                <a:spcPts val="0"/>
              </a:spcBef>
              <a:spcAft>
                <a:spcPts val="0"/>
              </a:spcAft>
              <a:buNone/>
            </a:pPr>
            <a:endParaRPr dirty="0"/>
          </a:p>
        </p:txBody>
      </p:sp>
      <p:sp>
        <p:nvSpPr>
          <p:cNvPr id="215" name="Google Shape;2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7" name="Google Shape;17;p3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19" name="Google Shape;19;p37"/>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79"/>
        <p:cNvGrpSpPr/>
        <p:nvPr/>
      </p:nvGrpSpPr>
      <p:grpSpPr>
        <a:xfrm>
          <a:off x="0" y="0"/>
          <a:ext cx="0" cy="0"/>
          <a:chOff x="0" y="0"/>
          <a:chExt cx="0" cy="0"/>
        </a:xfrm>
      </p:grpSpPr>
      <p:sp>
        <p:nvSpPr>
          <p:cNvPr id="80" name="Google Shape;80;p47"/>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81" name="Google Shape;81;p47"/>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2" name="Google Shape;82;p47"/>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Font typeface="Gill Sans"/>
              <a:buNone/>
              <a:defRPr sz="1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7"/>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4" name="Google Shape;84;p47"/>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5" name="Google Shape;85;p4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7"/>
        <p:cNvGrpSpPr/>
        <p:nvPr/>
      </p:nvGrpSpPr>
      <p:grpSpPr>
        <a:xfrm>
          <a:off x="0" y="0"/>
          <a:ext cx="0" cy="0"/>
          <a:chOff x="0" y="0"/>
          <a:chExt cx="0" cy="0"/>
        </a:xfrm>
      </p:grpSpPr>
      <p:sp>
        <p:nvSpPr>
          <p:cNvPr id="88" name="Google Shape;88;p48"/>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89" name="Google Shape;89;p48"/>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0" name="Google Shape;90;p48"/>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Gill Sans"/>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8"/>
          <p:cNvSpPr>
            <a:spLocks noGrp="1"/>
          </p:cNvSpPr>
          <p:nvPr>
            <p:ph type="pic" idx="2"/>
          </p:nvPr>
        </p:nvSpPr>
        <p:spPr>
          <a:xfrm>
            <a:off x="5449305" y="797578"/>
            <a:ext cx="2841836" cy="5248677"/>
          </a:xfrm>
          <a:prstGeom prst="rect">
            <a:avLst/>
          </a:prstGeom>
          <a:solidFill>
            <a:srgbClr val="D8D8D8"/>
          </a:solidFill>
          <a:ln>
            <a:noFill/>
          </a:ln>
        </p:spPr>
        <p:txBody>
          <a:bodyPr spcFirstLastPara="1" wrap="square" lIns="91425" tIns="45700" rIns="91425" bIns="45700" anchor="ctr" anchorCtr="0">
            <a:normAutofit/>
          </a:bodyPr>
          <a:lstStyle>
            <a:lvl1pPr marR="0" lvl="0" algn="ctr" rtl="0">
              <a:lnSpc>
                <a:spcPct val="120000"/>
              </a:lnSpc>
              <a:spcBef>
                <a:spcPts val="750"/>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1pPr>
            <a:lvl2pPr marR="0" lvl="1" algn="l" rtl="0">
              <a:lnSpc>
                <a:spcPct val="120000"/>
              </a:lnSpc>
              <a:spcBef>
                <a:spcPts val="375"/>
              </a:spcBef>
              <a:spcAft>
                <a:spcPts val="0"/>
              </a:spcAft>
              <a:buClr>
                <a:schemeClr val="accent1"/>
              </a:buClr>
              <a:buSzPts val="2100"/>
              <a:buFont typeface="Arial"/>
              <a:buNone/>
              <a:defRPr sz="2100" b="0" i="0" u="none" strike="noStrike" cap="none">
                <a:solidFill>
                  <a:srgbClr val="3D372F"/>
                </a:solidFill>
                <a:latin typeface="Gill Sans"/>
                <a:ea typeface="Gill Sans"/>
                <a:cs typeface="Gill Sans"/>
                <a:sym typeface="Gill Sans"/>
              </a:defRPr>
            </a:lvl2pPr>
            <a:lvl3pPr marR="0" lvl="2" algn="l" rtl="0">
              <a:lnSpc>
                <a:spcPct val="120000"/>
              </a:lnSpc>
              <a:spcBef>
                <a:spcPts val="375"/>
              </a:spcBef>
              <a:spcAft>
                <a:spcPts val="0"/>
              </a:spcAft>
              <a:buClr>
                <a:schemeClr val="accent1"/>
              </a:buClr>
              <a:buSzPts val="1800"/>
              <a:buFont typeface="Arial"/>
              <a:buNone/>
              <a:defRPr sz="1800" b="0" i="0" u="none" strike="noStrike" cap="none">
                <a:solidFill>
                  <a:srgbClr val="3D372F"/>
                </a:solidFill>
                <a:latin typeface="Gill Sans"/>
                <a:ea typeface="Gill Sans"/>
                <a:cs typeface="Gill Sans"/>
                <a:sym typeface="Gill Sans"/>
              </a:defRPr>
            </a:lvl3pPr>
            <a:lvl4pPr marR="0" lvl="3"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4pPr>
            <a:lvl5pPr marR="0" lvl="4" algn="l" rtl="0">
              <a:lnSpc>
                <a:spcPct val="120000"/>
              </a:lnSpc>
              <a:spcBef>
                <a:spcPts val="375"/>
              </a:spcBef>
              <a:spcAft>
                <a:spcPts val="0"/>
              </a:spcAft>
              <a:buClr>
                <a:schemeClr val="accent1"/>
              </a:buClr>
              <a:buSzPts val="1500"/>
              <a:buFont typeface="Arial"/>
              <a:buNone/>
              <a:defRPr sz="1500" b="0" i="0" u="none" strike="noStrike" cap="none">
                <a:solidFill>
                  <a:srgbClr val="3D372F"/>
                </a:solidFill>
                <a:latin typeface="Gill Sans"/>
                <a:ea typeface="Gill Sans"/>
                <a:cs typeface="Gill Sans"/>
                <a:sym typeface="Gill Sans"/>
              </a:defRPr>
            </a:lvl5pPr>
            <a:lvl6pPr marR="0" lvl="5"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6pPr>
            <a:lvl7pPr marR="0" lvl="6"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7pPr>
            <a:lvl8pPr marR="0" lvl="7"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8pPr>
            <a:lvl9pPr marR="0" lvl="8" algn="l" rtl="0">
              <a:lnSpc>
                <a:spcPct val="120000"/>
              </a:lnSpc>
              <a:spcBef>
                <a:spcPts val="375"/>
              </a:spcBef>
              <a:spcAft>
                <a:spcPts val="0"/>
              </a:spcAft>
              <a:buClr>
                <a:schemeClr val="accent1"/>
              </a:buClr>
              <a:buSzPts val="1500"/>
              <a:buFont typeface="Arial"/>
              <a:buNone/>
              <a:defRPr sz="1500" b="0" i="0" u="none" strike="noStrike" cap="none">
                <a:solidFill>
                  <a:schemeClr val="dk1"/>
                </a:solidFill>
                <a:latin typeface="Gill Sans"/>
                <a:ea typeface="Gill Sans"/>
                <a:cs typeface="Gill Sans"/>
                <a:sym typeface="Gill Sans"/>
              </a:defRPr>
            </a:lvl9pPr>
          </a:lstStyle>
          <a:p>
            <a:endParaRPr/>
          </a:p>
        </p:txBody>
      </p:sp>
      <p:sp>
        <p:nvSpPr>
          <p:cNvPr id="92" name="Google Shape;92;p48"/>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3" name="Google Shape;93;p4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4" name="Google Shape;94;p4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5"/>
        <p:cNvGrpSpPr/>
        <p:nvPr/>
      </p:nvGrpSpPr>
      <p:grpSpPr>
        <a:xfrm>
          <a:off x="0" y="0"/>
          <a:ext cx="0" cy="0"/>
          <a:chOff x="0" y="0"/>
          <a:chExt cx="0" cy="0"/>
        </a:xfrm>
      </p:grpSpPr>
      <p:sp>
        <p:nvSpPr>
          <p:cNvPr id="96" name="Google Shape;96;p4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7" name="Google Shape;97;p4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98"/>
        <p:cNvGrpSpPr/>
        <p:nvPr/>
      </p:nvGrpSpPr>
      <p:grpSpPr>
        <a:xfrm>
          <a:off x="0" y="0"/>
          <a:ext cx="0" cy="0"/>
          <a:chOff x="0" y="0"/>
          <a:chExt cx="0" cy="0"/>
        </a:xfrm>
      </p:grpSpPr>
      <p:cxnSp>
        <p:nvCxnSpPr>
          <p:cNvPr id="99" name="Google Shape;99;p50"/>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0" name="Google Shape;100;p50"/>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50"/>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2" name="Google Shape;102;p5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p50"/>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05"/>
        <p:cNvGrpSpPr/>
        <p:nvPr/>
      </p:nvGrpSpPr>
      <p:grpSpPr>
        <a:xfrm>
          <a:off x="0" y="0"/>
          <a:ext cx="0" cy="0"/>
          <a:chOff x="0" y="0"/>
          <a:chExt cx="0" cy="0"/>
        </a:xfrm>
      </p:grpSpPr>
      <p:cxnSp>
        <p:nvCxnSpPr>
          <p:cNvPr id="106" name="Google Shape;106;p51"/>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07" name="Google Shape;107;p51"/>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08" name="Google Shape;108;p51"/>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51"/>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0" name="Google Shape;110;p51"/>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1" name="Google Shape;111;p5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p51"/>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00"/>
              <a:buFont typeface="Gill Sans"/>
              <a:buNone/>
              <a:defRPr sz="21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8"/>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Gill Sans"/>
              <a:ea typeface="Gill Sans"/>
              <a:cs typeface="Gill Sans"/>
              <a:sym typeface="Gill Sans"/>
            </a:endParaRPr>
          </a:p>
        </p:txBody>
      </p:sp>
      <p:sp>
        <p:nvSpPr>
          <p:cNvPr id="22" name="Google Shape;22;p38"/>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300"/>
              <a:buFont typeface="Gill Sans"/>
              <a:buNone/>
              <a:defRPr sz="33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8"/>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350"/>
              <a:buNone/>
              <a:defRPr sz="135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24" name="Google Shape;24;p38"/>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25" name="Google Shape;25;p38"/>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3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9" name="Google Shape;29;p3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Gill Sans"/>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4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20000"/>
              </a:lnSpc>
              <a:spcBef>
                <a:spcPts val="0"/>
              </a:spcBef>
              <a:spcAft>
                <a:spcPts val="0"/>
              </a:spcAft>
              <a:buSzPts val="1800"/>
              <a:buChar char="●"/>
              <a:defRPr/>
            </a:lvl1pPr>
            <a:lvl2pPr marL="914400" lvl="1" indent="-317500" algn="l">
              <a:lnSpc>
                <a:spcPct val="120000"/>
              </a:lnSpc>
              <a:spcBef>
                <a:spcPts val="1600"/>
              </a:spcBef>
              <a:spcAft>
                <a:spcPts val="0"/>
              </a:spcAft>
              <a:buSzPts val="1400"/>
              <a:buChar char="○"/>
              <a:defRPr/>
            </a:lvl2pPr>
            <a:lvl3pPr marL="1371600" lvl="2" indent="-317500" algn="l">
              <a:lnSpc>
                <a:spcPct val="120000"/>
              </a:lnSpc>
              <a:spcBef>
                <a:spcPts val="1600"/>
              </a:spcBef>
              <a:spcAft>
                <a:spcPts val="0"/>
              </a:spcAft>
              <a:buSzPts val="1400"/>
              <a:buChar char="■"/>
              <a:defRPr/>
            </a:lvl3pPr>
            <a:lvl4pPr marL="1828800" lvl="3" indent="-317500" algn="l">
              <a:lnSpc>
                <a:spcPct val="120000"/>
              </a:lnSpc>
              <a:spcBef>
                <a:spcPts val="1600"/>
              </a:spcBef>
              <a:spcAft>
                <a:spcPts val="0"/>
              </a:spcAft>
              <a:buSzPts val="1400"/>
              <a:buChar char="●"/>
              <a:defRPr/>
            </a:lvl4pPr>
            <a:lvl5pPr marL="2286000" lvl="4" indent="-317500" algn="l">
              <a:lnSpc>
                <a:spcPct val="120000"/>
              </a:lnSpc>
              <a:spcBef>
                <a:spcPts val="1600"/>
              </a:spcBef>
              <a:spcAft>
                <a:spcPts val="0"/>
              </a:spcAft>
              <a:buSzPts val="1400"/>
              <a:buChar char="○"/>
              <a:defRPr/>
            </a:lvl5pPr>
            <a:lvl6pPr marL="2743200" lvl="5" indent="-317500" algn="l">
              <a:lnSpc>
                <a:spcPct val="120000"/>
              </a:lnSpc>
              <a:spcBef>
                <a:spcPts val="1600"/>
              </a:spcBef>
              <a:spcAft>
                <a:spcPts val="0"/>
              </a:spcAft>
              <a:buSzPts val="1400"/>
              <a:buChar char="■"/>
              <a:defRPr/>
            </a:lvl6pPr>
            <a:lvl7pPr marL="3200400" lvl="6" indent="-317500" algn="l">
              <a:lnSpc>
                <a:spcPct val="120000"/>
              </a:lnSpc>
              <a:spcBef>
                <a:spcPts val="1600"/>
              </a:spcBef>
              <a:spcAft>
                <a:spcPts val="0"/>
              </a:spcAft>
              <a:buSzPts val="1400"/>
              <a:buChar char="●"/>
              <a:defRPr/>
            </a:lvl7pPr>
            <a:lvl8pPr marL="3657600" lvl="7" indent="-317500" algn="l">
              <a:lnSpc>
                <a:spcPct val="120000"/>
              </a:lnSpc>
              <a:spcBef>
                <a:spcPts val="1600"/>
              </a:spcBef>
              <a:spcAft>
                <a:spcPts val="0"/>
              </a:spcAft>
              <a:buSzPts val="1400"/>
              <a:buChar char="○"/>
              <a:defRPr/>
            </a:lvl8pPr>
            <a:lvl9pPr marL="4114800" lvl="8" indent="-317500" algn="l">
              <a:lnSpc>
                <a:spcPct val="120000"/>
              </a:lnSpc>
              <a:spcBef>
                <a:spcPts val="1600"/>
              </a:spcBef>
              <a:spcAft>
                <a:spcPts val="1600"/>
              </a:spcAft>
              <a:buSzPts val="1400"/>
              <a:buChar char="■"/>
              <a:defRPr/>
            </a:lvl9pPr>
          </a:lstStyle>
          <a:p>
            <a:endParaRPr/>
          </a:p>
        </p:txBody>
      </p:sp>
      <p:sp>
        <p:nvSpPr>
          <p:cNvPr id="33" name="Google Shape;33;p4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1pPr>
            <a:lvl2pPr marL="0" marR="0" lvl="1"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2pPr>
            <a:lvl3pPr marL="0" marR="0" lvl="2"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3pPr>
            <a:lvl4pPr marL="0" marR="0" lvl="3"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4pPr>
            <a:lvl5pPr marL="0" marR="0" lvl="4"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5pPr>
            <a:lvl6pPr marL="0" marR="0" lvl="5"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6pPr>
            <a:lvl7pPr marL="0" marR="0" lvl="6"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7pPr>
            <a:lvl8pPr marL="0" marR="0" lvl="7"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8pPr>
            <a:lvl9pPr marL="0" marR="0" lvl="8" indent="0" algn="r">
              <a:spcBef>
                <a:spcPts val="0"/>
              </a:spcBef>
              <a:spcAft>
                <a:spcPts val="0"/>
              </a:spcAft>
              <a:buClr>
                <a:srgbClr val="7F7F7F"/>
              </a:buClr>
              <a:buSzPts val="1050"/>
              <a:buFont typeface="Gill Sans"/>
              <a:buNone/>
              <a:defRPr sz="1050" b="0" i="0" u="none" strike="noStrike" cap="none">
                <a:solidFill>
                  <a:srgbClr val="7F7F7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1"/>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Gill Sans"/>
              <a:ea typeface="Gill Sans"/>
              <a:cs typeface="Gill Sans"/>
              <a:sym typeface="Gill Sans"/>
            </a:endParaRPr>
          </a:p>
        </p:txBody>
      </p:sp>
      <p:cxnSp>
        <p:nvCxnSpPr>
          <p:cNvPr id="36" name="Google Shape;36;p41"/>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37" name="Google Shape;37;p41"/>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700"/>
              <a:buFont typeface="Gill Sans"/>
              <a:buNone/>
              <a:defRPr sz="27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350"/>
              <a:buNone/>
              <a:defRPr sz="135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39" name="Google Shape;39;p4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41"/>
        <p:cNvGrpSpPr/>
        <p:nvPr/>
      </p:nvGrpSpPr>
      <p:grpSpPr>
        <a:xfrm>
          <a:off x="0" y="0"/>
          <a:ext cx="0" cy="0"/>
          <a:chOff x="0" y="0"/>
          <a:chExt cx="0" cy="0"/>
        </a:xfrm>
      </p:grpSpPr>
      <p:sp>
        <p:nvSpPr>
          <p:cNvPr id="42" name="Google Shape;42;p42"/>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43" name="Google Shape;43;p42"/>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44" name="Google Shape;44;p42"/>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with content">
  <p:cSld name="Section Header with content">
    <p:spTree>
      <p:nvGrpSpPr>
        <p:cNvPr id="1" name="Shape 47"/>
        <p:cNvGrpSpPr/>
        <p:nvPr/>
      </p:nvGrpSpPr>
      <p:grpSpPr>
        <a:xfrm>
          <a:off x="0" y="0"/>
          <a:ext cx="0" cy="0"/>
          <a:chOff x="0" y="0"/>
          <a:chExt cx="0" cy="0"/>
        </a:xfrm>
      </p:grpSpPr>
      <p:sp>
        <p:nvSpPr>
          <p:cNvPr id="48" name="Google Shape;48;p43"/>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49" name="Google Shape;49;p43"/>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2" name="Google Shape;52;p4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61"/>
        <p:cNvGrpSpPr/>
        <p:nvPr/>
      </p:nvGrpSpPr>
      <p:grpSpPr>
        <a:xfrm>
          <a:off x="0" y="0"/>
          <a:ext cx="0" cy="0"/>
          <a:chOff x="0" y="0"/>
          <a:chExt cx="0" cy="0"/>
        </a:xfrm>
      </p:grpSpPr>
      <p:sp>
        <p:nvSpPr>
          <p:cNvPr id="62" name="Google Shape;62;p45"/>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63" name="Google Shape;63;p45"/>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4" name="Google Shape;64;p45"/>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5"/>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6" name="Google Shape;66;p45"/>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7" name="Google Shape;67;p4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9"/>
        <p:cNvGrpSpPr/>
        <p:nvPr/>
      </p:nvGrpSpPr>
      <p:grpSpPr>
        <a:xfrm>
          <a:off x="0" y="0"/>
          <a:ext cx="0" cy="0"/>
          <a:chOff x="0" y="0"/>
          <a:chExt cx="0" cy="0"/>
        </a:xfrm>
      </p:grpSpPr>
      <p:sp>
        <p:nvSpPr>
          <p:cNvPr id="70" name="Google Shape;70;p46"/>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Gill Sans"/>
              <a:ea typeface="Gill Sans"/>
              <a:cs typeface="Gill Sans"/>
              <a:sym typeface="Gill Sans"/>
            </a:endParaRPr>
          </a:p>
        </p:txBody>
      </p:sp>
      <p:cxnSp>
        <p:nvCxnSpPr>
          <p:cNvPr id="71" name="Google Shape;71;p46"/>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2" name="Google Shape;72;p46"/>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4000"/>
              <a:buFont typeface="Gill San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4" name="Google Shape;74;p46"/>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4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6" name="Google Shape;76;p46"/>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7" name="Google Shape;77;p4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000"/>
              <a:buFont typeface="Gill Sans"/>
              <a:buNone/>
              <a:defRPr sz="40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20000"/>
              </a:lnSpc>
              <a:spcBef>
                <a:spcPts val="750"/>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1pPr>
            <a:lvl2pPr marL="914400" marR="0" lvl="1"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2pPr>
            <a:lvl3pPr marL="1371600" marR="0" lvl="2"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3pPr>
            <a:lvl4pPr marL="1828800" marR="0" lvl="3"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4pPr>
            <a:lvl5pPr marL="2286000" marR="0" lvl="4" indent="-381000" algn="l" rtl="0">
              <a:lnSpc>
                <a:spcPct val="120000"/>
              </a:lnSpc>
              <a:spcBef>
                <a:spcPts val="375"/>
              </a:spcBef>
              <a:spcAft>
                <a:spcPts val="0"/>
              </a:spcAft>
              <a:buClr>
                <a:schemeClr val="accent1"/>
              </a:buClr>
              <a:buSzPts val="2400"/>
              <a:buFont typeface="Arial"/>
              <a:buChar char="•"/>
              <a:defRPr sz="2400" b="0" i="0" u="none" strike="noStrike" cap="none">
                <a:solidFill>
                  <a:srgbClr val="3D372F"/>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2" name="Google Shape;12;p3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Gill Sans"/>
                <a:ea typeface="Gill Sans"/>
                <a:cs typeface="Gill Sans"/>
                <a:sym typeface="Gill Sans"/>
              </a:defRPr>
            </a:lvl1pPr>
            <a:lvl2pPr marL="0" marR="0" lvl="1" indent="0" algn="l" rtl="0">
              <a:spcBef>
                <a:spcPts val="0"/>
              </a:spcBef>
              <a:buNone/>
              <a:defRPr sz="1050" b="0" i="0" u="none" strike="noStrike" cap="none">
                <a:solidFill>
                  <a:srgbClr val="7F7F7F"/>
                </a:solidFill>
                <a:latin typeface="Gill Sans"/>
                <a:ea typeface="Gill Sans"/>
                <a:cs typeface="Gill Sans"/>
                <a:sym typeface="Gill Sans"/>
              </a:defRPr>
            </a:lvl2pPr>
            <a:lvl3pPr marL="0" marR="0" lvl="2" indent="0" algn="l" rtl="0">
              <a:spcBef>
                <a:spcPts val="0"/>
              </a:spcBef>
              <a:buNone/>
              <a:defRPr sz="1050" b="0" i="0" u="none" strike="noStrike" cap="none">
                <a:solidFill>
                  <a:srgbClr val="7F7F7F"/>
                </a:solidFill>
                <a:latin typeface="Gill Sans"/>
                <a:ea typeface="Gill Sans"/>
                <a:cs typeface="Gill Sans"/>
                <a:sym typeface="Gill Sans"/>
              </a:defRPr>
            </a:lvl3pPr>
            <a:lvl4pPr marL="0" marR="0" lvl="3" indent="0" algn="l" rtl="0">
              <a:spcBef>
                <a:spcPts val="0"/>
              </a:spcBef>
              <a:buNone/>
              <a:defRPr sz="1050" b="0" i="0" u="none" strike="noStrike" cap="none">
                <a:solidFill>
                  <a:srgbClr val="7F7F7F"/>
                </a:solidFill>
                <a:latin typeface="Gill Sans"/>
                <a:ea typeface="Gill Sans"/>
                <a:cs typeface="Gill Sans"/>
                <a:sym typeface="Gill Sans"/>
              </a:defRPr>
            </a:lvl4pPr>
            <a:lvl5pPr marL="0" marR="0" lvl="4" indent="0" algn="l" rtl="0">
              <a:spcBef>
                <a:spcPts val="0"/>
              </a:spcBef>
              <a:buNone/>
              <a:defRPr sz="1050" b="0" i="0" u="none" strike="noStrike" cap="none">
                <a:solidFill>
                  <a:srgbClr val="7F7F7F"/>
                </a:solidFill>
                <a:latin typeface="Gill Sans"/>
                <a:ea typeface="Gill Sans"/>
                <a:cs typeface="Gill Sans"/>
                <a:sym typeface="Gill Sans"/>
              </a:defRPr>
            </a:lvl5pPr>
            <a:lvl6pPr marL="0" marR="0" lvl="5" indent="0" algn="l" rtl="0">
              <a:spcBef>
                <a:spcPts val="0"/>
              </a:spcBef>
              <a:buNone/>
              <a:defRPr sz="1050" b="0" i="0" u="none" strike="noStrike" cap="none">
                <a:solidFill>
                  <a:srgbClr val="7F7F7F"/>
                </a:solidFill>
                <a:latin typeface="Gill Sans"/>
                <a:ea typeface="Gill Sans"/>
                <a:cs typeface="Gill Sans"/>
                <a:sym typeface="Gill Sans"/>
              </a:defRPr>
            </a:lvl6pPr>
            <a:lvl7pPr marL="0" marR="0" lvl="6" indent="0" algn="l" rtl="0">
              <a:spcBef>
                <a:spcPts val="0"/>
              </a:spcBef>
              <a:buNone/>
              <a:defRPr sz="1050" b="0" i="0" u="none" strike="noStrike" cap="none">
                <a:solidFill>
                  <a:srgbClr val="7F7F7F"/>
                </a:solidFill>
                <a:latin typeface="Gill Sans"/>
                <a:ea typeface="Gill Sans"/>
                <a:cs typeface="Gill Sans"/>
                <a:sym typeface="Gill Sans"/>
              </a:defRPr>
            </a:lvl7pPr>
            <a:lvl8pPr marL="0" marR="0" lvl="7" indent="0" algn="l" rtl="0">
              <a:spcBef>
                <a:spcPts val="0"/>
              </a:spcBef>
              <a:buNone/>
              <a:defRPr sz="1050" b="0" i="0" u="none" strike="noStrike" cap="none">
                <a:solidFill>
                  <a:srgbClr val="7F7F7F"/>
                </a:solidFill>
                <a:latin typeface="Gill Sans"/>
                <a:ea typeface="Gill Sans"/>
                <a:cs typeface="Gill Sans"/>
                <a:sym typeface="Gill Sans"/>
              </a:defRPr>
            </a:lvl8pPr>
            <a:lvl9pPr marL="0" marR="0" lvl="8" indent="0" algn="l" rtl="0">
              <a:spcBef>
                <a:spcPts val="0"/>
              </a:spcBef>
              <a:buNone/>
              <a:defRPr sz="1050" b="0" i="0" u="none" strike="noStrike" cap="none">
                <a:solidFill>
                  <a:srgbClr val="7F7F7F"/>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mailto:mpilati@asc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ctrTitle"/>
          </p:nvPr>
        </p:nvSpPr>
        <p:spPr>
          <a:xfrm>
            <a:off x="1642859" y="2348669"/>
            <a:ext cx="6477803" cy="1769453"/>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lt1"/>
              </a:buClr>
              <a:buSzPts val="4860"/>
              <a:buFont typeface="Gill Sans"/>
              <a:buNone/>
            </a:pPr>
            <a:r>
              <a:rPr lang="en-US" sz="4860"/>
              <a:t>OER – Are your students getting the message?</a:t>
            </a:r>
            <a:endParaRPr sz="4860"/>
          </a:p>
        </p:txBody>
      </p:sp>
      <p:sp>
        <p:nvSpPr>
          <p:cNvPr id="125" name="Google Shape;125;p2"/>
          <p:cNvSpPr txBox="1">
            <a:spLocks noGrp="1"/>
          </p:cNvSpPr>
          <p:nvPr>
            <p:ph type="subTitle" idx="1"/>
          </p:nvPr>
        </p:nvSpPr>
        <p:spPr>
          <a:xfrm>
            <a:off x="2362960" y="5495643"/>
            <a:ext cx="4234303" cy="977621"/>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2800"/>
              <a:buNone/>
            </a:pPr>
            <a:r>
              <a:rPr lang="en-US" sz="2800" cap="none">
                <a:solidFill>
                  <a:schemeClr val="dk1"/>
                </a:solidFill>
              </a:rPr>
              <a:t>ASCCC Fall Plenary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What is OER?</a:t>
            </a:r>
            <a:endParaRPr sz="4400"/>
          </a:p>
        </p:txBody>
      </p:sp>
      <p:sp>
        <p:nvSpPr>
          <p:cNvPr id="226" name="Google Shape;226;p1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dirty="0"/>
              <a:t>“free, online materials”</a:t>
            </a:r>
            <a:endParaRPr dirty="0"/>
          </a:p>
          <a:p>
            <a:pPr marL="171446" lvl="0" indent="-171446" algn="l" rtl="0">
              <a:lnSpc>
                <a:spcPct val="120000"/>
              </a:lnSpc>
              <a:spcBef>
                <a:spcPts val="750"/>
              </a:spcBef>
              <a:spcAft>
                <a:spcPts val="0"/>
              </a:spcAft>
              <a:buSzPts val="2400"/>
              <a:buChar char="•"/>
            </a:pPr>
            <a:r>
              <a:rPr lang="en-US" dirty="0"/>
              <a:t>“Low Cost OER Course”</a:t>
            </a:r>
            <a:endParaRPr dirty="0"/>
          </a:p>
          <a:p>
            <a:pPr marL="171446" lvl="0" indent="-171446" algn="l" rtl="0">
              <a:lnSpc>
                <a:spcPct val="110000"/>
              </a:lnSpc>
              <a:spcBef>
                <a:spcPts val="750"/>
              </a:spcBef>
              <a:spcAft>
                <a:spcPts val="0"/>
              </a:spcAft>
              <a:buSzPts val="2400"/>
              <a:buChar char="•"/>
            </a:pPr>
            <a:r>
              <a:rPr lang="en-US" dirty="0" smtClean="0"/>
              <a:t>"Your </a:t>
            </a:r>
            <a:r>
              <a:rPr lang="en-US" dirty="0"/>
              <a:t>instructor has elected to use OER for this class and will provide a link and will provide a link to your course materials. There is no additional textbook cost for this ZTC course./Instructor has elected to use OER for this class and will provide a link and will provide a link to your course materials. There is a $20 material fee with no additional textbook cost</a:t>
            </a:r>
            <a:r>
              <a:rPr lang="en-US" dirty="0" smtClean="0"/>
              <a:t>.”</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Gill Sans"/>
              <a:buNone/>
            </a:pPr>
            <a:r>
              <a:rPr lang="en-US" sz="4400"/>
              <a:t>What is OER?</a:t>
            </a:r>
            <a:endParaRPr sz="4400"/>
          </a:p>
        </p:txBody>
      </p:sp>
      <p:sp>
        <p:nvSpPr>
          <p:cNvPr id="233" name="Google Shape;233;p1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p>
            <a:pPr marL="0" lvl="0" indent="0" algn="l" rtl="0">
              <a:lnSpc>
                <a:spcPct val="120000"/>
              </a:lnSpc>
              <a:spcBef>
                <a:spcPts val="0"/>
              </a:spcBef>
              <a:spcAft>
                <a:spcPts val="0"/>
              </a:spcAft>
              <a:buSzPts val="135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9"/>
          <p:cNvSpPr txBox="1">
            <a:spLocks noGrp="1"/>
          </p:cNvSpPr>
          <p:nvPr>
            <p:ph type="title"/>
          </p:nvPr>
        </p:nvSpPr>
        <p:spPr>
          <a:xfrm>
            <a:off x="1490558" y="274638"/>
            <a:ext cx="6729561"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3959" b="0" i="0" u="none" strike="noStrike" cap="none">
                <a:latin typeface="Calibri"/>
                <a:ea typeface="Calibri"/>
                <a:cs typeface="Calibri"/>
                <a:sym typeface="Calibri"/>
              </a:rPr>
              <a:t>What are Open Educational Resources?</a:t>
            </a:r>
            <a:endParaRPr sz="3959" b="0" i="0" u="none" strike="noStrike" cap="none">
              <a:latin typeface="Calibri"/>
              <a:ea typeface="Calibri"/>
              <a:cs typeface="Calibri"/>
              <a:sym typeface="Calibri"/>
            </a:endParaRPr>
          </a:p>
        </p:txBody>
      </p:sp>
      <p:sp>
        <p:nvSpPr>
          <p:cNvPr id="241" name="Google Shape;241;p19"/>
          <p:cNvSpPr txBox="1"/>
          <p:nvPr/>
        </p:nvSpPr>
        <p:spPr>
          <a:xfrm>
            <a:off x="457200" y="1981200"/>
            <a:ext cx="8153400" cy="403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“OER are teaching, learning, and research resources that reside in the public domain or are released under an intellectual property license that permits their </a:t>
            </a:r>
            <a:r>
              <a:rPr lang="en-US" sz="3200" b="1">
                <a:solidFill>
                  <a:srgbClr val="CC0000"/>
                </a:solidFill>
                <a:latin typeface="Calibri"/>
                <a:ea typeface="Calibri"/>
                <a:cs typeface="Calibri"/>
                <a:sym typeface="Calibri"/>
              </a:rPr>
              <a:t>free use and repurposing by others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Gill Sans"/>
              <a:buNone/>
            </a:pPr>
            <a:endParaRPr sz="32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 Hewlett Foundation</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0"/>
          <p:cNvSpPr txBox="1">
            <a:spLocks noGrp="1"/>
          </p:cNvSpPr>
          <p:nvPr>
            <p:ph type="title"/>
          </p:nvPr>
        </p:nvSpPr>
        <p:spPr>
          <a:xfrm>
            <a:off x="1200032" y="533400"/>
            <a:ext cx="7486767" cy="99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1800"/>
              <a:buFont typeface="Gill Sans"/>
              <a:buNone/>
            </a:pPr>
            <a:r>
              <a:rPr lang="en-US"/>
              <a:t>Defining OER</a:t>
            </a:r>
            <a:endParaRPr/>
          </a:p>
        </p:txBody>
      </p:sp>
      <p:sp>
        <p:nvSpPr>
          <p:cNvPr id="247" name="Google Shape;247;p20"/>
          <p:cNvSpPr txBox="1">
            <a:spLocks noGrp="1"/>
          </p:cNvSpPr>
          <p:nvPr>
            <p:ph type="body" idx="1"/>
          </p:nvPr>
        </p:nvSpPr>
        <p:spPr>
          <a:xfrm>
            <a:off x="457200" y="1970144"/>
            <a:ext cx="8229600" cy="4506855"/>
          </a:xfrm>
          <a:prstGeom prst="rect">
            <a:avLst/>
          </a:prstGeom>
          <a:noFill/>
          <a:ln>
            <a:noFill/>
          </a:ln>
        </p:spPr>
        <p:txBody>
          <a:bodyPr spcFirstLastPara="1" wrap="square" lIns="91425" tIns="45700" rIns="91425" bIns="45700" anchor="t" anchorCtr="0">
            <a:noAutofit/>
          </a:bodyPr>
          <a:lstStyle/>
          <a:p>
            <a:pPr marL="457200" lvl="0" indent="-325755" algn="l" rtl="0">
              <a:lnSpc>
                <a:spcPct val="100000"/>
              </a:lnSpc>
              <a:spcBef>
                <a:spcPts val="360"/>
              </a:spcBef>
              <a:spcAft>
                <a:spcPts val="0"/>
              </a:spcAft>
              <a:buSzPts val="1530"/>
              <a:buChar char="•"/>
            </a:pPr>
            <a:r>
              <a:rPr lang="en-US" sz="4200"/>
              <a:t>Retain – make, own, control</a:t>
            </a:r>
            <a:endParaRPr/>
          </a:p>
          <a:p>
            <a:pPr marL="457200" lvl="0" indent="-325755" algn="l" rtl="0">
              <a:lnSpc>
                <a:spcPct val="100000"/>
              </a:lnSpc>
              <a:spcBef>
                <a:spcPts val="360"/>
              </a:spcBef>
              <a:spcAft>
                <a:spcPts val="0"/>
              </a:spcAft>
              <a:buSzPts val="1530"/>
              <a:buChar char="•"/>
            </a:pPr>
            <a:r>
              <a:rPr lang="en-US" sz="4200"/>
              <a:t>Reuse – use in varied contexts</a:t>
            </a:r>
            <a:endParaRPr/>
          </a:p>
          <a:p>
            <a:pPr marL="457200" lvl="0" indent="-325755" algn="l" rtl="0">
              <a:lnSpc>
                <a:spcPct val="100000"/>
              </a:lnSpc>
              <a:spcBef>
                <a:spcPts val="360"/>
              </a:spcBef>
              <a:spcAft>
                <a:spcPts val="0"/>
              </a:spcAft>
              <a:buSzPts val="1530"/>
              <a:buChar char="•"/>
            </a:pPr>
            <a:r>
              <a:rPr lang="en-US" sz="4200"/>
              <a:t>Revise – adapt, adjust, alter…</a:t>
            </a:r>
            <a:endParaRPr/>
          </a:p>
          <a:p>
            <a:pPr marL="457200" lvl="0" indent="-325755" algn="l" rtl="0">
              <a:lnSpc>
                <a:spcPct val="100000"/>
              </a:lnSpc>
              <a:spcBef>
                <a:spcPts val="360"/>
              </a:spcBef>
              <a:spcAft>
                <a:spcPts val="0"/>
              </a:spcAft>
              <a:buSzPts val="1530"/>
              <a:buChar char="•"/>
            </a:pPr>
            <a:r>
              <a:rPr lang="en-US" sz="4200"/>
              <a:t>Remix – combine </a:t>
            </a:r>
            <a:endParaRPr/>
          </a:p>
          <a:p>
            <a:pPr marL="457200" lvl="0" indent="-325755" algn="l" rtl="0">
              <a:lnSpc>
                <a:spcPct val="100000"/>
              </a:lnSpc>
              <a:spcBef>
                <a:spcPts val="360"/>
              </a:spcBef>
              <a:spcAft>
                <a:spcPts val="0"/>
              </a:spcAft>
              <a:buSzPts val="1530"/>
              <a:buChar char="•"/>
            </a:pPr>
            <a:r>
              <a:rPr lang="en-US" sz="4200"/>
              <a:t>Redistribute - share</a:t>
            </a:r>
            <a:endParaRPr/>
          </a:p>
          <a:p>
            <a:pPr marL="457200" lvl="0" indent="-228600" algn="l" rtl="0">
              <a:lnSpc>
                <a:spcPct val="100000"/>
              </a:lnSpc>
              <a:spcBef>
                <a:spcPts val="360"/>
              </a:spcBef>
              <a:spcAft>
                <a:spcPts val="0"/>
              </a:spcAft>
              <a:buSzPts val="1530"/>
              <a:buNone/>
            </a:pPr>
            <a:endParaRPr sz="1945" i="1"/>
          </a:p>
          <a:p>
            <a:pPr marL="131445" lvl="0" indent="0" algn="l" rtl="0">
              <a:lnSpc>
                <a:spcPct val="100000"/>
              </a:lnSpc>
              <a:spcBef>
                <a:spcPts val="360"/>
              </a:spcBef>
              <a:spcAft>
                <a:spcPts val="0"/>
              </a:spcAft>
              <a:buSzPts val="1530"/>
              <a:buNone/>
            </a:pPr>
            <a:r>
              <a:rPr lang="en-US" sz="1945" i="1"/>
              <a:t>This material is based on original writing by David Wiley, which was published freely under a Creative Commons Attribution 4.0 license at http://opencontent.org/definition/.</a:t>
            </a:r>
            <a:endParaRPr sz="1945"/>
          </a:p>
        </p:txBody>
      </p:sp>
      <p:sp>
        <p:nvSpPr>
          <p:cNvPr id="248" name="Google Shape;248;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000"/>
              <a:buFont typeface="Gill Sans"/>
              <a:buNone/>
            </a:pPr>
            <a:r>
              <a:rPr lang="en-US" dirty="0"/>
              <a:t>Why are colleges charging for OER?</a:t>
            </a:r>
            <a:endParaRPr dirty="0"/>
          </a:p>
        </p:txBody>
      </p:sp>
      <p:sp>
        <p:nvSpPr>
          <p:cNvPr id="255" name="Google Shape;255;p2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228600" algn="l" rtl="0">
              <a:lnSpc>
                <a:spcPct val="120000"/>
              </a:lnSpc>
              <a:spcBef>
                <a:spcPts val="0"/>
              </a:spcBef>
              <a:spcAft>
                <a:spcPts val="0"/>
              </a:spcAft>
              <a:buSzPts val="3600"/>
              <a:buChar char="•"/>
            </a:pPr>
            <a:r>
              <a:rPr lang="en-US" sz="3600"/>
              <a:t>OER has been monetized.</a:t>
            </a:r>
            <a:endParaRPr/>
          </a:p>
          <a:p>
            <a:pPr marL="171446" lvl="0" indent="-228600" algn="l" rtl="0">
              <a:lnSpc>
                <a:spcPct val="100000"/>
              </a:lnSpc>
              <a:spcBef>
                <a:spcPts val="750"/>
              </a:spcBef>
              <a:spcAft>
                <a:spcPts val="0"/>
              </a:spcAft>
              <a:buSzPts val="3600"/>
              <a:buChar char="•"/>
            </a:pPr>
            <a:r>
              <a:rPr lang="en-US" sz="3600"/>
              <a:t>While the text is free OER, the faculty member is requiring students to purchase access to a homework system.</a:t>
            </a:r>
            <a:endParaRPr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5">
                                            <p:txEl>
                                              <p:pRg st="0" end="0"/>
                                            </p:txEl>
                                          </p:spTgt>
                                        </p:tgtEl>
                                        <p:attrNameLst>
                                          <p:attrName>style.visibility</p:attrName>
                                        </p:attrNameLst>
                                      </p:cBhvr>
                                      <p:to>
                                        <p:strVal val="visible"/>
                                      </p:to>
                                    </p:set>
                                    <p:anim calcmode="lin" valueType="num">
                                      <p:cBhvr additive="base">
                                        <p:cTn id="7" dur="500"/>
                                        <p:tgtEl>
                                          <p:spTgt spid="2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5">
                                            <p:txEl>
                                              <p:pRg st="1" end="1"/>
                                            </p:txEl>
                                          </p:spTgt>
                                        </p:tgtEl>
                                        <p:attrNameLst>
                                          <p:attrName>style.visibility</p:attrName>
                                        </p:attrNameLst>
                                      </p:cBhvr>
                                      <p:to>
                                        <p:strVal val="visible"/>
                                      </p:to>
                                    </p:set>
                                    <p:anim calcmode="lin" valueType="num">
                                      <p:cBhvr additive="base">
                                        <p:cTn id="12" dur="500"/>
                                        <p:tgtEl>
                                          <p:spTgt spid="25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Gill Sans"/>
              <a:buNone/>
            </a:pPr>
            <a:r>
              <a:rPr lang="en-US" sz="4400"/>
              <a:t>Does ZTC = No-cost (per SB 1359)?</a:t>
            </a:r>
            <a:endParaRPr/>
          </a:p>
        </p:txBody>
      </p:sp>
      <p:sp>
        <p:nvSpPr>
          <p:cNvPr id="263" name="Google Shape;263;p22"/>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00000"/>
              </a:lnSpc>
              <a:spcBef>
                <a:spcPts val="0"/>
              </a:spcBef>
              <a:spcAft>
                <a:spcPts val="0"/>
              </a:spcAft>
              <a:buSzPts val="2380"/>
              <a:buFont typeface="Arial"/>
              <a:buChar char="•"/>
            </a:pPr>
            <a:r>
              <a:rPr lang="en-US" sz="2380"/>
              <a:t>ZTC = Zero Textbook Cost</a:t>
            </a:r>
            <a:endParaRPr/>
          </a:p>
          <a:p>
            <a:pPr marL="171446" lvl="0" indent="-171446" algn="l" rtl="0">
              <a:lnSpc>
                <a:spcPct val="100000"/>
              </a:lnSpc>
              <a:spcBef>
                <a:spcPts val="750"/>
              </a:spcBef>
              <a:spcAft>
                <a:spcPts val="0"/>
              </a:spcAft>
              <a:buSzPts val="2380"/>
              <a:buFont typeface="Arial"/>
              <a:buChar char="•"/>
            </a:pPr>
            <a:r>
              <a:rPr lang="en-US" sz="2380"/>
              <a:t>“ZTC” for the CCCs has been defined by the CCCCO in the context of ZTC degrees. </a:t>
            </a:r>
            <a:endParaRPr/>
          </a:p>
          <a:p>
            <a:pPr marL="514337" lvl="1" indent="-171446" algn="l" rtl="0">
              <a:lnSpc>
                <a:spcPct val="100000"/>
              </a:lnSpc>
              <a:spcBef>
                <a:spcPts val="375"/>
              </a:spcBef>
              <a:spcAft>
                <a:spcPts val="0"/>
              </a:spcAft>
              <a:buSzPts val="2380"/>
              <a:buFont typeface="Arial"/>
              <a:buChar char="–"/>
            </a:pPr>
            <a:r>
              <a:rPr lang="en-US" sz="2380"/>
              <a:t>No associated costs for students, other than true material costs. Students may be required to purchase a calculator or supplies. </a:t>
            </a:r>
            <a:r>
              <a:rPr lang="en-US" sz="2380">
                <a:latin typeface="Arial"/>
                <a:ea typeface="Arial"/>
                <a:cs typeface="Arial"/>
                <a:sym typeface="Arial"/>
              </a:rPr>
              <a:t>✔</a:t>
            </a:r>
            <a:endParaRPr sz="2380"/>
          </a:p>
          <a:p>
            <a:pPr marL="514337" lvl="1" indent="-171446" algn="l" rtl="0">
              <a:lnSpc>
                <a:spcPct val="100000"/>
              </a:lnSpc>
              <a:spcBef>
                <a:spcPts val="375"/>
              </a:spcBef>
              <a:spcAft>
                <a:spcPts val="0"/>
              </a:spcAft>
              <a:buSzPts val="2380"/>
              <a:buFont typeface="Arial"/>
              <a:buChar char="–"/>
            </a:pPr>
            <a:r>
              <a:rPr lang="en-US" sz="238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Does not presume materials are digital </a:t>
            </a:r>
            <a:r>
              <a:rPr lang="en-US" sz="2380"/>
              <a:t>or openly licensed. </a:t>
            </a:r>
            <a:r>
              <a:rPr lang="en-US" sz="2380">
                <a:latin typeface="Arial"/>
                <a:ea typeface="Arial"/>
                <a:cs typeface="Arial"/>
                <a:sym typeface="Arial"/>
              </a:rPr>
              <a:t>✔</a:t>
            </a:r>
            <a:endParaRPr sz="2380"/>
          </a:p>
          <a:p>
            <a:pPr marL="514337" lvl="1" indent="-171446" algn="l" rtl="0">
              <a:lnSpc>
                <a:spcPct val="100000"/>
              </a:lnSpc>
              <a:spcBef>
                <a:spcPts val="375"/>
              </a:spcBef>
              <a:spcAft>
                <a:spcPts val="0"/>
              </a:spcAft>
              <a:buSzPts val="2380"/>
              <a:buFont typeface="Arial"/>
              <a:buChar char="–"/>
            </a:pPr>
            <a:r>
              <a:rPr lang="en-US" sz="2380"/>
              <a:t>Resources may have a cost, but that cost is not passed along to students. </a:t>
            </a:r>
            <a:r>
              <a:rPr lang="en-US" sz="2380">
                <a:latin typeface="Arial"/>
                <a:ea typeface="Arial"/>
                <a:cs typeface="Arial"/>
                <a:sym typeface="Arial"/>
              </a:rPr>
              <a:t>✔</a:t>
            </a:r>
            <a:endParaRPr sz="2380"/>
          </a:p>
        </p:txBody>
      </p:sp>
      <p:sp>
        <p:nvSpPr>
          <p:cNvPr id="264" name="Google Shape;264;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200"/>
              <a:buFont typeface="Gill Sans"/>
              <a:buNone/>
            </a:pPr>
            <a:r>
              <a:rPr lang="en-US" sz="4200"/>
              <a:t>Does ZTC = No-cost (per SB 1359)?</a:t>
            </a:r>
            <a:endParaRPr/>
          </a:p>
        </p:txBody>
      </p:sp>
      <p:sp>
        <p:nvSpPr>
          <p:cNvPr id="271" name="Google Shape;271;p2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228600" algn="l" rtl="0">
              <a:lnSpc>
                <a:spcPct val="100000"/>
              </a:lnSpc>
              <a:spcBef>
                <a:spcPts val="0"/>
              </a:spcBef>
              <a:spcAft>
                <a:spcPts val="0"/>
              </a:spcAft>
              <a:buSzPts val="3600"/>
              <a:buFont typeface="Arial"/>
              <a:buChar char="•"/>
            </a:pPr>
            <a:r>
              <a:rPr lang="en-US" sz="3600"/>
              <a:t>No-cost (as defined by SB 1359) – “courses that </a:t>
            </a:r>
            <a:r>
              <a:rPr lang="en-US" sz="3600" u="sng">
                <a:solidFill>
                  <a:schemeClr val="accent1"/>
                </a:solidFill>
              </a:rPr>
              <a:t>exclusively use digital course materials that are free of charge to students</a:t>
            </a:r>
            <a:r>
              <a:rPr lang="en-US" sz="3600"/>
              <a:t> and may have a low-cost option for print versions”</a:t>
            </a:r>
            <a:endParaRPr sz="3600"/>
          </a:p>
        </p:txBody>
      </p:sp>
      <p:sp>
        <p:nvSpPr>
          <p:cNvPr id="272" name="Google Shape;272;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So…</a:t>
            </a:r>
            <a:endParaRPr/>
          </a:p>
        </p:txBody>
      </p:sp>
      <p:sp>
        <p:nvSpPr>
          <p:cNvPr id="280" name="Google Shape;280;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Font typeface="Arial"/>
              <a:buChar char="•"/>
            </a:pPr>
            <a:r>
              <a:rPr lang="en-US" sz="2400"/>
              <a:t>ZTC/No-cost = free of charge to students.</a:t>
            </a:r>
            <a:endParaRPr/>
          </a:p>
          <a:p>
            <a:pPr marL="171446" lvl="0" indent="-171446" algn="l" rtl="0">
              <a:lnSpc>
                <a:spcPct val="120000"/>
              </a:lnSpc>
              <a:spcBef>
                <a:spcPts val="750"/>
              </a:spcBef>
              <a:spcAft>
                <a:spcPts val="0"/>
              </a:spcAft>
              <a:buSzPts val="2400"/>
              <a:buFont typeface="Arial"/>
              <a:buChar char="•"/>
            </a:pPr>
            <a:r>
              <a:rPr lang="en-US" sz="2400"/>
              <a:t>OER – “openly licensed” materials that permit the user to retain, reuse, revise, remix, and redistribute</a:t>
            </a:r>
            <a:r>
              <a:rPr lang="en-US"/>
              <a:t> ≠ free.</a:t>
            </a:r>
            <a:endParaRPr sz="2400"/>
          </a:p>
          <a:p>
            <a:pPr marL="171446" lvl="0" indent="-171446" algn="l" rtl="0">
              <a:lnSpc>
                <a:spcPct val="120000"/>
              </a:lnSpc>
              <a:spcBef>
                <a:spcPts val="750"/>
              </a:spcBef>
              <a:spcAft>
                <a:spcPts val="0"/>
              </a:spcAft>
              <a:buSzPts val="2400"/>
              <a:buFont typeface="Arial"/>
              <a:buChar char="•"/>
            </a:pPr>
            <a:r>
              <a:rPr lang="en-US" sz="2400"/>
              <a:t>Services associated with OER may result in OER being offered for a fee.</a:t>
            </a:r>
            <a:endParaRPr/>
          </a:p>
          <a:p>
            <a:pPr marL="171446" lvl="0" indent="-19046" algn="l" rtl="0">
              <a:lnSpc>
                <a:spcPct val="120000"/>
              </a:lnSpc>
              <a:spcBef>
                <a:spcPts val="750"/>
              </a:spcBef>
              <a:spcAft>
                <a:spcPts val="0"/>
              </a:spcAft>
              <a:buSzPts val="2400"/>
              <a:buFont typeface="Arial"/>
              <a:buNone/>
            </a:pPr>
            <a:endParaRPr sz="2400"/>
          </a:p>
          <a:p>
            <a:pPr marL="171446" lvl="0" indent="-171446" algn="l" rtl="0">
              <a:lnSpc>
                <a:spcPct val="120000"/>
              </a:lnSpc>
              <a:spcBef>
                <a:spcPts val="750"/>
              </a:spcBef>
              <a:spcAft>
                <a:spcPts val="0"/>
              </a:spcAft>
              <a:buSzPts val="2400"/>
              <a:buFont typeface="Arial"/>
              <a:buNone/>
            </a:pPr>
            <a:endParaRPr sz="2400"/>
          </a:p>
        </p:txBody>
      </p:sp>
      <p:sp>
        <p:nvSpPr>
          <p:cNvPr id="281" name="Google Shape;281;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1710"/>
              <a:buFont typeface="Gill Sans"/>
              <a:buNone/>
            </a:pPr>
            <a:r>
              <a:rPr lang="en-US" sz="1710" b="1"/>
              <a:t/>
            </a:r>
            <a:br>
              <a:rPr lang="en-US" sz="1710" b="1"/>
            </a:br>
            <a:r>
              <a:rPr lang="en-US" sz="1710" b="1"/>
              <a:t/>
            </a:r>
            <a:br>
              <a:rPr lang="en-US" sz="1710" b="1"/>
            </a:br>
            <a:r>
              <a:rPr lang="en-US" sz="3330" b="1"/>
              <a:t>ASCCC Resolution 13.01; Spring 2019 </a:t>
            </a:r>
            <a:r>
              <a:rPr lang="en-US" sz="1890" b="1"/>
              <a:t/>
            </a:r>
            <a:br>
              <a:rPr lang="en-US" sz="1890" b="1"/>
            </a:br>
            <a:endParaRPr sz="1890"/>
          </a:p>
        </p:txBody>
      </p:sp>
      <p:sp>
        <p:nvSpPr>
          <p:cNvPr id="289" name="Google Shape;289;p2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00000"/>
              </a:lnSpc>
              <a:spcBef>
                <a:spcPts val="0"/>
              </a:spcBef>
              <a:spcAft>
                <a:spcPts val="0"/>
              </a:spcAft>
              <a:buSzPts val="1960"/>
              <a:buFont typeface="Arial"/>
              <a:buChar char="•"/>
            </a:pPr>
            <a:r>
              <a:rPr lang="en-US" sz="1960" b="1"/>
              <a:t>Develop Recommendations for the Implementation of a No-Cost Designation in Course Schedules</a:t>
            </a:r>
            <a:endParaRPr/>
          </a:p>
          <a:p>
            <a:pPr marL="171446" lvl="0" indent="-171446" algn="l" rtl="0">
              <a:lnSpc>
                <a:spcPct val="100000"/>
              </a:lnSpc>
              <a:spcBef>
                <a:spcPts val="750"/>
              </a:spcBef>
              <a:spcAft>
                <a:spcPts val="0"/>
              </a:spcAft>
              <a:buSzPts val="1960"/>
              <a:buFont typeface="Arial"/>
              <a:buChar char="•"/>
            </a:pPr>
            <a:r>
              <a:rPr lang="en-US" sz="1960"/>
              <a:t>Should courses with no textbook be recognized with the no-cost designation?</a:t>
            </a:r>
            <a:endParaRPr/>
          </a:p>
          <a:p>
            <a:pPr marL="171446" lvl="0" indent="-171446" algn="l" rtl="0">
              <a:lnSpc>
                <a:spcPct val="100000"/>
              </a:lnSpc>
              <a:spcBef>
                <a:spcPts val="750"/>
              </a:spcBef>
              <a:spcAft>
                <a:spcPts val="0"/>
              </a:spcAft>
              <a:buSzPts val="1960"/>
              <a:buFont typeface="Arial"/>
              <a:buChar char="•"/>
            </a:pPr>
            <a:r>
              <a:rPr lang="en-US" sz="1960"/>
              <a:t>Are OER, ZTC, and no-cost being appropriately differentiated? Do they need to be?</a:t>
            </a:r>
            <a:endParaRPr/>
          </a:p>
          <a:p>
            <a:pPr marL="171446" lvl="0" indent="-171446" algn="l" rtl="0">
              <a:lnSpc>
                <a:spcPct val="100000"/>
              </a:lnSpc>
              <a:spcBef>
                <a:spcPts val="750"/>
              </a:spcBef>
              <a:spcAft>
                <a:spcPts val="0"/>
              </a:spcAft>
              <a:buSzPts val="1960"/>
              <a:buFont typeface="Arial"/>
              <a:buChar char="•"/>
            </a:pPr>
            <a:r>
              <a:rPr lang="en-US" sz="1960"/>
              <a:t>Should practices be consistent?</a:t>
            </a:r>
            <a:endParaRPr/>
          </a:p>
          <a:p>
            <a:pPr marL="171446" lvl="0" indent="-171446" algn="l" rtl="0">
              <a:lnSpc>
                <a:spcPct val="100000"/>
              </a:lnSpc>
              <a:spcBef>
                <a:spcPts val="750"/>
              </a:spcBef>
              <a:spcAft>
                <a:spcPts val="0"/>
              </a:spcAft>
              <a:buSzPts val="1960"/>
              <a:buFont typeface="Arial"/>
              <a:buChar char="•"/>
            </a:pPr>
            <a:r>
              <a:rPr lang="en-US" sz="1960"/>
              <a:t>Is it SB1359-compliant to require students to click on section information to see that a course has the “no-cost” designation?</a:t>
            </a:r>
            <a:endParaRPr/>
          </a:p>
          <a:p>
            <a:pPr marL="171446" lvl="0" indent="-171446" algn="l" rtl="0">
              <a:lnSpc>
                <a:spcPct val="100000"/>
              </a:lnSpc>
              <a:spcBef>
                <a:spcPts val="750"/>
              </a:spcBef>
              <a:spcAft>
                <a:spcPts val="0"/>
              </a:spcAft>
              <a:buSzPts val="1679"/>
              <a:buFont typeface="Arial"/>
              <a:buChar char="•"/>
            </a:pPr>
            <a:r>
              <a:rPr lang="en-US" sz="1679" i="1"/>
              <a:t>Resolved, That the ASCCC develop suggested guidelines, policies, and practices for implementation of SB 1359 (Block, 2016) no later than Spring of 2020.</a:t>
            </a:r>
            <a:endParaRPr/>
          </a:p>
          <a:p>
            <a:pPr marL="171446" lvl="0" indent="-64766" algn="l" rtl="0">
              <a:lnSpc>
                <a:spcPct val="100000"/>
              </a:lnSpc>
              <a:spcBef>
                <a:spcPts val="750"/>
              </a:spcBef>
              <a:spcAft>
                <a:spcPts val="0"/>
              </a:spcAft>
              <a:buSzPts val="1680"/>
              <a:buFont typeface="Arial"/>
              <a:buNone/>
            </a:pPr>
            <a:endParaRPr sz="1679"/>
          </a:p>
        </p:txBody>
      </p:sp>
      <p:sp>
        <p:nvSpPr>
          <p:cNvPr id="290" name="Google Shape;290;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300"/>
              <a:buFont typeface="Gill Sans"/>
              <a:buNone/>
            </a:pPr>
            <a:endParaRPr/>
          </a:p>
        </p:txBody>
      </p:sp>
      <p:sp>
        <p:nvSpPr>
          <p:cNvPr id="297" name="Google Shape;297;p26"/>
          <p:cNvSpPr txBox="1">
            <a:spLocks noGrp="1"/>
          </p:cNvSpPr>
          <p:nvPr>
            <p:ph type="subTitle" idx="1"/>
          </p:nvPr>
        </p:nvSpPr>
        <p:spPr>
          <a:xfrm>
            <a:off x="450012" y="3135826"/>
            <a:ext cx="8410230" cy="175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000"/>
              <a:buNone/>
            </a:pPr>
            <a:r>
              <a:rPr lang="en-US" sz="4000" cap="none">
                <a:solidFill>
                  <a:schemeClr val="lt1"/>
                </a:solidFill>
              </a:rPr>
              <a:t>Should courses with no textbook be recognized with the no-cost designation?</a:t>
            </a:r>
            <a:endParaRPr/>
          </a:p>
          <a:p>
            <a:pPr marL="0" lvl="0" indent="0" algn="l" rtl="0">
              <a:lnSpc>
                <a:spcPct val="120000"/>
              </a:lnSpc>
              <a:spcBef>
                <a:spcPts val="750"/>
              </a:spcBef>
              <a:spcAft>
                <a:spcPts val="0"/>
              </a:spcAft>
              <a:buSzPts val="4000"/>
              <a:buNone/>
            </a:pP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Your Presenters</a:t>
            </a:r>
            <a:endParaRPr sz="4400"/>
          </a:p>
        </p:txBody>
      </p:sp>
      <p:sp>
        <p:nvSpPr>
          <p:cNvPr id="131" name="Google Shape;131;p3"/>
          <p:cNvSpPr txBox="1">
            <a:spLocks noGrp="1"/>
          </p:cNvSpPr>
          <p:nvPr>
            <p:ph type="body" idx="1"/>
          </p:nvPr>
        </p:nvSpPr>
        <p:spPr>
          <a:xfrm>
            <a:off x="546833" y="2015732"/>
            <a:ext cx="8061360" cy="4039916"/>
          </a:xfrm>
          <a:prstGeom prst="rect">
            <a:avLst/>
          </a:prstGeom>
          <a:noFill/>
          <a:ln>
            <a:noFill/>
          </a:ln>
        </p:spPr>
        <p:txBody>
          <a:bodyPr spcFirstLastPara="1" wrap="square" lIns="91425" tIns="45700" rIns="91425" bIns="45700" anchor="t" anchorCtr="0">
            <a:normAutofit/>
          </a:bodyPr>
          <a:lstStyle/>
          <a:p>
            <a:pPr marL="171446" lvl="0" indent="-203200" algn="l" rtl="0">
              <a:lnSpc>
                <a:spcPct val="100000"/>
              </a:lnSpc>
              <a:spcBef>
                <a:spcPts val="0"/>
              </a:spcBef>
              <a:spcAft>
                <a:spcPts val="0"/>
              </a:spcAft>
              <a:buSzPts val="3200"/>
              <a:buChar char="•"/>
            </a:pPr>
            <a:r>
              <a:rPr lang="en-US" sz="3200"/>
              <a:t>Jennifer Paris, OERI Regional Lead</a:t>
            </a:r>
            <a:endParaRPr/>
          </a:p>
          <a:p>
            <a:pPr marL="171446" lvl="0" indent="-203200" algn="l" rtl="0">
              <a:lnSpc>
                <a:spcPct val="100000"/>
              </a:lnSpc>
              <a:spcBef>
                <a:spcPts val="750"/>
              </a:spcBef>
              <a:spcAft>
                <a:spcPts val="0"/>
              </a:spcAft>
              <a:buSzPts val="3200"/>
              <a:buChar char="•"/>
            </a:pPr>
            <a:r>
              <a:rPr lang="en-US" sz="3200"/>
              <a:t>Michelle Pilati,  ASCCC OERI Faculty Coordinator</a:t>
            </a:r>
            <a:endParaRPr/>
          </a:p>
          <a:p>
            <a:pPr marL="171446" lvl="0" indent="-203200" algn="l" rtl="0">
              <a:lnSpc>
                <a:spcPct val="100000"/>
              </a:lnSpc>
              <a:spcBef>
                <a:spcPts val="750"/>
              </a:spcBef>
              <a:spcAft>
                <a:spcPts val="0"/>
              </a:spcAft>
              <a:buSzPts val="3200"/>
              <a:buChar char="•"/>
            </a:pPr>
            <a:r>
              <a:rPr lang="en-US" sz="3200"/>
              <a:t>Carrie Roberson,  ASCCC North Representative</a:t>
            </a:r>
            <a:endParaRPr/>
          </a:p>
          <a:p>
            <a:pPr marL="171446" lvl="0" indent="-171446" algn="l" rtl="0">
              <a:lnSpc>
                <a:spcPct val="120000"/>
              </a:lnSpc>
              <a:spcBef>
                <a:spcPts val="750"/>
              </a:spcBef>
              <a:spcAft>
                <a:spcPts val="0"/>
              </a:spcAft>
              <a:buSzPts val="2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7"/>
          <p:cNvSpPr txBox="1">
            <a:spLocks noGrp="1"/>
          </p:cNvSpPr>
          <p:nvPr>
            <p:ph type="ctrTitle" idx="4294967295"/>
          </p:nvPr>
        </p:nvSpPr>
        <p:spPr>
          <a:xfrm>
            <a:off x="1645097" y="2302064"/>
            <a:ext cx="6505752" cy="2471201"/>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dk1"/>
              </a:buClr>
              <a:buSzPts val="3600"/>
              <a:buFont typeface="Gill Sans"/>
              <a:buNone/>
            </a:pPr>
            <a:r>
              <a:rPr lang="en-US" sz="4400" b="0" i="0" u="none" strike="noStrike" cap="none" dirty="0">
                <a:solidFill>
                  <a:schemeClr val="dk1"/>
                </a:solidFill>
                <a:latin typeface="Gill Sans"/>
                <a:ea typeface="Gill Sans"/>
                <a:cs typeface="Gill Sans"/>
                <a:sym typeface="Gill Sans"/>
              </a:rPr>
              <a:t>Are OER, ZTC, and no-cost being appropriately differentiated? Do they need to be?</a:t>
            </a:r>
            <a:br>
              <a:rPr lang="en-US" sz="4400" b="0" i="0" u="none" strike="noStrike" cap="none" dirty="0">
                <a:solidFill>
                  <a:schemeClr val="dk1"/>
                </a:solidFill>
                <a:latin typeface="Gill Sans"/>
                <a:ea typeface="Gill Sans"/>
                <a:cs typeface="Gill Sans"/>
                <a:sym typeface="Gill Sans"/>
              </a:rPr>
            </a:br>
            <a:r>
              <a:rPr lang="en-US" sz="3600" b="0" i="0" u="none" strike="noStrike" cap="none" dirty="0">
                <a:solidFill>
                  <a:schemeClr val="dk1"/>
                </a:solidFill>
                <a:latin typeface="Gill Sans"/>
                <a:ea typeface="Gill Sans"/>
                <a:cs typeface="Gill Sans"/>
                <a:sym typeface="Gill Sans"/>
              </a:rPr>
              <a:t/>
            </a:r>
            <a:br>
              <a:rPr lang="en-US" sz="3600" b="0" i="0" u="none" strike="noStrike" cap="none" dirty="0">
                <a:solidFill>
                  <a:schemeClr val="dk1"/>
                </a:solidFill>
                <a:latin typeface="Gill Sans"/>
                <a:ea typeface="Gill Sans"/>
                <a:cs typeface="Gill Sans"/>
                <a:sym typeface="Gill Sans"/>
              </a:rPr>
            </a:br>
            <a:r>
              <a:rPr lang="en-US" sz="3600" b="0" i="0" u="none" strike="noStrike" cap="none" dirty="0">
                <a:solidFill>
                  <a:schemeClr val="dk1"/>
                </a:solidFill>
                <a:latin typeface="Gill Sans"/>
                <a:ea typeface="Gill Sans"/>
                <a:cs typeface="Gill Sans"/>
                <a:sym typeface="Gill Sans"/>
              </a:rPr>
              <a:t/>
            </a:r>
            <a:br>
              <a:rPr lang="en-US" sz="3600" b="0" i="0" u="none" strike="noStrike" cap="none" dirty="0">
                <a:solidFill>
                  <a:schemeClr val="dk1"/>
                </a:solidFill>
                <a:latin typeface="Gill Sans"/>
                <a:ea typeface="Gill Sans"/>
                <a:cs typeface="Gill Sans"/>
                <a:sym typeface="Gill Sans"/>
              </a:rPr>
            </a:br>
            <a:r>
              <a:rPr lang="en-US" sz="3600" b="0" i="0" u="none" strike="noStrike" cap="none" dirty="0">
                <a:solidFill>
                  <a:schemeClr val="dk1"/>
                </a:solidFill>
                <a:latin typeface="Gill Sans"/>
                <a:ea typeface="Gill Sans"/>
                <a:cs typeface="Gill Sans"/>
                <a:sym typeface="Gill Sans"/>
              </a:rPr>
              <a:t/>
            </a:r>
            <a:br>
              <a:rPr lang="en-US" sz="3600" b="0" i="0" u="none" strike="noStrike" cap="none" dirty="0">
                <a:solidFill>
                  <a:schemeClr val="dk1"/>
                </a:solidFill>
                <a:latin typeface="Gill Sans"/>
                <a:ea typeface="Gill Sans"/>
                <a:cs typeface="Gill Sans"/>
                <a:sym typeface="Gill Sans"/>
              </a:rPr>
            </a:br>
            <a:r>
              <a:rPr lang="en-US" sz="3600" b="0" i="0" u="none" strike="noStrike" cap="none" dirty="0">
                <a:solidFill>
                  <a:schemeClr val="dk1"/>
                </a:solidFill>
                <a:latin typeface="Gill Sans"/>
                <a:ea typeface="Gill Sans"/>
                <a:cs typeface="Gill Sans"/>
                <a:sym typeface="Gill Sans"/>
              </a:rPr>
              <a:t/>
            </a:r>
            <a:br>
              <a:rPr lang="en-US" sz="3600" b="0" i="0" u="none" strike="noStrike" cap="none" dirty="0">
                <a:solidFill>
                  <a:schemeClr val="dk1"/>
                </a:solidFill>
                <a:latin typeface="Gill Sans"/>
                <a:ea typeface="Gill Sans"/>
                <a:cs typeface="Gill Sans"/>
                <a:sym typeface="Gill Sans"/>
              </a:rPr>
            </a:br>
            <a:endParaRPr sz="3600" b="0" i="0" u="none" strike="noStrike" cap="none" dirty="0">
              <a:solidFill>
                <a:schemeClr val="dk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8"/>
          <p:cNvSpPr txBox="1">
            <a:spLocks noGrp="1"/>
          </p:cNvSpPr>
          <p:nvPr>
            <p:ph type="ctrTitle"/>
          </p:nvPr>
        </p:nvSpPr>
        <p:spPr>
          <a:xfrm>
            <a:off x="1813335" y="3590262"/>
            <a:ext cx="6477803" cy="1769453"/>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lt1"/>
              </a:buClr>
              <a:buSzPts val="3959"/>
              <a:buFont typeface="Gill Sans"/>
              <a:buNone/>
            </a:pPr>
            <a:r>
              <a:rPr lang="en-US" sz="3959"/>
              <a:t>Should practices be consistent?</a:t>
            </a:r>
            <a:r>
              <a:rPr lang="en-US" sz="3240"/>
              <a:t/>
            </a:r>
            <a:br>
              <a:rPr lang="en-US" sz="3240"/>
            </a:br>
            <a:r>
              <a:rPr lang="en-US" sz="2970"/>
              <a:t/>
            </a:r>
            <a:br>
              <a:rPr lang="en-US" sz="2970"/>
            </a:br>
            <a:endParaRPr sz="2970"/>
          </a:p>
        </p:txBody>
      </p:sp>
      <p:sp>
        <p:nvSpPr>
          <p:cNvPr id="312" name="Google Shape;312;p28"/>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35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Related considerations…</a:t>
            </a:r>
            <a:endParaRPr sz="4400"/>
          </a:p>
        </p:txBody>
      </p:sp>
      <p:sp>
        <p:nvSpPr>
          <p:cNvPr id="320" name="Google Shape;320;p2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a:t>When a course is OER, ZTC, and/or no cost, when do students actually have access to their text?</a:t>
            </a:r>
            <a:endParaRPr/>
          </a:p>
          <a:p>
            <a:pPr marL="171446" lvl="0" indent="-228600" algn="l" rtl="0">
              <a:lnSpc>
                <a:spcPct val="120000"/>
              </a:lnSpc>
              <a:spcBef>
                <a:spcPts val="750"/>
              </a:spcBef>
              <a:spcAft>
                <a:spcPts val="0"/>
              </a:spcAft>
              <a:buSzPts val="3600"/>
              <a:buChar char="•"/>
            </a:pPr>
            <a:r>
              <a:rPr lang="en-US" sz="3600"/>
              <a:t>And are low-cost print versions available?</a:t>
            </a: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Gill Sans"/>
              <a:buNone/>
            </a:pPr>
            <a:r>
              <a:rPr lang="en-US" sz="4800"/>
              <a:t>In a Perfect World</a:t>
            </a:r>
            <a:endParaRPr sz="4800"/>
          </a:p>
        </p:txBody>
      </p:sp>
      <p:sp>
        <p:nvSpPr>
          <p:cNvPr id="328" name="Google Shape;328;p30"/>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Char char="•"/>
            </a:pPr>
            <a:r>
              <a:rPr lang="en-US"/>
              <a:t>No-cost sections clearly marked</a:t>
            </a:r>
            <a:endParaRPr/>
          </a:p>
          <a:p>
            <a:pPr marL="171446" lvl="0" indent="-171446" algn="l" rtl="0">
              <a:lnSpc>
                <a:spcPct val="120000"/>
              </a:lnSpc>
              <a:spcBef>
                <a:spcPts val="750"/>
              </a:spcBef>
              <a:spcAft>
                <a:spcPts val="0"/>
              </a:spcAft>
              <a:buSzPts val="2400"/>
              <a:buChar char="•"/>
            </a:pPr>
            <a:r>
              <a:rPr lang="en-US"/>
              <a:t>All resource information readily available</a:t>
            </a:r>
            <a:endParaRPr/>
          </a:p>
          <a:p>
            <a:pPr marL="514337" lvl="1" indent="-171446" algn="l" rtl="0">
              <a:lnSpc>
                <a:spcPct val="120000"/>
              </a:lnSpc>
              <a:spcBef>
                <a:spcPts val="375"/>
              </a:spcBef>
              <a:spcAft>
                <a:spcPts val="0"/>
              </a:spcAft>
              <a:buSzPts val="2400"/>
              <a:buChar char="•"/>
            </a:pPr>
            <a:r>
              <a:rPr lang="en-US"/>
              <a:t>No-cost sections with no resources identified</a:t>
            </a:r>
            <a:endParaRPr/>
          </a:p>
          <a:p>
            <a:pPr marL="514337" lvl="1" indent="-171446" algn="l" rtl="0">
              <a:lnSpc>
                <a:spcPct val="120000"/>
              </a:lnSpc>
              <a:spcBef>
                <a:spcPts val="375"/>
              </a:spcBef>
              <a:spcAft>
                <a:spcPts val="0"/>
              </a:spcAft>
              <a:buSzPts val="2400"/>
              <a:buChar char="•"/>
            </a:pPr>
            <a:r>
              <a:rPr lang="en-US"/>
              <a:t>Link to digital resources readily accessible</a:t>
            </a:r>
            <a:endParaRPr/>
          </a:p>
          <a:p>
            <a:pPr marL="514337" lvl="1" indent="-171446" algn="l" rtl="0">
              <a:lnSpc>
                <a:spcPct val="120000"/>
              </a:lnSpc>
              <a:spcBef>
                <a:spcPts val="375"/>
              </a:spcBef>
              <a:spcAft>
                <a:spcPts val="0"/>
              </a:spcAft>
              <a:buSzPts val="2400"/>
              <a:buChar char="•"/>
            </a:pPr>
            <a:r>
              <a:rPr lang="en-US"/>
              <a:t>Print options readily available</a:t>
            </a:r>
            <a:endParaRPr/>
          </a:p>
          <a:p>
            <a:pPr marL="171446" lvl="0" indent="-171446" algn="l" rtl="0">
              <a:lnSpc>
                <a:spcPct val="120000"/>
              </a:lnSpc>
              <a:spcBef>
                <a:spcPts val="750"/>
              </a:spcBef>
              <a:spcAft>
                <a:spcPts val="0"/>
              </a:spcAft>
              <a:buSzPts val="2400"/>
              <a:buChar char="•"/>
            </a:pPr>
            <a:r>
              <a:rPr lang="en-US"/>
              <a:t>All students have access to course resources prior to the start of the course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Gill Sans"/>
              <a:buNone/>
            </a:pPr>
            <a:r>
              <a:rPr lang="en-US" sz="4800"/>
              <a:t>Reality?</a:t>
            </a:r>
            <a:endParaRPr sz="4800"/>
          </a:p>
        </p:txBody>
      </p:sp>
      <p:sp>
        <p:nvSpPr>
          <p:cNvPr id="334" name="Google Shape;334;p31"/>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00000"/>
              </a:lnSpc>
              <a:spcBef>
                <a:spcPts val="0"/>
              </a:spcBef>
              <a:spcAft>
                <a:spcPts val="0"/>
              </a:spcAft>
              <a:buSzPts val="2400"/>
              <a:buChar char="•"/>
            </a:pPr>
            <a:r>
              <a:rPr lang="en-US"/>
              <a:t>No information is available</a:t>
            </a:r>
            <a:endParaRPr/>
          </a:p>
          <a:p>
            <a:pPr marL="514337" lvl="1" indent="-171446" algn="l" rtl="0">
              <a:lnSpc>
                <a:spcPct val="100000"/>
              </a:lnSpc>
              <a:spcBef>
                <a:spcPts val="375"/>
              </a:spcBef>
              <a:spcAft>
                <a:spcPts val="0"/>
              </a:spcAft>
              <a:buSzPts val="2400"/>
              <a:buChar char="•"/>
            </a:pPr>
            <a:r>
              <a:rPr lang="en-US"/>
              <a:t>Contact instructor</a:t>
            </a:r>
            <a:endParaRPr/>
          </a:p>
          <a:p>
            <a:pPr marL="514337" lvl="1" indent="-171446" algn="l" rtl="0">
              <a:lnSpc>
                <a:spcPct val="100000"/>
              </a:lnSpc>
              <a:spcBef>
                <a:spcPts val="375"/>
              </a:spcBef>
              <a:spcAft>
                <a:spcPts val="0"/>
              </a:spcAft>
              <a:buSzPts val="2400"/>
              <a:buChar char="•"/>
            </a:pPr>
            <a:r>
              <a:rPr lang="en-US"/>
              <a:t>Link provided to bookstore provides no information</a:t>
            </a:r>
            <a:endParaRPr/>
          </a:p>
          <a:p>
            <a:pPr marL="171446" lvl="0" indent="-171446" algn="l" rtl="0">
              <a:lnSpc>
                <a:spcPct val="120000"/>
              </a:lnSpc>
              <a:spcBef>
                <a:spcPts val="750"/>
              </a:spcBef>
              <a:spcAft>
                <a:spcPts val="0"/>
              </a:spcAft>
              <a:buSzPts val="2400"/>
              <a:buChar char="•"/>
            </a:pPr>
            <a:r>
              <a:rPr lang="en-US"/>
              <a:t>Print options may appear as if required</a:t>
            </a:r>
            <a:endParaRPr/>
          </a:p>
          <a:p>
            <a:pPr marL="171446" lvl="0" indent="-171446" algn="l" rtl="0">
              <a:lnSpc>
                <a:spcPct val="100000"/>
              </a:lnSpc>
              <a:spcBef>
                <a:spcPts val="750"/>
              </a:spcBef>
              <a:spcAft>
                <a:spcPts val="0"/>
              </a:spcAft>
              <a:buSzPts val="2400"/>
              <a:buChar char="•"/>
            </a:pPr>
            <a:r>
              <a:rPr lang="en-US"/>
              <a:t>The benefits of making no-cost resources available to students will not be fully realized until these issues are addressed</a:t>
            </a:r>
            <a:endParaRPr/>
          </a:p>
        </p:txBody>
      </p:sp>
      <p:pic>
        <p:nvPicPr>
          <p:cNvPr id="335" name="Google Shape;335;p31" descr="adult-adventure-backpacker-372098.jpg"/>
          <p:cNvPicPr preferRelativeResize="0"/>
          <p:nvPr/>
        </p:nvPicPr>
        <p:blipFill rotWithShape="1">
          <a:blip r:embed="rId3">
            <a:alphaModFix/>
          </a:blip>
          <a:srcRect/>
          <a:stretch/>
        </p:blipFill>
        <p:spPr>
          <a:xfrm>
            <a:off x="3992847" y="4697310"/>
            <a:ext cx="2850509" cy="19024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ctrTitle"/>
          </p:nvPr>
        </p:nvSpPr>
        <p:spPr>
          <a:xfrm>
            <a:off x="680020" y="3233396"/>
            <a:ext cx="7611120" cy="1769453"/>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5400"/>
              <a:buFont typeface="Gill Sans"/>
              <a:buNone/>
            </a:pPr>
            <a:r>
              <a:rPr lang="en-US" sz="5400"/>
              <a:t>Conclusions?</a:t>
            </a:r>
            <a:endParaRPr sz="5400"/>
          </a:p>
        </p:txBody>
      </p:sp>
      <p:sp>
        <p:nvSpPr>
          <p:cNvPr id="341" name="Google Shape;341;p32"/>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35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Effective Practices</a:t>
            </a:r>
            <a:endParaRPr sz="4400"/>
          </a:p>
        </p:txBody>
      </p:sp>
      <p:sp>
        <p:nvSpPr>
          <p:cNvPr id="348" name="Google Shape;348;p33"/>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a:t>Clear communication</a:t>
            </a:r>
            <a:endParaRPr/>
          </a:p>
          <a:p>
            <a:pPr marL="171446" lvl="0" indent="-228600" algn="l" rtl="0">
              <a:lnSpc>
                <a:spcPct val="120000"/>
              </a:lnSpc>
              <a:spcBef>
                <a:spcPts val="750"/>
              </a:spcBef>
              <a:spcAft>
                <a:spcPts val="0"/>
              </a:spcAft>
              <a:buSzPts val="3600"/>
              <a:buChar char="•"/>
            </a:pPr>
            <a:r>
              <a:rPr lang="en-US" sz="3600"/>
              <a:t>Access to where course resources can be found readily available in the schedule</a:t>
            </a:r>
            <a:endParaRPr/>
          </a:p>
          <a:p>
            <a:pPr marL="171446" lvl="0" indent="-228600" algn="l" rtl="0">
              <a:lnSpc>
                <a:spcPct val="120000"/>
              </a:lnSpc>
              <a:spcBef>
                <a:spcPts val="750"/>
              </a:spcBef>
              <a:spcAft>
                <a:spcPts val="0"/>
              </a:spcAft>
              <a:buSzPts val="3600"/>
              <a:buChar char="•"/>
            </a:pPr>
            <a:r>
              <a:rPr lang="en-US" sz="3600"/>
              <a:t>Truly low-cost print versions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Gill Sans"/>
              <a:buNone/>
            </a:pPr>
            <a:r>
              <a:rPr lang="en-US" sz="5400"/>
              <a:t>Questions</a:t>
            </a:r>
            <a:endParaRPr sz="5400"/>
          </a:p>
        </p:txBody>
      </p:sp>
      <p:sp>
        <p:nvSpPr>
          <p:cNvPr id="354" name="Google Shape;354;p3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171446" lvl="0" indent="-228600" algn="l" rtl="0">
              <a:lnSpc>
                <a:spcPct val="120000"/>
              </a:lnSpc>
              <a:spcBef>
                <a:spcPts val="0"/>
              </a:spcBef>
              <a:spcAft>
                <a:spcPts val="0"/>
              </a:spcAft>
              <a:buSzPts val="3600"/>
              <a:buChar char="•"/>
            </a:pPr>
            <a:r>
              <a:rPr lang="en-US" sz="3600"/>
              <a:t>Is your college implementing SB 1359 effectively?</a:t>
            </a:r>
            <a:endParaRPr/>
          </a:p>
          <a:p>
            <a:pPr marL="171446" lvl="0" indent="-228600" algn="l" rtl="0">
              <a:lnSpc>
                <a:spcPct val="120000"/>
              </a:lnSpc>
              <a:spcBef>
                <a:spcPts val="750"/>
              </a:spcBef>
              <a:spcAft>
                <a:spcPts val="0"/>
              </a:spcAft>
              <a:buSzPts val="3600"/>
              <a:buChar char="•"/>
            </a:pPr>
            <a:r>
              <a:rPr lang="en-US" sz="3600"/>
              <a:t>What approach should ASCCC recommend?</a:t>
            </a:r>
            <a:endParaRPr/>
          </a:p>
          <a:p>
            <a:pPr marL="171446" lvl="0" indent="-228600" algn="l" rtl="0">
              <a:lnSpc>
                <a:spcPct val="120000"/>
              </a:lnSpc>
              <a:spcBef>
                <a:spcPts val="750"/>
              </a:spcBef>
              <a:spcAft>
                <a:spcPts val="0"/>
              </a:spcAft>
              <a:buSzPts val="3600"/>
              <a:buChar char="•"/>
            </a:pPr>
            <a:r>
              <a:rPr lang="en-US" sz="3600"/>
              <a:t>How does ASCCC/OERI assist colleges in this? </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For More Information…</a:t>
            </a:r>
            <a:endParaRPr sz="4400"/>
          </a:p>
        </p:txBody>
      </p:sp>
      <p:sp>
        <p:nvSpPr>
          <p:cNvPr id="361" name="Google Shape;361;p3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228600" algn="l" rtl="0">
              <a:lnSpc>
                <a:spcPct val="110000"/>
              </a:lnSpc>
              <a:spcBef>
                <a:spcPts val="0"/>
              </a:spcBef>
              <a:spcAft>
                <a:spcPts val="0"/>
              </a:spcAft>
              <a:buSzPts val="3600"/>
              <a:buChar char="•"/>
            </a:pPr>
            <a:r>
              <a:rPr lang="en-US" sz="3600"/>
              <a:t>Talk to your OER Liaison</a:t>
            </a:r>
            <a:endParaRPr/>
          </a:p>
          <a:p>
            <a:pPr marL="171446" lvl="0" indent="-228600" algn="l" rtl="0">
              <a:lnSpc>
                <a:spcPct val="110000"/>
              </a:lnSpc>
              <a:spcBef>
                <a:spcPts val="750"/>
              </a:spcBef>
              <a:spcAft>
                <a:spcPts val="0"/>
              </a:spcAft>
              <a:buSzPts val="3600"/>
              <a:buChar char="•"/>
            </a:pPr>
            <a:r>
              <a:rPr lang="en-US" sz="3600"/>
              <a:t>Canvas Site - </a:t>
            </a:r>
            <a:r>
              <a:rPr lang="en-US" sz="3600" b="1"/>
              <a:t>tinyurl.com/ASCCC-OpenEd</a:t>
            </a:r>
            <a:endParaRPr sz="3600" b="1"/>
          </a:p>
          <a:p>
            <a:pPr marL="171446" lvl="0" indent="-228600" algn="l" rtl="0">
              <a:lnSpc>
                <a:spcPct val="110000"/>
              </a:lnSpc>
              <a:spcBef>
                <a:spcPts val="750"/>
              </a:spcBef>
              <a:spcAft>
                <a:spcPts val="0"/>
              </a:spcAft>
              <a:buSzPts val="3600"/>
              <a:buChar char="•"/>
            </a:pPr>
            <a:r>
              <a:rPr lang="en-US" sz="3600"/>
              <a:t>Jennifer Paris – jennifer.paris@canyons.edu</a:t>
            </a:r>
            <a:endParaRPr sz="3600"/>
          </a:p>
          <a:p>
            <a:pPr marL="171446" lvl="0" indent="-228600" algn="l" rtl="0">
              <a:lnSpc>
                <a:spcPct val="110000"/>
              </a:lnSpc>
              <a:spcBef>
                <a:spcPts val="750"/>
              </a:spcBef>
              <a:spcAft>
                <a:spcPts val="0"/>
              </a:spcAft>
              <a:buSzPts val="3600"/>
              <a:buChar char="•"/>
            </a:pPr>
            <a:r>
              <a:rPr lang="en-US" sz="3600"/>
              <a:t>Michelle Pilati - </a:t>
            </a:r>
            <a:r>
              <a:rPr lang="en-US" sz="3600" u="sng">
                <a:solidFill>
                  <a:schemeClr val="hlink"/>
                </a:solidFill>
                <a:hlinkClick r:id="rId3"/>
              </a:rPr>
              <a:t>mpilati@asccc.org</a:t>
            </a:r>
            <a:endParaRPr sz="3600"/>
          </a:p>
          <a:p>
            <a:pPr marL="171446" lvl="0" indent="-19046" algn="l" rtl="0">
              <a:lnSpc>
                <a:spcPct val="110000"/>
              </a:lnSpc>
              <a:spcBef>
                <a:spcPts val="750"/>
              </a:spcBef>
              <a:spcAft>
                <a:spcPts val="0"/>
              </a:spcAft>
              <a:buSzPts val="2400"/>
              <a:buNone/>
            </a:pPr>
            <a:endParaRPr b="1"/>
          </a:p>
          <a:p>
            <a:pPr marL="171446" lvl="0" indent="-19046" algn="l" rtl="0">
              <a:lnSpc>
                <a:spcPct val="110000"/>
              </a:lnSpc>
              <a:spcBef>
                <a:spcPts val="75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Gill Sans"/>
              <a:buNone/>
            </a:pPr>
            <a:r>
              <a:rPr lang="en-US" sz="4800"/>
              <a:t>Overview</a:t>
            </a:r>
            <a:endParaRPr sz="4800"/>
          </a:p>
        </p:txBody>
      </p:sp>
      <p:sp>
        <p:nvSpPr>
          <p:cNvPr id="138" name="Google Shape;138;p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10000"/>
              </a:lnSpc>
              <a:spcBef>
                <a:spcPts val="0"/>
              </a:spcBef>
              <a:spcAft>
                <a:spcPts val="0"/>
              </a:spcAft>
              <a:buSzPts val="2220"/>
              <a:buChar char="•"/>
            </a:pPr>
            <a:r>
              <a:rPr lang="en-US" sz="2220"/>
              <a:t>SB 1359</a:t>
            </a:r>
            <a:endParaRPr/>
          </a:p>
          <a:p>
            <a:pPr marL="0" lvl="0" indent="-140970" algn="l" rtl="0">
              <a:lnSpc>
                <a:spcPct val="110000"/>
              </a:lnSpc>
              <a:spcBef>
                <a:spcPts val="750"/>
              </a:spcBef>
              <a:spcAft>
                <a:spcPts val="0"/>
              </a:spcAft>
              <a:buSzPts val="2220"/>
              <a:buFont typeface="Arial"/>
              <a:buChar char="•"/>
            </a:pPr>
            <a:r>
              <a:rPr lang="en-US" sz="2220"/>
              <a:t>What does it mean if a course section is identified as ZTC, OER, and/or no-cost?</a:t>
            </a:r>
            <a:endParaRPr/>
          </a:p>
          <a:p>
            <a:pPr marL="0" lvl="0" indent="-140970" algn="l" rtl="0">
              <a:lnSpc>
                <a:spcPct val="110000"/>
              </a:lnSpc>
              <a:spcBef>
                <a:spcPts val="750"/>
              </a:spcBef>
              <a:spcAft>
                <a:spcPts val="0"/>
              </a:spcAft>
              <a:buSzPts val="2220"/>
              <a:buFont typeface="Arial"/>
              <a:buChar char="•"/>
            </a:pPr>
            <a:r>
              <a:rPr lang="en-US" sz="2220"/>
              <a:t> When can a course that requires students to purchase SOMETHING be identified as a course that is ZTC, OER, and/or no-cost?</a:t>
            </a:r>
            <a:endParaRPr/>
          </a:p>
          <a:p>
            <a:pPr marL="0" lvl="0" indent="-140970" algn="l" rtl="0">
              <a:lnSpc>
                <a:spcPct val="110000"/>
              </a:lnSpc>
              <a:spcBef>
                <a:spcPts val="750"/>
              </a:spcBef>
              <a:spcAft>
                <a:spcPts val="0"/>
              </a:spcAft>
              <a:buSzPts val="2220"/>
              <a:buFont typeface="Arial"/>
              <a:buChar char="•"/>
            </a:pPr>
            <a:r>
              <a:rPr lang="en-US" sz="2220"/>
              <a:t>When, if, how, and why does it matter?</a:t>
            </a:r>
            <a:endParaRPr/>
          </a:p>
          <a:p>
            <a:pPr marL="0" lvl="0" indent="-140970" algn="l" rtl="0">
              <a:lnSpc>
                <a:spcPct val="110000"/>
              </a:lnSpc>
              <a:spcBef>
                <a:spcPts val="750"/>
              </a:spcBef>
              <a:spcAft>
                <a:spcPts val="0"/>
              </a:spcAft>
              <a:buSzPts val="2220"/>
              <a:buFont typeface="Arial"/>
              <a:buChar char="•"/>
            </a:pPr>
            <a:r>
              <a:rPr lang="en-US" sz="2220"/>
              <a:t>How do we ensure that what we are doing is beneficial for students?</a:t>
            </a:r>
            <a:endParaRPr/>
          </a:p>
          <a:p>
            <a:pPr marL="171446" lvl="0" indent="-30475" algn="l" rtl="0">
              <a:lnSpc>
                <a:spcPct val="110000"/>
              </a:lnSpc>
              <a:spcBef>
                <a:spcPts val="750"/>
              </a:spcBef>
              <a:spcAft>
                <a:spcPts val="0"/>
              </a:spcAft>
              <a:buSzPts val="2220"/>
              <a:buNone/>
            </a:pPr>
            <a:endParaRPr sz="2220"/>
          </a:p>
          <a:p>
            <a:pPr marL="171446" lvl="0" indent="-171446" algn="l" rtl="0">
              <a:lnSpc>
                <a:spcPct val="110000"/>
              </a:lnSpc>
              <a:spcBef>
                <a:spcPts val="750"/>
              </a:spcBef>
              <a:spcAft>
                <a:spcPts val="0"/>
              </a:spcAft>
              <a:buSzPts val="2220"/>
              <a:buNone/>
            </a:pP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ctrTitle"/>
          </p:nvPr>
        </p:nvSpPr>
        <p:spPr>
          <a:xfrm>
            <a:off x="1813336" y="2530184"/>
            <a:ext cx="6477804" cy="2472665"/>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4800"/>
              <a:buFont typeface="Gill Sans"/>
              <a:buNone/>
            </a:pPr>
            <a:r>
              <a:rPr lang="en-US" sz="4800"/>
              <a:t>What does SB 1359 say?</a:t>
            </a:r>
            <a:br>
              <a:rPr lang="en-US" sz="4800"/>
            </a:br>
            <a:r>
              <a:rPr lang="en-US" sz="4800"/>
              <a:t/>
            </a:r>
            <a:br>
              <a:rPr lang="en-US" sz="4800"/>
            </a:br>
            <a:endParaRPr sz="4800"/>
          </a:p>
        </p:txBody>
      </p:sp>
      <p:sp>
        <p:nvSpPr>
          <p:cNvPr id="144" name="Google Shape;144;p5"/>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p>
            <a:pPr marL="0" lvl="0" indent="0" algn="l" rtl="0">
              <a:lnSpc>
                <a:spcPct val="120000"/>
              </a:lnSpc>
              <a:spcBef>
                <a:spcPts val="0"/>
              </a:spcBef>
              <a:spcAft>
                <a:spcPts val="0"/>
              </a:spcAft>
              <a:buSzPts val="135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SB 1359 (Block, 2016)</a:t>
            </a:r>
            <a:endParaRPr/>
          </a:p>
        </p:txBody>
      </p:sp>
      <p:sp>
        <p:nvSpPr>
          <p:cNvPr id="150" name="Google Shape;150;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400"/>
              <a:buFont typeface="Arial"/>
              <a:buChar char="•"/>
            </a:pPr>
            <a:r>
              <a:rPr lang="en-US"/>
              <a:t>CA Education Code </a:t>
            </a:r>
            <a:r>
              <a:rPr lang="en-US" b="1"/>
              <a:t>66406.9.</a:t>
            </a:r>
            <a:r>
              <a:rPr lang="en-US"/>
              <a:t>  </a:t>
            </a:r>
            <a:endParaRPr/>
          </a:p>
          <a:p>
            <a:pPr marL="171446" lvl="0" indent="-171446" algn="l" rtl="0">
              <a:lnSpc>
                <a:spcPct val="100000"/>
              </a:lnSpc>
              <a:spcBef>
                <a:spcPts val="750"/>
              </a:spcBef>
              <a:spcAft>
                <a:spcPts val="0"/>
              </a:spcAft>
              <a:buSzPts val="2400"/>
              <a:buFont typeface="Arial"/>
              <a:buChar char="•"/>
            </a:pPr>
            <a:r>
              <a:rPr lang="en-US"/>
              <a:t>(1) (A) Clearly highlight, by means that may include </a:t>
            </a:r>
            <a:r>
              <a:rPr lang="en-US" b="1"/>
              <a:t>a symbol or logo in a conspicuous place on the online campus course schedule</a:t>
            </a:r>
            <a:r>
              <a:rPr lang="en-US"/>
              <a:t>, the courses that </a:t>
            </a:r>
            <a:r>
              <a:rPr lang="en-US" b="1"/>
              <a:t>exclusively use digital course materials that are free of charge to students</a:t>
            </a:r>
            <a:r>
              <a:rPr lang="en-US"/>
              <a:t> (</a:t>
            </a:r>
            <a:r>
              <a:rPr lang="en-US">
                <a:solidFill>
                  <a:srgbClr val="FF0000"/>
                </a:solidFill>
              </a:rPr>
              <a:t>“no-cost”</a:t>
            </a:r>
            <a:r>
              <a:rPr lang="en-US"/>
              <a:t>) and may have a low-cost option for print versions.</a:t>
            </a:r>
            <a:endParaRPr/>
          </a:p>
          <a:p>
            <a:pPr marL="171446" lvl="0" indent="-19046" algn="l" rtl="0">
              <a:lnSpc>
                <a:spcPct val="100000"/>
              </a:lnSpc>
              <a:spcBef>
                <a:spcPts val="750"/>
              </a:spcBef>
              <a:spcAft>
                <a:spcPts val="0"/>
              </a:spcAft>
              <a:buSzPts val="2400"/>
              <a:buFont typeface="Arial"/>
              <a:buNone/>
            </a:pPr>
            <a:endParaRPr/>
          </a:p>
          <a:p>
            <a:pPr marL="171446" lvl="0" indent="-171446" algn="l" rtl="0">
              <a:lnSpc>
                <a:spcPct val="120000"/>
              </a:lnSpc>
              <a:spcBef>
                <a:spcPts val="750"/>
              </a:spcBef>
              <a:spcAft>
                <a:spcPts val="0"/>
              </a:spcAft>
              <a:buSzPts val="2400"/>
              <a:buNone/>
            </a:pPr>
            <a:endParaRPr b="1"/>
          </a:p>
          <a:p>
            <a:pPr marL="171446" lvl="0" indent="-19046" algn="l" rtl="0">
              <a:lnSpc>
                <a:spcPct val="120000"/>
              </a:lnSpc>
              <a:spcBef>
                <a:spcPts val="750"/>
              </a:spcBef>
              <a:spcAft>
                <a:spcPts val="0"/>
              </a:spcAft>
              <a:buSzPts val="2400"/>
              <a:buFont typeface="Arial"/>
              <a:buNone/>
            </a:pPr>
            <a:endParaRPr/>
          </a:p>
        </p:txBody>
      </p:sp>
      <p:sp>
        <p:nvSpPr>
          <p:cNvPr id="151" name="Google Shape;151;p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SB 1359 (Block, 2016)</a:t>
            </a:r>
            <a:endParaRPr/>
          </a:p>
        </p:txBody>
      </p:sp>
      <p:sp>
        <p:nvSpPr>
          <p:cNvPr id="158" name="Google Shape;158;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lnSpcReduction="10000"/>
          </a:bodyPr>
          <a:lstStyle/>
          <a:p>
            <a:pPr marL="171446" lvl="0" indent="-171446" algn="l" rtl="0">
              <a:lnSpc>
                <a:spcPct val="120000"/>
              </a:lnSpc>
              <a:spcBef>
                <a:spcPts val="0"/>
              </a:spcBef>
              <a:spcAft>
                <a:spcPts val="0"/>
              </a:spcAft>
              <a:buSzPts val="2220"/>
              <a:buFont typeface="Arial"/>
              <a:buChar char="•"/>
            </a:pPr>
            <a:r>
              <a:rPr lang="en-US" sz="2220"/>
              <a:t>(B) The course materials described in subparagraph (A) may include OER, institutionally licensed campus library materials that all students enrolled in the course have access to use, and other properly licensed and adopted materials. </a:t>
            </a:r>
            <a:endParaRPr/>
          </a:p>
          <a:p>
            <a:pPr marL="171446" lvl="0" indent="-171446" algn="l" rtl="0">
              <a:lnSpc>
                <a:spcPct val="120000"/>
              </a:lnSpc>
              <a:spcBef>
                <a:spcPts val="750"/>
              </a:spcBef>
              <a:spcAft>
                <a:spcPts val="0"/>
              </a:spcAft>
              <a:buSzPts val="2220"/>
              <a:buFont typeface="Arial"/>
              <a:buChar char="•"/>
            </a:pPr>
            <a:r>
              <a:rPr lang="en-US" sz="2220"/>
              <a:t>(2) Clearly communicate to students that the course materials used for the courses identified pursuant to paragraph (1) are free of charge and therefore not required to be purchased.</a:t>
            </a:r>
            <a:endParaRPr/>
          </a:p>
          <a:p>
            <a:pPr marL="171446" lvl="0" indent="-171446" algn="l" rtl="0">
              <a:lnSpc>
                <a:spcPct val="120000"/>
              </a:lnSpc>
              <a:spcBef>
                <a:spcPts val="750"/>
              </a:spcBef>
              <a:spcAft>
                <a:spcPts val="0"/>
              </a:spcAft>
              <a:buSzPts val="2220"/>
              <a:buFont typeface="Arial"/>
              <a:buChar char="•"/>
            </a:pPr>
            <a:r>
              <a:rPr lang="en-US" sz="2220"/>
              <a:t>(c) This section shall become operative on January 1, 2018.</a:t>
            </a:r>
            <a:endParaRPr/>
          </a:p>
          <a:p>
            <a:pPr marL="171446" lvl="0" indent="-30475" algn="l" rtl="0">
              <a:lnSpc>
                <a:spcPct val="120000"/>
              </a:lnSpc>
              <a:spcBef>
                <a:spcPts val="750"/>
              </a:spcBef>
              <a:spcAft>
                <a:spcPts val="0"/>
              </a:spcAft>
              <a:buSzPts val="2220"/>
              <a:buFont typeface="Arial"/>
              <a:buNone/>
            </a:pPr>
            <a:endParaRPr sz="2220" b="1"/>
          </a:p>
          <a:p>
            <a:pPr marL="171446" lvl="0" indent="-30475" algn="l" rtl="0">
              <a:lnSpc>
                <a:spcPct val="120000"/>
              </a:lnSpc>
              <a:spcBef>
                <a:spcPts val="750"/>
              </a:spcBef>
              <a:spcAft>
                <a:spcPts val="0"/>
              </a:spcAft>
              <a:buSzPts val="2220"/>
              <a:buFont typeface="Arial"/>
              <a:buNone/>
            </a:pPr>
            <a:endParaRPr sz="2220"/>
          </a:p>
        </p:txBody>
      </p:sp>
      <p:sp>
        <p:nvSpPr>
          <p:cNvPr id="159" name="Google Shape;159;p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00"/>
              <a:buFont typeface="Gill Sans"/>
              <a:buNone/>
            </a:pPr>
            <a:r>
              <a:rPr lang="en-US" dirty="0" smtClean="0"/>
              <a:t>Examples </a:t>
            </a:r>
            <a:r>
              <a:rPr lang="mr-IN" dirty="0" smtClean="0"/>
              <a:t>–</a:t>
            </a:r>
            <a:r>
              <a:rPr lang="en-US" dirty="0" smtClean="0"/>
              <a:t> Screensh</a:t>
            </a:r>
            <a:r>
              <a:rPr lang="en-US" dirty="0" smtClean="0"/>
              <a:t>ot shows no-cost logo </a:t>
            </a:r>
            <a:endParaRPr dirty="0"/>
          </a:p>
        </p:txBody>
      </p:sp>
      <p:pic>
        <p:nvPicPr>
          <p:cNvPr id="166" name="Google Shape;166;p8" descr="Screen Shot 2019-08-06 at 10.52.34 AM.png"/>
          <p:cNvPicPr preferRelativeResize="0">
            <a:picLocks noGrp="1"/>
          </p:cNvPicPr>
          <p:nvPr>
            <p:ph type="body" idx="1"/>
          </p:nvPr>
        </p:nvPicPr>
        <p:blipFill rotWithShape="1">
          <a:blip r:embed="rId3">
            <a:alphaModFix/>
          </a:blip>
          <a:srcRect t="-5811" b="-5810"/>
          <a:stretch/>
        </p:blipFill>
        <p:spPr>
          <a:xfrm>
            <a:off x="1088686" y="2015732"/>
            <a:ext cx="7202456" cy="4039916"/>
          </a:xfrm>
          <a:prstGeom prst="rect">
            <a:avLst/>
          </a:prstGeom>
          <a:noFill/>
          <a:ln>
            <a:noFill/>
          </a:ln>
        </p:spPr>
      </p:pic>
      <p:sp>
        <p:nvSpPr>
          <p:cNvPr id="167" name="Google Shape;167;p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2"/>
          <p:cNvPicPr preferRelativeResize="0"/>
          <p:nvPr/>
        </p:nvPicPr>
        <p:blipFill rotWithShape="1">
          <a:blip r:embed="rId3">
            <a:alphaModFix/>
          </a:blip>
          <a:srcRect/>
          <a:stretch/>
        </p:blipFill>
        <p:spPr>
          <a:xfrm>
            <a:off x="1" y="2703896"/>
            <a:ext cx="9143999" cy="1437791"/>
          </a:xfrm>
          <a:prstGeom prst="rect">
            <a:avLst/>
          </a:prstGeom>
          <a:noFill/>
          <a:ln>
            <a:noFill/>
          </a:ln>
        </p:spPr>
      </p:pic>
      <p:pic>
        <p:nvPicPr>
          <p:cNvPr id="188" name="Google Shape;188;p12"/>
          <p:cNvPicPr preferRelativeResize="0"/>
          <p:nvPr/>
        </p:nvPicPr>
        <p:blipFill rotWithShape="1">
          <a:blip r:embed="rId4">
            <a:alphaModFix/>
          </a:blip>
          <a:srcRect/>
          <a:stretch/>
        </p:blipFill>
        <p:spPr>
          <a:xfrm>
            <a:off x="1866900" y="1449109"/>
            <a:ext cx="54102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Gill Sans"/>
              <a:buNone/>
            </a:pPr>
            <a:r>
              <a:rPr lang="en-US" sz="4400"/>
              <a:t>What is OER?</a:t>
            </a:r>
            <a:endParaRPr sz="4400"/>
          </a:p>
        </p:txBody>
      </p:sp>
      <p:sp>
        <p:nvSpPr>
          <p:cNvPr id="218" name="Google Shape;218;p16"/>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p>
            <a:pPr marL="0" lvl="0" indent="0" algn="l" rtl="0">
              <a:lnSpc>
                <a:spcPct val="120000"/>
              </a:lnSpc>
              <a:spcBef>
                <a:spcPts val="0"/>
              </a:spcBef>
              <a:spcAft>
                <a:spcPts val="0"/>
              </a:spcAft>
              <a:buSzPts val="1350"/>
              <a:buNone/>
            </a:pP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999</Words>
  <Application>Microsoft Macintosh PowerPoint</Application>
  <PresentationFormat>On-screen Show (4:3)</PresentationFormat>
  <Paragraphs>136</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Gill Sans</vt:lpstr>
      <vt:lpstr>Arial</vt:lpstr>
      <vt:lpstr>Gallery</vt:lpstr>
      <vt:lpstr>OER – Are your students getting the message?</vt:lpstr>
      <vt:lpstr>Your Presenters</vt:lpstr>
      <vt:lpstr>Overview</vt:lpstr>
      <vt:lpstr>What does SB 1359 say?  </vt:lpstr>
      <vt:lpstr>SB 1359 (Block, 2016)</vt:lpstr>
      <vt:lpstr>SB 1359 (Block, 2016)</vt:lpstr>
      <vt:lpstr>Examples – Screenshot shows no-cost logo </vt:lpstr>
      <vt:lpstr>PowerPoint Presentation</vt:lpstr>
      <vt:lpstr>What is OER?</vt:lpstr>
      <vt:lpstr>What is OER?</vt:lpstr>
      <vt:lpstr>What is OER?</vt:lpstr>
      <vt:lpstr>What are Open Educational Resources?</vt:lpstr>
      <vt:lpstr>Defining OER</vt:lpstr>
      <vt:lpstr>Why are colleges charging for OER?</vt:lpstr>
      <vt:lpstr>Does ZTC = No-cost (per SB 1359)?</vt:lpstr>
      <vt:lpstr>Does ZTC = No-cost (per SB 1359)?</vt:lpstr>
      <vt:lpstr>So…</vt:lpstr>
      <vt:lpstr>  ASCCC Resolution 13.01; Spring 2019  </vt:lpstr>
      <vt:lpstr>PowerPoint Presentation</vt:lpstr>
      <vt:lpstr>Are OER, ZTC, and no-cost being appropriately differentiated? Do they need to be?     </vt:lpstr>
      <vt:lpstr>Should practices be consistent?  </vt:lpstr>
      <vt:lpstr>Related considerations…</vt:lpstr>
      <vt:lpstr>In a Perfect World</vt:lpstr>
      <vt:lpstr>Reality?</vt:lpstr>
      <vt:lpstr>Conclusions?</vt:lpstr>
      <vt:lpstr>Effective Practices</vt:lpstr>
      <vt:lpstr>Questions</vt:lpstr>
      <vt:lpstr>For More Information…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Description – to be removed</dc:title>
  <dc:creator>Katie Nash</dc:creator>
  <cp:lastModifiedBy>Michelle Pilati</cp:lastModifiedBy>
  <cp:revision>4</cp:revision>
  <dcterms:created xsi:type="dcterms:W3CDTF">2019-10-28T12:29:04Z</dcterms:created>
  <dcterms:modified xsi:type="dcterms:W3CDTF">2019-11-19T13:26:39Z</dcterms:modified>
</cp:coreProperties>
</file>