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66" r:id="rId7"/>
    <p:sldId id="267" r:id="rId8"/>
    <p:sldId id="269" r:id="rId9"/>
    <p:sldId id="270" r:id="rId10"/>
    <p:sldId id="272" r:id="rId11"/>
    <p:sldId id="268" r:id="rId12"/>
    <p:sldId id="271" r:id="rId13"/>
    <p:sldId id="273" r:id="rId14"/>
    <p:sldId id="280" r:id="rId15"/>
    <p:sldId id="281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yopenmat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OER Ancillaries:  </a:t>
            </a:r>
            <a:br>
              <a:rPr lang="en-US" dirty="0" smtClean="0"/>
            </a:br>
            <a:r>
              <a:rPr lang="en-US" dirty="0" smtClean="0"/>
              <a:t>A Community Model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Larry Green</a:t>
            </a:r>
          </a:p>
          <a:p>
            <a:pPr algn="ctr"/>
            <a:r>
              <a:rPr lang="en-US" i="1" dirty="0" smtClean="0"/>
              <a:t>Lake Tahoe Community College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217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1098"/>
            <a:ext cx="8596668" cy="3880773"/>
          </a:xfrm>
        </p:spPr>
        <p:txBody>
          <a:bodyPr/>
          <a:lstStyle/>
          <a:p>
            <a:r>
              <a:rPr lang="en-US" sz="2400" dirty="0" smtClean="0"/>
              <a:t>Get </a:t>
            </a:r>
            <a:r>
              <a:rPr lang="en-US" sz="2400" dirty="0" err="1" smtClean="0"/>
              <a:t>MyOpenMath</a:t>
            </a:r>
            <a:r>
              <a:rPr lang="en-US" sz="2400" dirty="0" smtClean="0"/>
              <a:t> account</a:t>
            </a:r>
          </a:p>
          <a:p>
            <a:r>
              <a:rPr lang="en-US" sz="2400" dirty="0" smtClean="0"/>
              <a:t>Watch two videos</a:t>
            </a:r>
          </a:p>
          <a:p>
            <a:r>
              <a:rPr lang="en-US" sz="2400" dirty="0" smtClean="0"/>
              <a:t>Customize your course</a:t>
            </a:r>
            <a:endParaRPr lang="en-US" sz="2400" dirty="0" smtClean="0"/>
          </a:p>
          <a:p>
            <a:r>
              <a:rPr lang="en-US" sz="2400" dirty="0" smtClean="0"/>
              <a:t>Be </a:t>
            </a:r>
            <a:r>
              <a:rPr lang="en-US" sz="2400" dirty="0" smtClean="0"/>
              <a:t>Part of the </a:t>
            </a:r>
            <a:r>
              <a:rPr lang="en-US" sz="2400" dirty="0" smtClean="0"/>
              <a:t>Community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461" y="3768729"/>
            <a:ext cx="5602872" cy="28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ZTC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Beginning Algebra through Differential Equations</a:t>
            </a:r>
          </a:p>
          <a:p>
            <a:r>
              <a:rPr lang="en-US" sz="2800" dirty="0" smtClean="0"/>
              <a:t>Partnering with College of Alameda</a:t>
            </a:r>
            <a:endParaRPr lang="en-US" sz="2800" dirty="0" smtClean="0"/>
          </a:p>
          <a:p>
            <a:r>
              <a:rPr lang="en-US" sz="2800" dirty="0" smtClean="0"/>
              <a:t>Jan </a:t>
            </a:r>
            <a:r>
              <a:rPr lang="en-US" sz="2800" dirty="0" smtClean="0"/>
              <a:t>1 – Dec 31, 2018</a:t>
            </a:r>
          </a:p>
          <a:p>
            <a:r>
              <a:rPr lang="en-US" sz="2800" dirty="0" smtClean="0"/>
              <a:t>$150,000 Funded by Chancellor’s Office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Image result for make money with 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97" y="3403310"/>
            <a:ext cx="4366106" cy="32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923866" cy="3880773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Andres </a:t>
            </a:r>
            <a:r>
              <a:rPr lang="en-US" dirty="0" err="1" smtClean="0"/>
              <a:t>Bazos</a:t>
            </a:r>
            <a:r>
              <a:rPr lang="en-US" dirty="0" smtClean="0"/>
              <a:t>:  Sierra College</a:t>
            </a:r>
          </a:p>
          <a:p>
            <a:r>
              <a:rPr lang="en-US" dirty="0" smtClean="0"/>
              <a:t>George </a:t>
            </a:r>
            <a:r>
              <a:rPr lang="en-US" dirty="0" err="1" smtClean="0"/>
              <a:t>Rothbart</a:t>
            </a:r>
            <a:r>
              <a:rPr lang="en-US" dirty="0" smtClean="0"/>
              <a:t>:  College of Marin</a:t>
            </a:r>
          </a:p>
          <a:p>
            <a:r>
              <a:rPr lang="en-US" dirty="0" smtClean="0"/>
              <a:t>Cindy Moss:  Skyline College</a:t>
            </a:r>
          </a:p>
          <a:p>
            <a:r>
              <a:rPr lang="en-US" dirty="0" smtClean="0"/>
              <a:t>Jacqueline Anderson: Sierra College</a:t>
            </a:r>
          </a:p>
          <a:p>
            <a:r>
              <a:rPr lang="en-US" dirty="0" smtClean="0"/>
              <a:t>Jay </a:t>
            </a:r>
            <a:r>
              <a:rPr lang="en-US" dirty="0" err="1" smtClean="0"/>
              <a:t>Kesler</a:t>
            </a:r>
            <a:r>
              <a:rPr lang="en-US" dirty="0" smtClean="0"/>
              <a:t>:  Sierra College</a:t>
            </a:r>
          </a:p>
          <a:p>
            <a:r>
              <a:rPr lang="en-US" dirty="0" smtClean="0"/>
              <a:t>Jessica </a:t>
            </a:r>
            <a:r>
              <a:rPr lang="en-US" dirty="0" err="1" smtClean="0"/>
              <a:t>Kuang</a:t>
            </a:r>
            <a:r>
              <a:rPr lang="en-US" dirty="0" smtClean="0"/>
              <a:t>:  Oxnard College</a:t>
            </a:r>
          </a:p>
          <a:p>
            <a:r>
              <a:rPr lang="en-US" dirty="0" smtClean="0"/>
              <a:t>John Gee:  Evergreen Valley College</a:t>
            </a:r>
          </a:p>
          <a:p>
            <a:r>
              <a:rPr lang="en-US" dirty="0" smtClean="0"/>
              <a:t>Julie </a:t>
            </a:r>
            <a:r>
              <a:rPr lang="en-US" dirty="0" err="1" smtClean="0"/>
              <a:t>Harlsnd</a:t>
            </a:r>
            <a:r>
              <a:rPr lang="en-US" dirty="0" smtClean="0"/>
              <a:t>:  Mira Costa College</a:t>
            </a:r>
          </a:p>
          <a:p>
            <a:r>
              <a:rPr lang="en-US" dirty="0" smtClean="0"/>
              <a:t>Karl Ting:  Mission College</a:t>
            </a:r>
          </a:p>
          <a:p>
            <a:r>
              <a:rPr lang="en-US" dirty="0" smtClean="0"/>
              <a:t>Linda Hoang:  </a:t>
            </a:r>
            <a:r>
              <a:rPr lang="en-US" dirty="0" err="1" smtClean="0"/>
              <a:t>Cosumnes</a:t>
            </a:r>
            <a:r>
              <a:rPr lang="en-US" dirty="0" smtClean="0"/>
              <a:t> River </a:t>
            </a:r>
            <a:r>
              <a:rPr lang="en-US" dirty="0" smtClean="0"/>
              <a:t>College</a:t>
            </a:r>
          </a:p>
          <a:p>
            <a:endParaRPr lang="en-US" dirty="0" smtClean="0"/>
          </a:p>
          <a:p>
            <a:r>
              <a:rPr lang="en-US" dirty="0" smtClean="0"/>
              <a:t>Mark Harbison:  Sac City College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Rankenburg</a:t>
            </a:r>
            <a:r>
              <a:rPr lang="en-US" dirty="0" smtClean="0"/>
              <a:t>: CC of San Francisco</a:t>
            </a:r>
          </a:p>
          <a:p>
            <a:r>
              <a:rPr lang="en-US" dirty="0" smtClean="0"/>
              <a:t>Rick Hough:  Skyline College</a:t>
            </a:r>
          </a:p>
          <a:p>
            <a:r>
              <a:rPr lang="en-US" dirty="0" smtClean="0"/>
              <a:t>Roy </a:t>
            </a:r>
            <a:r>
              <a:rPr lang="en-US" dirty="0" err="1" smtClean="0"/>
              <a:t>Shahbazian</a:t>
            </a:r>
            <a:r>
              <a:rPr lang="en-US" dirty="0" smtClean="0"/>
              <a:t>:  Santa Ana College</a:t>
            </a:r>
          </a:p>
          <a:p>
            <a:r>
              <a:rPr lang="en-US" dirty="0" smtClean="0"/>
              <a:t>Sean Nguyen:  CC of San Francisco</a:t>
            </a:r>
          </a:p>
          <a:p>
            <a:r>
              <a:rPr lang="en-US" dirty="0" smtClean="0"/>
              <a:t>Sherry </a:t>
            </a:r>
            <a:r>
              <a:rPr lang="en-US" dirty="0" err="1" smtClean="0"/>
              <a:t>Sharufa</a:t>
            </a:r>
            <a:r>
              <a:rPr lang="en-US" dirty="0" smtClean="0"/>
              <a:t>:  Contra Costa </a:t>
            </a:r>
            <a:r>
              <a:rPr lang="en-US" dirty="0" smtClean="0"/>
              <a:t>College</a:t>
            </a:r>
          </a:p>
          <a:p>
            <a:r>
              <a:rPr lang="en-US" dirty="0" err="1" smtClean="0"/>
              <a:t>Farzan</a:t>
            </a:r>
            <a:r>
              <a:rPr lang="en-US" dirty="0" smtClean="0"/>
              <a:t> </a:t>
            </a:r>
            <a:r>
              <a:rPr lang="en-US" dirty="0" err="1" smtClean="0"/>
              <a:t>Riazati</a:t>
            </a:r>
            <a:r>
              <a:rPr lang="en-US" dirty="0" smtClean="0"/>
              <a:t>:  College of </a:t>
            </a:r>
            <a:r>
              <a:rPr lang="en-US" dirty="0" err="1" smtClean="0"/>
              <a:t>Alemeda</a:t>
            </a:r>
            <a:endParaRPr lang="en-US" dirty="0" smtClean="0"/>
          </a:p>
          <a:p>
            <a:r>
              <a:rPr lang="en-US" dirty="0" smtClean="0"/>
              <a:t>Gina </a:t>
            </a:r>
            <a:r>
              <a:rPr lang="en-US" dirty="0" err="1" smtClean="0"/>
              <a:t>Karunaratne</a:t>
            </a:r>
            <a:r>
              <a:rPr lang="en-US" dirty="0" smtClean="0"/>
              <a:t>:  College </a:t>
            </a:r>
            <a:r>
              <a:rPr lang="en-US" dirty="0"/>
              <a:t>of </a:t>
            </a:r>
            <a:r>
              <a:rPr lang="en-US" dirty="0" err="1" smtClean="0"/>
              <a:t>Alemeda</a:t>
            </a:r>
            <a:endParaRPr lang="en-US" dirty="0" smtClean="0"/>
          </a:p>
          <a:p>
            <a:r>
              <a:rPr lang="en-US" dirty="0" smtClean="0"/>
              <a:t>Christopher </a:t>
            </a:r>
            <a:r>
              <a:rPr lang="en-US" dirty="0"/>
              <a:t>Wu:  College of </a:t>
            </a:r>
            <a:r>
              <a:rPr lang="en-US" dirty="0" smtClean="0"/>
              <a:t>Alameda</a:t>
            </a:r>
            <a:endParaRPr lang="en-US" dirty="0" smtClean="0"/>
          </a:p>
          <a:p>
            <a:r>
              <a:rPr lang="en-US" dirty="0" smtClean="0"/>
              <a:t>Larry Green:  Lake Tahoe CC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29" y="268574"/>
            <a:ext cx="65436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Teams for Beginning and Intermediate Algebra, </a:t>
            </a:r>
            <a:r>
              <a:rPr lang="en-US" sz="2800" dirty="0" err="1" smtClean="0"/>
              <a:t>PreCalculus</a:t>
            </a:r>
            <a:r>
              <a:rPr lang="en-US" sz="2800" dirty="0" smtClean="0"/>
              <a:t>, Calculus, Vector Calculus, Linear Equations/Differential Equations</a:t>
            </a:r>
          </a:p>
          <a:p>
            <a:r>
              <a:rPr lang="en-US" sz="2800" dirty="0" smtClean="0"/>
              <a:t>Find the Best </a:t>
            </a:r>
            <a:r>
              <a:rPr lang="en-US" sz="2800" dirty="0" err="1" smtClean="0"/>
              <a:t>MyOpenMath</a:t>
            </a:r>
            <a:r>
              <a:rPr lang="en-US" sz="2800" dirty="0" smtClean="0"/>
              <a:t> Questions Out There</a:t>
            </a:r>
          </a:p>
          <a:p>
            <a:r>
              <a:rPr lang="en-US" sz="2800" dirty="0" smtClean="0"/>
              <a:t>Develop New Questions Where Needed</a:t>
            </a:r>
          </a:p>
          <a:p>
            <a:r>
              <a:rPr lang="en-US" sz="2800" dirty="0" smtClean="0"/>
              <a:t>Links to Videos, Hints, and Textbook Pages</a:t>
            </a:r>
          </a:p>
          <a:p>
            <a:r>
              <a:rPr lang="en-US" sz="2800" dirty="0" smtClean="0"/>
              <a:t>Other Ancillaries</a:t>
            </a:r>
          </a:p>
          <a:p>
            <a:r>
              <a:rPr lang="en-US" sz="2800" dirty="0" smtClean="0"/>
              <a:t>Accuracy Checker:  Mark Harbison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38" y="164089"/>
            <a:ext cx="3164264" cy="19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Not just one person doing the work</a:t>
            </a:r>
          </a:p>
          <a:p>
            <a:r>
              <a:rPr lang="en-US" sz="3200" dirty="0" smtClean="0"/>
              <a:t>A partner </a:t>
            </a:r>
            <a:r>
              <a:rPr lang="en-US" sz="3200" dirty="0"/>
              <a:t>n</a:t>
            </a:r>
            <a:r>
              <a:rPr lang="en-US" sz="3200" dirty="0" smtClean="0"/>
              <a:t>ear </a:t>
            </a:r>
            <a:r>
              <a:rPr lang="en-US" sz="3200"/>
              <a:t>e</a:t>
            </a:r>
            <a:r>
              <a:rPr lang="en-US" sz="3200" smtClean="0"/>
              <a:t>very college</a:t>
            </a:r>
            <a:endParaRPr lang="en-US" sz="3200" dirty="0" smtClean="0"/>
          </a:p>
          <a:p>
            <a:r>
              <a:rPr lang="en-US" sz="3200" dirty="0" smtClean="0"/>
              <a:t>Customizable to Fit </a:t>
            </a:r>
          </a:p>
          <a:p>
            <a:r>
              <a:rPr lang="en-US" sz="3200" dirty="0" smtClean="0"/>
              <a:t>Easy to move from math to other areas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243" y="3722914"/>
            <a:ext cx="3004399" cy="2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MyOpenMath’s</a:t>
            </a:r>
            <a:r>
              <a:rPr lang="en-US" sz="3200" dirty="0" smtClean="0"/>
              <a:t> staff of One</a:t>
            </a:r>
          </a:p>
          <a:p>
            <a:pPr lvl="1"/>
            <a:r>
              <a:rPr lang="en-US" sz="2800" dirty="0" smtClean="0"/>
              <a:t>Academic Senate OER Committee’s Proposal</a:t>
            </a:r>
          </a:p>
          <a:p>
            <a:r>
              <a:rPr lang="en-US" sz="3200" dirty="0" smtClean="0"/>
              <a:t>Not advertising like publishers</a:t>
            </a:r>
          </a:p>
          <a:p>
            <a:pPr lvl="1"/>
            <a:r>
              <a:rPr lang="en-US" sz="2800" dirty="0" smtClean="0"/>
              <a:t>CMC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Other Discipline Groups</a:t>
            </a:r>
          </a:p>
          <a:p>
            <a:r>
              <a:rPr lang="en-US" sz="3200" dirty="0" smtClean="0"/>
              <a:t>Maintain enthusiasm</a:t>
            </a:r>
          </a:p>
          <a:p>
            <a:pPr lvl="1"/>
            <a:r>
              <a:rPr lang="en-US" sz="2800" dirty="0" smtClean="0"/>
              <a:t>OER Rules!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303214"/>
            <a:ext cx="270510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177" y="4491718"/>
            <a:ext cx="24098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Do Better?</a:t>
            </a:r>
            <a:endParaRPr lang="en-US" dirty="0"/>
          </a:p>
        </p:txBody>
      </p:sp>
      <p:pic>
        <p:nvPicPr>
          <p:cNvPr id="7170" name="Picture 2" descr="Image result for sugg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28" y="2159866"/>
            <a:ext cx="6688571" cy="47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451374"/>
            <a:ext cx="8596668" cy="589988"/>
          </a:xfrm>
        </p:spPr>
        <p:txBody>
          <a:bodyPr>
            <a:noAutofit/>
          </a:bodyPr>
          <a:lstStyle/>
          <a:p>
            <a:r>
              <a:rPr lang="en-US" sz="3600" dirty="0" smtClean="0"/>
              <a:t>Larry Green:  DrLarryGreen@gmail.com</a:t>
            </a:r>
            <a:endParaRPr lang="en-US" sz="3600" dirty="0"/>
          </a:p>
        </p:txBody>
      </p:sp>
      <p:pic>
        <p:nvPicPr>
          <p:cNvPr id="9218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16" y="196778"/>
            <a:ext cx="8979284" cy="48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Math OER Textbooks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4" y="1879145"/>
            <a:ext cx="3974701" cy="1412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740" y="1645920"/>
            <a:ext cx="3781333" cy="1097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61" y="4080217"/>
            <a:ext cx="4739461" cy="1213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856" y="3662111"/>
            <a:ext cx="3557767" cy="133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 are Old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MyMathLab</a:t>
            </a:r>
            <a:endParaRPr lang="en-US" sz="2800" dirty="0" smtClean="0"/>
          </a:p>
          <a:p>
            <a:r>
              <a:rPr lang="en-US" sz="2800" dirty="0" smtClean="0"/>
              <a:t>Alex</a:t>
            </a:r>
          </a:p>
          <a:p>
            <a:r>
              <a:rPr lang="en-US" sz="2800" dirty="0" smtClean="0"/>
              <a:t>Lumen Learning</a:t>
            </a:r>
          </a:p>
          <a:p>
            <a:endParaRPr lang="en-US" sz="2800" dirty="0"/>
          </a:p>
          <a:p>
            <a:r>
              <a:rPr lang="en-US" sz="2800" dirty="0" smtClean="0"/>
              <a:t>All Cost $$$$$$$$</a:t>
            </a:r>
          </a:p>
          <a:p>
            <a:r>
              <a:rPr lang="en-US" sz="2800" dirty="0" smtClean="0"/>
              <a:t>Can’t Sell Used Licenses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744" y="1345474"/>
            <a:ext cx="4696816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Pioneer Writes a Book</a:t>
            </a:r>
          </a:p>
          <a:p>
            <a:r>
              <a:rPr lang="en-US" sz="2800" dirty="0" smtClean="0"/>
              <a:t>Eventually CC-by</a:t>
            </a:r>
          </a:p>
          <a:p>
            <a:r>
              <a:rPr lang="en-US" sz="2800" dirty="0" smtClean="0"/>
              <a:t>Organization Polishes It Up</a:t>
            </a:r>
          </a:p>
          <a:p>
            <a:r>
              <a:rPr lang="en-US" sz="2800" dirty="0" smtClean="0"/>
              <a:t>Without Online Homework System, Few Adoptions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083" y="369887"/>
            <a:ext cx="3440920" cy="228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28370" cy="388077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Work Together as a Community</a:t>
            </a:r>
          </a:p>
          <a:p>
            <a:r>
              <a:rPr lang="en-US" sz="3200" dirty="0" smtClean="0"/>
              <a:t>Bring in Multiple Experts</a:t>
            </a:r>
          </a:p>
          <a:p>
            <a:pPr lvl="1"/>
            <a:r>
              <a:rPr lang="en-US" sz="2800" dirty="0" smtClean="0"/>
              <a:t>Faculty Subject Experts who Program</a:t>
            </a:r>
          </a:p>
          <a:p>
            <a:pPr lvl="1"/>
            <a:r>
              <a:rPr lang="en-US" sz="2800" dirty="0" smtClean="0"/>
              <a:t>Error Checkers</a:t>
            </a:r>
          </a:p>
          <a:p>
            <a:pPr lvl="1"/>
            <a:r>
              <a:rPr lang="en-US" sz="2800" dirty="0" smtClean="0"/>
              <a:t>Disability Expert</a:t>
            </a:r>
          </a:p>
          <a:p>
            <a:pPr lvl="1"/>
            <a:r>
              <a:rPr lang="en-US" sz="2800" dirty="0" smtClean="0"/>
              <a:t>Student Feedback</a:t>
            </a:r>
          </a:p>
          <a:p>
            <a:pPr lvl="1"/>
            <a:r>
              <a:rPr lang="en-US" sz="2800" dirty="0" smtClean="0"/>
              <a:t>Faculty Subject Experts Who are Not Computer Savvy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274" y="609600"/>
            <a:ext cx="457965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Ancillaries to 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PowerPoints</a:t>
            </a:r>
          </a:p>
          <a:p>
            <a:r>
              <a:rPr lang="en-US" sz="4000" dirty="0" smtClean="0"/>
              <a:t>Test Banks</a:t>
            </a:r>
          </a:p>
          <a:p>
            <a:r>
              <a:rPr lang="en-US" sz="4000" dirty="0" smtClean="0"/>
              <a:t>Online Homework Systems</a:t>
            </a:r>
            <a:endParaRPr lang="en-US" sz="4000" dirty="0"/>
          </a:p>
        </p:txBody>
      </p:sp>
      <p:pic>
        <p:nvPicPr>
          <p:cNvPr id="512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01" y="185737"/>
            <a:ext cx="6646333" cy="34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MyOpenMath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Written for Math Homework Systems</a:t>
            </a:r>
          </a:p>
          <a:p>
            <a:r>
              <a:rPr lang="en-US" sz="2400" dirty="0" smtClean="0"/>
              <a:t>Free and Open</a:t>
            </a:r>
          </a:p>
          <a:p>
            <a:r>
              <a:rPr lang="en-US" sz="2400" dirty="0" smtClean="0"/>
              <a:t>Tens of Thousands of Questions </a:t>
            </a:r>
            <a:br>
              <a:rPr lang="en-US" sz="2400" dirty="0" smtClean="0"/>
            </a:br>
            <a:r>
              <a:rPr lang="en-US" sz="2400" dirty="0" smtClean="0"/>
              <a:t>already written.</a:t>
            </a:r>
          </a:p>
          <a:p>
            <a:r>
              <a:rPr lang="en-US" sz="2400" dirty="0" smtClean="0"/>
              <a:t>Complete Courses Available</a:t>
            </a:r>
          </a:p>
          <a:p>
            <a:r>
              <a:rPr lang="en-US" sz="2400" dirty="0" smtClean="0"/>
              <a:t>Integrates Into Canvas</a:t>
            </a:r>
          </a:p>
          <a:p>
            <a:r>
              <a:rPr lang="en-US" sz="2400" dirty="0">
                <a:hlinkClick r:id="rId2"/>
              </a:rPr>
              <a:t>https://www.myopenmath.com/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7" y="3479938"/>
            <a:ext cx="6310857" cy="3242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133" y="122239"/>
            <a:ext cx="2000250" cy="2038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4002" y="2275989"/>
            <a:ext cx="278451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David Lippman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75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MyOpenMath</a:t>
            </a:r>
            <a:r>
              <a:rPr lang="en-US" dirty="0" smtClean="0"/>
              <a:t> Pilot Statistics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3670734"/>
            <a:ext cx="8596668" cy="3880773"/>
          </a:xfrm>
        </p:spPr>
        <p:txBody>
          <a:bodyPr/>
          <a:lstStyle/>
          <a:p>
            <a:r>
              <a:rPr lang="en-US" sz="2800" dirty="0" smtClean="0"/>
              <a:t>Cindy Moss:  Skyline College</a:t>
            </a:r>
          </a:p>
          <a:p>
            <a:r>
              <a:rPr lang="en-US" sz="2800" dirty="0" smtClean="0"/>
              <a:t>Jessica </a:t>
            </a:r>
            <a:r>
              <a:rPr lang="en-US" sz="2800" dirty="0" err="1" smtClean="0"/>
              <a:t>Kuang</a:t>
            </a:r>
            <a:r>
              <a:rPr lang="en-US" sz="2800" dirty="0" smtClean="0"/>
              <a:t>:  Oxnard College</a:t>
            </a:r>
          </a:p>
          <a:p>
            <a:r>
              <a:rPr lang="en-US" sz="2800" dirty="0" smtClean="0"/>
              <a:t>Larry Green:  Lake Tahoe Community College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465" y="1339302"/>
            <a:ext cx="5475073" cy="2964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12" y="1270000"/>
            <a:ext cx="4153713" cy="23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</a:t>
            </a:r>
            <a:r>
              <a:rPr lang="en-US" dirty="0" err="1" smtClean="0"/>
              <a:t>MyOpenMath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Separated by Chapter or Section</a:t>
            </a:r>
          </a:p>
          <a:p>
            <a:r>
              <a:rPr lang="en-US" sz="2400" dirty="0" smtClean="0"/>
              <a:t>Questions Contain Links to:</a:t>
            </a:r>
          </a:p>
          <a:p>
            <a:pPr lvl="1"/>
            <a:r>
              <a:rPr lang="en-US" sz="2000" dirty="0" smtClean="0"/>
              <a:t>Videos</a:t>
            </a:r>
          </a:p>
          <a:p>
            <a:pPr lvl="1"/>
            <a:r>
              <a:rPr lang="en-US" sz="2000" dirty="0" smtClean="0"/>
              <a:t>Textbook Pages</a:t>
            </a:r>
          </a:p>
          <a:p>
            <a:pPr lvl="1"/>
            <a:r>
              <a:rPr lang="en-US" sz="2000" dirty="0" smtClean="0"/>
              <a:t>Hints</a:t>
            </a:r>
            <a:endParaRPr lang="en-US" sz="2000" dirty="0"/>
          </a:p>
          <a:p>
            <a:r>
              <a:rPr lang="en-US" sz="2400" dirty="0" smtClean="0"/>
              <a:t>Numbers Randomly generated</a:t>
            </a:r>
          </a:p>
          <a:p>
            <a:r>
              <a:rPr lang="en-US" sz="2400" dirty="0" smtClean="0"/>
              <a:t>Question Pool for Each Question</a:t>
            </a:r>
          </a:p>
          <a:p>
            <a:r>
              <a:rPr lang="en-US" sz="2400" dirty="0" smtClean="0"/>
              <a:t>Ongoing Project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290" y="1930400"/>
            <a:ext cx="6340517" cy="30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4535</TotalTime>
  <Words>419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OER Ancillaries:   A Community Model </vt:lpstr>
      <vt:lpstr>Math OER Textbooks</vt:lpstr>
      <vt:lpstr>Textbooks are Old School</vt:lpstr>
      <vt:lpstr>The Old Model</vt:lpstr>
      <vt:lpstr>The New Model</vt:lpstr>
      <vt:lpstr>Ancillaries to Create</vt:lpstr>
      <vt:lpstr>MyOpenMath</vt:lpstr>
      <vt:lpstr>MyOpenMath Pilot Statistics Project</vt:lpstr>
      <vt:lpstr>Statistics MyOpenMath Details</vt:lpstr>
      <vt:lpstr>Steps to Join</vt:lpstr>
      <vt:lpstr>ZTC Grant</vt:lpstr>
      <vt:lpstr>PowerPoint Presentation</vt:lpstr>
      <vt:lpstr>Project Details</vt:lpstr>
      <vt:lpstr>A New Model</vt:lpstr>
      <vt:lpstr>Challenges and Possible Solutions</vt:lpstr>
      <vt:lpstr>How Can We Do Better?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OEI and OER for Math</dc:title>
  <dc:creator>Larry Green</dc:creator>
  <cp:lastModifiedBy>Larry Green</cp:lastModifiedBy>
  <cp:revision>32</cp:revision>
  <dcterms:created xsi:type="dcterms:W3CDTF">2017-12-05T14:38:54Z</dcterms:created>
  <dcterms:modified xsi:type="dcterms:W3CDTF">2018-02-08T18:32:20Z</dcterms:modified>
</cp:coreProperties>
</file>