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7077075" cy="9363075"/>
  <p:embeddedFontLst>
    <p:embeddedFont>
      <p:font typeface="Calibri" panose="020F0502020204030204" pitchFamily="34" charset="0"/>
      <p:regular r:id="rId24"/>
      <p:bold r:id="rId25"/>
      <p:italic r:id="rId26"/>
      <p:boldItalic r:id="rId27"/>
    </p:embeddedFont>
    <p:embeddedFont>
      <p:font typeface="Roboto"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zNg5fUnwDsBB/al939s7pjrGt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42" autoAdjust="0"/>
  </p:normalViewPr>
  <p:slideViewPr>
    <p:cSldViewPr snapToGrid="0">
      <p:cViewPr varScale="1">
        <p:scale>
          <a:sx n="77" d="100"/>
          <a:sy n="77" d="100"/>
        </p:scale>
        <p:origin x="9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8" y="4447463"/>
            <a:ext cx="5661660" cy="4213384"/>
          </a:xfrm>
          <a:prstGeom prst="rect">
            <a:avLst/>
          </a:prstGeom>
          <a:noFill/>
          <a:ln>
            <a:noFill/>
          </a:ln>
        </p:spPr>
        <p:txBody>
          <a:bodyPr spcFirstLastPara="1" wrap="square" lIns="93372" tIns="93372" rIns="93372" bIns="9337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acu.org/value-rubric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707708" y="4447463"/>
            <a:ext cx="5661660" cy="4213384"/>
          </a:xfrm>
          <a:prstGeom prst="rect">
            <a:avLst/>
          </a:prstGeom>
          <a:noFill/>
          <a:ln>
            <a:noFill/>
          </a:ln>
        </p:spPr>
        <p:txBody>
          <a:bodyPr spcFirstLastPara="1" wrap="square" lIns="93372" tIns="93372" rIns="93372" bIns="93372" anchor="t" anchorCtr="0">
            <a:noAutofit/>
          </a:bodyPr>
          <a:lstStyle/>
          <a:p>
            <a:pPr marL="0" indent="466938">
              <a:buNone/>
            </a:pPr>
            <a:endParaRPr dirty="0"/>
          </a:p>
          <a:p>
            <a:pPr marL="0" indent="466938">
              <a:buNone/>
            </a:pPr>
            <a:r>
              <a:rPr lang="en" dirty="0"/>
              <a:t> </a:t>
            </a:r>
            <a:endParaRPr dirty="0"/>
          </a:p>
          <a:p>
            <a:pPr marL="0" indent="0">
              <a:buNone/>
            </a:pPr>
            <a:endParaRPr dirty="0"/>
          </a:p>
          <a:p>
            <a:pPr marL="0" indent="0">
              <a:buNone/>
            </a:pPr>
            <a:endParaRPr dirty="0"/>
          </a:p>
          <a:p>
            <a:pPr marL="0" indent="0">
              <a:buNone/>
            </a:pPr>
            <a:endParaRPr dirty="0"/>
          </a:p>
        </p:txBody>
      </p:sp>
      <p:sp>
        <p:nvSpPr>
          <p:cNvPr id="95" name="Google Shape;95;p1: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35ef38649_1_7: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35ef38649_1_7: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lnSpc>
                <a:spcPct val="90000"/>
              </a:lnSpc>
              <a:buNone/>
            </a:pPr>
            <a:r>
              <a:rPr lang="en" sz="1000" dirty="0">
                <a:solidFill>
                  <a:schemeClr val="dk1"/>
                </a:solidFill>
              </a:rPr>
              <a:t>Racist policy =&gt; racial inequities =&gt; racist ideas =&gt; uphold racist policy/self-interest/status quo</a:t>
            </a:r>
            <a:endParaRPr sz="1000" dirty="0">
              <a:solidFill>
                <a:schemeClr val="dk1"/>
              </a:solidFill>
            </a:endParaRPr>
          </a:p>
          <a:p>
            <a:pPr marL="0" indent="0">
              <a:lnSpc>
                <a:spcPct val="90000"/>
              </a:lnSpc>
              <a:buNone/>
            </a:pPr>
            <a:r>
              <a:rPr lang="en" sz="1000" dirty="0">
                <a:solidFill>
                  <a:schemeClr val="dk1"/>
                </a:solidFill>
              </a:rPr>
              <a:t>Anti-racist policy =&gt; racial equity</a:t>
            </a:r>
            <a:endParaRPr sz="1000" dirty="0">
              <a:solidFill>
                <a:schemeClr val="dk1"/>
              </a:solidFill>
            </a:endParaRPr>
          </a:p>
          <a:p>
            <a:pPr marL="0" indent="0">
              <a:lnSpc>
                <a:spcPct val="90000"/>
              </a:lnSpc>
              <a:buNone/>
            </a:pPr>
            <a:r>
              <a:rPr lang="en" sz="1000" dirty="0">
                <a:solidFill>
                  <a:schemeClr val="dk1"/>
                </a:solidFill>
              </a:rPr>
              <a:t>According to Ibram X. Kendi, at any given moment we are either anti-racist or racist. It is a matter of what policies we uphold. Policies change behaviors and thoughts, not the other way around. </a:t>
            </a:r>
            <a:endParaRPr sz="1000" dirty="0">
              <a:solidFill>
                <a:schemeClr val="dk1"/>
              </a:solidFill>
            </a:endParaRPr>
          </a:p>
          <a:p>
            <a:pPr marL="0" indent="0">
              <a:lnSpc>
                <a:spcPct val="90000"/>
              </a:lnSpc>
              <a:buClr>
                <a:schemeClr val="dk1"/>
              </a:buClr>
              <a:buSzPts val="2590"/>
              <a:buNone/>
            </a:pPr>
            <a:r>
              <a:rPr lang="en" sz="1000" dirty="0">
                <a:solidFill>
                  <a:schemeClr val="dk1"/>
                </a:solidFill>
              </a:rPr>
              <a:t>Policies do not need to have racial terms to produce racial inequities. Also, many policies that supposedly protect racial discrimination continue to produce racial inequities. </a:t>
            </a:r>
            <a:endParaRPr sz="1000"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35ef38649_2_25: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35ef38649_2_25: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lnSpc>
                <a:spcPct val="115000"/>
              </a:lnSpc>
              <a:buNone/>
            </a:pPr>
            <a:r>
              <a:rPr lang="en" sz="1000" dirty="0">
                <a:solidFill>
                  <a:srgbClr val="201F1E"/>
                </a:solidFill>
                <a:highlight>
                  <a:schemeClr val="lt1"/>
                </a:highlight>
              </a:rPr>
              <a:t>Gage the audience’s understanding of the definitions.  Pose a reflective question that ties the definitions and the student experience.</a:t>
            </a:r>
            <a:endParaRPr sz="1000" dirty="0">
              <a:solidFill>
                <a:srgbClr val="201F1E"/>
              </a:solidFill>
              <a:highlight>
                <a:schemeClr val="lt1"/>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35ef38649_2_6: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35ef38649_2_6: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r>
              <a:rPr lang="en" sz="1000" dirty="0"/>
              <a:t>Highlight these key points:</a:t>
            </a:r>
            <a:endParaRPr sz="1000" dirty="0"/>
          </a:p>
          <a:p>
            <a:pPr marL="466938" indent="-298322">
              <a:buSzPts val="1000"/>
              <a:buAutoNum type="arabicPeriod"/>
            </a:pPr>
            <a:r>
              <a:rPr lang="en" sz="1000" dirty="0"/>
              <a:t>Explain how specifically the lack of faculty of color impacts students and over taxes faculty of color during the crisis (virtual learning)</a:t>
            </a:r>
            <a:endParaRPr sz="1000" dirty="0"/>
          </a:p>
          <a:p>
            <a:pPr marL="466938" indent="-298322">
              <a:buSzPts val="1000"/>
              <a:buAutoNum type="arabicPeriod"/>
            </a:pPr>
            <a:r>
              <a:rPr lang="en" sz="1000" dirty="0"/>
              <a:t>Creating safe spaces virtually.  How does COVID-19 allow students to find each other and build community.</a:t>
            </a:r>
            <a:endParaRPr sz="1000" dirty="0"/>
          </a:p>
          <a:p>
            <a:pPr marL="466938" indent="-298322">
              <a:buSzPts val="1000"/>
              <a:buAutoNum type="arabicPeriod"/>
            </a:pPr>
            <a:r>
              <a:rPr lang="en" sz="1000" dirty="0"/>
              <a:t>Be empathetic: students job loss, quiet study spaces, access to computer and internet services, move back to abusive situations, balancing parenthood with classes and expectations, depression and anxiety caused by isolation  </a:t>
            </a:r>
            <a:endParaRPr sz="1000" dirty="0"/>
          </a:p>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35ef38649_0_6: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35ef38649_0_6: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r>
              <a:rPr lang="en" sz="1000" dirty="0"/>
              <a:t>Key points: </a:t>
            </a:r>
          </a:p>
          <a:p>
            <a:pPr marL="0" indent="0">
              <a:buNone/>
            </a:pPr>
            <a:r>
              <a:rPr lang="en" sz="1000" dirty="0"/>
              <a:t>Racist fabric of higher education</a:t>
            </a:r>
            <a:endParaRPr sz="1000" dirty="0"/>
          </a:p>
          <a:p>
            <a:pPr marL="466938" indent="-298322">
              <a:buSzPts val="1000"/>
              <a:buAutoNum type="arabicParenR"/>
            </a:pPr>
            <a:r>
              <a:rPr lang="en" sz="1000" dirty="0">
                <a:highlight>
                  <a:srgbClr val="FFFFFF"/>
                </a:highlight>
              </a:rPr>
              <a:t>Look at the organizational structure to which you belong. If the organization is disproportionately White as compared with the student population served, you still have an institutionalized racism problem.</a:t>
            </a:r>
            <a:endParaRPr sz="1000" dirty="0">
              <a:highlight>
                <a:srgbClr val="FFFFFF"/>
              </a:highlight>
            </a:endParaRPr>
          </a:p>
          <a:p>
            <a:pPr marL="466938" indent="-298322">
              <a:buSzPts val="1000"/>
              <a:buAutoNum type="arabicParenR"/>
            </a:pPr>
            <a:r>
              <a:rPr lang="en" sz="1000" dirty="0">
                <a:highlight>
                  <a:srgbClr val="FFFFFF"/>
                </a:highlight>
              </a:rPr>
              <a:t>Take a look at the hires in your own department. If it is all White, then you may just have an institutional racism problem. In addition, if the department has hired one person of color, and claims or believes that diversity goals have been met, you still have a problem.</a:t>
            </a:r>
            <a:endParaRPr sz="1000" dirty="0">
              <a:highlight>
                <a:srgbClr val="FFFFFF"/>
              </a:highlight>
            </a:endParaRPr>
          </a:p>
          <a:p>
            <a:pPr marL="466938" indent="-298322">
              <a:buSzPts val="1000"/>
              <a:buAutoNum type="arabicParenR"/>
            </a:pPr>
            <a:r>
              <a:rPr lang="en" sz="1000" dirty="0">
                <a:highlight>
                  <a:srgbClr val="FFFFFF"/>
                </a:highlight>
              </a:rPr>
              <a:t>When you and the administration can name the one or two folks of color who are routinely asked to reside on every committee in your organization, then you might have an institutionalized racism problem. [BTW, folks of color can name the one or two “usual suspects” in their organization.</a:t>
            </a:r>
            <a:endParaRPr sz="1000" dirty="0">
              <a:highlight>
                <a:srgbClr val="FFFFFF"/>
              </a:highlight>
            </a:endParaRPr>
          </a:p>
          <a:p>
            <a:pPr marL="466938" indent="-298322">
              <a:buSzPts val="1000"/>
              <a:buAutoNum type="arabicParenR"/>
            </a:pPr>
            <a:r>
              <a:rPr lang="en" sz="1000" dirty="0">
                <a:highlight>
                  <a:srgbClr val="FFFFFF"/>
                </a:highlight>
              </a:rPr>
              <a:t>If those same folks who serve are always the same ones — the “usual suspects” — you might ask why? Often times, the “usual suspects” are chosen to serve because there are few folks of color in the organization, yet sometimes, the “usual suspects” are chosen because administrators are most </a:t>
            </a:r>
            <a:r>
              <a:rPr lang="en" sz="1000" u="sng" dirty="0">
                <a:highlight>
                  <a:srgbClr val="FFFFFF"/>
                </a:highlight>
              </a:rPr>
              <a:t>comfortable</a:t>
            </a:r>
            <a:r>
              <a:rPr lang="en" sz="1000" dirty="0">
                <a:highlight>
                  <a:srgbClr val="FFFFFF"/>
                </a:highlight>
              </a:rPr>
              <a:t> with some people of color.  Everyone has a unique story, biography, consciousness and reaction to oppression. In fact, those “biographies,” one’s consciousness, and or dispositionality, can resonate with those in power. In other words, the “usual suspects” will often receive nominal gratuitous rewards — appointments to menial positions, important hiring committees and some even receive “awards” for keeping their mouths shut. </a:t>
            </a:r>
            <a:endParaRPr sz="1000" dirty="0">
              <a:highlight>
                <a:srgbClr val="FFFFFF"/>
              </a:highlight>
            </a:endParaRPr>
          </a:p>
          <a:p>
            <a:pPr marL="0" indent="0">
              <a:buNone/>
            </a:pPr>
            <a:r>
              <a:rPr lang="en" sz="1000" dirty="0"/>
              <a:t>-COVID-19 shines a harsh light on racial &amp; ethnic disparities - Impact on population/students of color </a:t>
            </a:r>
            <a:endParaRPr sz="1000" dirty="0"/>
          </a:p>
          <a:p>
            <a:pPr marL="0" indent="0">
              <a:buNone/>
            </a:pPr>
            <a:r>
              <a:rPr lang="en" sz="1000" dirty="0"/>
              <a:t>(Blacks and Latinx)</a:t>
            </a:r>
            <a:endParaRPr sz="1000" dirty="0"/>
          </a:p>
          <a:p>
            <a:pPr marL="466938" indent="-298322">
              <a:buSzPts val="1000"/>
            </a:pPr>
            <a:r>
              <a:rPr lang="en" sz="1000" u="sng" dirty="0"/>
              <a:t>living conditions/housing</a:t>
            </a:r>
            <a:r>
              <a:rPr lang="en" sz="1000" dirty="0"/>
              <a:t> (more likely to live in locations and housing situations that put them at increased risk of infection from the virus)</a:t>
            </a:r>
            <a:endParaRPr sz="1000" dirty="0"/>
          </a:p>
          <a:p>
            <a:pPr marL="466938" indent="-298322">
              <a:buSzPts val="1000"/>
            </a:pPr>
            <a:r>
              <a:rPr lang="en" sz="1000" u="sng" dirty="0"/>
              <a:t>health care inequities</a:t>
            </a:r>
            <a:r>
              <a:rPr lang="en" sz="1000" dirty="0"/>
              <a:t> (access to care and treatment services; unlikely to be uninsured; immigration status is also a barrier to health insurance coverage; once Blacks and Latinx are affected with the virus; they are more likely to get very ill and ie due to underlying health conditions; populations with higher risk of chronic conditions)</a:t>
            </a:r>
            <a:endParaRPr sz="1000" dirty="0"/>
          </a:p>
          <a:p>
            <a:pPr marL="466938" indent="-298322">
              <a:buSzPts val="1000"/>
            </a:pPr>
            <a:r>
              <a:rPr lang="en" sz="1000" u="sng" dirty="0"/>
              <a:t>socio-economic conditions and challenges</a:t>
            </a:r>
            <a:r>
              <a:rPr lang="en" sz="1000" dirty="0"/>
              <a:t> (Social distancing policies required to address COVID-19 have led many businesses to cut hours, cease operations, or close altogether. People who work in certain industries, such as restaurant, hospitality, retail, and other service industries, are particularly at risk for loss of income; limited ability to absorb income declines due to more limited incomes)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35ef38649_0_12: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35ef38649_0_12: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lnSpc>
                <a:spcPct val="115000"/>
              </a:lnSpc>
              <a:buNone/>
            </a:pPr>
            <a:r>
              <a:rPr lang="en" sz="1000" dirty="0">
                <a:solidFill>
                  <a:schemeClr val="dk1"/>
                </a:solidFill>
              </a:rPr>
              <a:t>ASCCC Equity Driven Systems Paper Highlights:</a:t>
            </a:r>
            <a:endParaRPr sz="1000" dirty="0">
              <a:solidFill>
                <a:schemeClr val="dk1"/>
              </a:solidFill>
            </a:endParaRPr>
          </a:p>
          <a:p>
            <a:pPr marL="0" indent="0">
              <a:lnSpc>
                <a:spcPct val="115000"/>
              </a:lnSpc>
              <a:spcBef>
                <a:spcPts val="409"/>
              </a:spcBef>
              <a:buNone/>
            </a:pPr>
            <a:r>
              <a:rPr lang="en" sz="1000" dirty="0">
                <a:solidFill>
                  <a:schemeClr val="dk1"/>
                </a:solidFill>
              </a:rPr>
              <a:t>Student equity is based on the theory that when the way is paved for the individuals facing the most adversity and difficulty, and when services and support are cultivated for the ones that need them most, all students will benefit.</a:t>
            </a:r>
            <a:endParaRPr sz="1000" dirty="0">
              <a:solidFill>
                <a:schemeClr val="dk1"/>
              </a:solidFill>
            </a:endParaRPr>
          </a:p>
          <a:p>
            <a:pPr marL="0" indent="0">
              <a:lnSpc>
                <a:spcPct val="115000"/>
              </a:lnSpc>
              <a:spcBef>
                <a:spcPts val="409"/>
              </a:spcBef>
              <a:buNone/>
            </a:pPr>
            <a:r>
              <a:rPr lang="en" sz="1000" dirty="0">
                <a:solidFill>
                  <a:schemeClr val="dk1"/>
                </a:solidFill>
              </a:rPr>
              <a:t>Equity in education requires that conditions are created that eliminate the obstacles to educational opportunities regardless of race, gender, family background, language, poverty, and other factors.</a:t>
            </a:r>
            <a:endParaRPr sz="1000" dirty="0">
              <a:solidFill>
                <a:schemeClr val="dk1"/>
              </a:solidFill>
            </a:endParaRPr>
          </a:p>
          <a:p>
            <a:pPr marL="0" indent="0">
              <a:spcBef>
                <a:spcPts val="409"/>
              </a:spcBef>
              <a:buNone/>
            </a:pPr>
            <a:endParaRPr sz="1000" dirty="0">
              <a:solidFill>
                <a:schemeClr val="dk1"/>
              </a:solidFill>
            </a:endParaRPr>
          </a:p>
          <a:p>
            <a:pPr marL="0" indent="0">
              <a:buNone/>
            </a:pPr>
            <a:r>
              <a:rPr lang="en" sz="1000" dirty="0"/>
              <a:t>(Harris &amp; Woods 2020) Structural change requires to apply equity minded practices.  These are four relevant to this session. </a:t>
            </a:r>
            <a:endParaRPr sz="1000" dirty="0"/>
          </a:p>
          <a:p>
            <a:pPr marL="466938" indent="-298322">
              <a:buClr>
                <a:schemeClr val="dk1"/>
              </a:buClr>
              <a:buSzPts val="1000"/>
              <a:buChar char="-"/>
            </a:pPr>
            <a:r>
              <a:rPr lang="en" sz="1000" dirty="0">
                <a:solidFill>
                  <a:schemeClr val="dk1"/>
                </a:solidFill>
              </a:rPr>
              <a:t>be intrusive- conduct an assessment of the student experience and who they are;communicate regularly</a:t>
            </a:r>
            <a:endParaRPr sz="1000" dirty="0">
              <a:solidFill>
                <a:schemeClr val="dk1"/>
              </a:solidFill>
            </a:endParaRPr>
          </a:p>
          <a:p>
            <a:pPr marL="466938" indent="-298322">
              <a:buClr>
                <a:schemeClr val="dk1"/>
              </a:buClr>
              <a:buSzPts val="1000"/>
              <a:buChar char="-"/>
            </a:pPr>
            <a:r>
              <a:rPr lang="en" sz="1000" dirty="0">
                <a:solidFill>
                  <a:schemeClr val="dk1"/>
                </a:solidFill>
              </a:rPr>
              <a:t>be relational- humanize the relationship with students; convey positive messages and validation; hold high expectations for performance </a:t>
            </a:r>
            <a:endParaRPr sz="1000" dirty="0">
              <a:solidFill>
                <a:schemeClr val="dk1"/>
              </a:solidFill>
            </a:endParaRPr>
          </a:p>
          <a:p>
            <a:pPr marL="466938" indent="-298322">
              <a:buClr>
                <a:schemeClr val="dk1"/>
              </a:buClr>
              <a:buSzPts val="1000"/>
              <a:buChar char="-"/>
            </a:pPr>
            <a:r>
              <a:rPr lang="en" sz="1000" dirty="0">
                <a:solidFill>
                  <a:schemeClr val="dk1"/>
                </a:solidFill>
              </a:rPr>
              <a:t>be culturally relevant and affirming- provide a culturally affirming student experience; connect with students and their stories; leverage cultural assets, cultural capital; mirror the student diversity in teaching and learning; equity in student outcomes is achieved thru culturally responsive practices  </a:t>
            </a:r>
            <a:endParaRPr sz="1000" dirty="0">
              <a:solidFill>
                <a:schemeClr val="dk1"/>
              </a:solidFill>
            </a:endParaRPr>
          </a:p>
          <a:p>
            <a:pPr marL="466938" indent="-298322">
              <a:buClr>
                <a:schemeClr val="dk1"/>
              </a:buClr>
              <a:buSzPts val="1000"/>
              <a:buChar char="-"/>
            </a:pPr>
            <a:r>
              <a:rPr lang="en" sz="1000" dirty="0">
                <a:solidFill>
                  <a:schemeClr val="dk1"/>
                </a:solidFill>
              </a:rPr>
              <a:t>Be accountable- “be answerable for” student outcomes; move from a consensus culture to a culture of accountability </a:t>
            </a:r>
            <a:endParaRPr sz="1000" dirty="0">
              <a:solidFill>
                <a:schemeClr val="dk1"/>
              </a:solidFill>
            </a:endParaRPr>
          </a:p>
          <a:p>
            <a:pPr marL="0" indent="0">
              <a:buNone/>
            </a:pPr>
            <a:endParaRPr sz="1000" dirty="0">
              <a:solidFill>
                <a:schemeClr val="dk1"/>
              </a:solidFill>
            </a:endParaRPr>
          </a:p>
          <a:p>
            <a:pPr marL="0" indent="0">
              <a:buNone/>
            </a:pPr>
            <a:r>
              <a:rPr lang="en" sz="1000" dirty="0">
                <a:solidFill>
                  <a:schemeClr val="dk1"/>
                </a:solidFill>
              </a:rPr>
              <a:t>Reflective questions: How will you design and deliver your course to ensure disproportionately impacted students are reflected in your course content and what intrusive communication methods do you plan to employ to ensure they remain engaged and succeed in your course with full access to all course material and tools? </a:t>
            </a:r>
            <a:endParaRPr sz="1000"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35ef38649_2_19: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35ef38649_2_19: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endParaRPr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35ef38649_0_18: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35ef38649_0_18: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3c8270fc9_0_0: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3c8270fc9_0_0: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35ef38649_2_12: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35ef38649_2_12: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r>
              <a:rPr lang="en" sz="1000" dirty="0"/>
              <a:t>EDAC System bias dialogue tool</a:t>
            </a:r>
            <a:endParaRPr sz="1000" dirty="0"/>
          </a:p>
          <a:p>
            <a:pPr marL="0" indent="0">
              <a:buNone/>
            </a:pPr>
            <a:r>
              <a:rPr lang="en" sz="1000" dirty="0">
                <a:solidFill>
                  <a:schemeClr val="dk1"/>
                </a:solidFill>
              </a:rPr>
              <a:t>Objective of the tool: Identify an issue that is related to systemic bias and apply a systems framework to create a plan of action.</a:t>
            </a:r>
            <a:endParaRPr sz="1000" dirty="0"/>
          </a:p>
          <a:p>
            <a:pPr marL="0" indent="0">
              <a:spcBef>
                <a:spcPts val="368"/>
              </a:spcBef>
              <a:buClr>
                <a:schemeClr val="dk1"/>
              </a:buClr>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3144a6ec1_0_27: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73144a6ec1_0_27:notes"/>
          <p:cNvSpPr txBox="1">
            <a:spLocks noGrp="1"/>
          </p:cNvSpPr>
          <p:nvPr>
            <p:ph type="body" idx="1"/>
          </p:nvPr>
        </p:nvSpPr>
        <p:spPr>
          <a:xfrm>
            <a:off x="707708" y="4447462"/>
            <a:ext cx="5661660" cy="4213422"/>
          </a:xfrm>
          <a:prstGeom prst="rect">
            <a:avLst/>
          </a:prstGeom>
          <a:noFill/>
          <a:ln>
            <a:noFill/>
          </a:ln>
        </p:spPr>
        <p:txBody>
          <a:bodyPr spcFirstLastPara="1" wrap="square" lIns="93372" tIns="93372" rIns="93372" bIns="9337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707708" y="4447463"/>
            <a:ext cx="5661660" cy="4213384"/>
          </a:xfrm>
          <a:prstGeom prst="rect">
            <a:avLst/>
          </a:prstGeom>
          <a:noFill/>
          <a:ln>
            <a:noFill/>
          </a:ln>
        </p:spPr>
        <p:txBody>
          <a:bodyPr spcFirstLastPara="1" wrap="square" lIns="93372" tIns="93372" rIns="93372" bIns="93372" anchor="t" anchorCtr="0">
            <a:noAutofit/>
          </a:bodyPr>
          <a:lstStyle/>
          <a:p>
            <a:pPr marL="0" indent="0">
              <a:buNone/>
            </a:pPr>
            <a:endParaRPr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3144a6ec1_0_33: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73144a6ec1_0_33:notes"/>
          <p:cNvSpPr txBox="1">
            <a:spLocks noGrp="1"/>
          </p:cNvSpPr>
          <p:nvPr>
            <p:ph type="body" idx="1"/>
          </p:nvPr>
        </p:nvSpPr>
        <p:spPr>
          <a:xfrm>
            <a:off x="707708" y="4447462"/>
            <a:ext cx="5661660" cy="4213422"/>
          </a:xfrm>
          <a:prstGeom prst="rect">
            <a:avLst/>
          </a:prstGeom>
          <a:noFill/>
          <a:ln>
            <a:noFill/>
          </a:ln>
        </p:spPr>
        <p:txBody>
          <a:bodyPr spcFirstLastPara="1" wrap="square" lIns="93372" tIns="93372" rIns="93372" bIns="93372" anchor="t" anchorCtr="0">
            <a:noAutofit/>
          </a:bodyPr>
          <a:lstStyle/>
          <a:p>
            <a:pPr marL="0" indent="0">
              <a:lnSpc>
                <a:spcPct val="115000"/>
              </a:lnSpc>
              <a:buNone/>
            </a:pPr>
            <a:r>
              <a:rPr lang="en" sz="1200" dirty="0">
                <a:solidFill>
                  <a:schemeClr val="dk1"/>
                </a:solidFill>
                <a:latin typeface="Calibri"/>
                <a:ea typeface="Calibri"/>
                <a:cs typeface="Calibri"/>
                <a:sym typeface="Calibri"/>
              </a:rPr>
              <a:t>Additional resource:  </a:t>
            </a:r>
            <a:endParaRPr sz="1200" dirty="0">
              <a:solidFill>
                <a:schemeClr val="dk1"/>
              </a:solidFill>
              <a:latin typeface="Calibri"/>
              <a:ea typeface="Calibri"/>
              <a:cs typeface="Calibri"/>
              <a:sym typeface="Calibri"/>
            </a:endParaRPr>
          </a:p>
          <a:p>
            <a:pPr marL="0" indent="0">
              <a:lnSpc>
                <a:spcPct val="115000"/>
              </a:lnSpc>
              <a:buNone/>
            </a:pPr>
            <a:r>
              <a:rPr lang="en" sz="1200" i="1" dirty="0">
                <a:solidFill>
                  <a:schemeClr val="dk1"/>
                </a:solidFill>
                <a:highlight>
                  <a:srgbClr val="FFFFFF"/>
                </a:highlight>
                <a:latin typeface="Calibri"/>
                <a:ea typeface="Calibri"/>
                <a:cs typeface="Calibri"/>
                <a:sym typeface="Calibri"/>
              </a:rPr>
              <a:t>This rubric was created using the Association of American Colleges and Universities (AAC&amp;U) Critical Thinking VALUE Rubric. Retrieved from </a:t>
            </a:r>
            <a:r>
              <a:rPr lang="en" sz="1200" i="1" u="sng" dirty="0">
                <a:solidFill>
                  <a:srgbClr val="840009"/>
                </a:solidFill>
                <a:highlight>
                  <a:srgbClr val="FFFFFF"/>
                </a:highlight>
                <a:latin typeface="Calibri"/>
                <a:ea typeface="Calibri"/>
                <a:cs typeface="Calibri"/>
                <a:sym typeface="Calibri"/>
                <a:hlinkClick r:id="rId3"/>
              </a:rPr>
              <a:t>https://www.aacu.org/value-rubrics</a:t>
            </a: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indent="0">
              <a:lnSpc>
                <a:spcPct val="115000"/>
              </a:lnSpc>
              <a:buClr>
                <a:schemeClr val="dk1"/>
              </a:buClr>
              <a:buNone/>
            </a:pPr>
            <a:r>
              <a:rPr lang="en" sz="1200" dirty="0">
                <a:solidFill>
                  <a:schemeClr val="dk1"/>
                </a:solidFill>
                <a:latin typeface="Calibri"/>
                <a:ea typeface="Calibri"/>
                <a:cs typeface="Calibri"/>
                <a:sym typeface="Calibri"/>
              </a:rPr>
              <a:t>Intercultural Knowledge and Competence Value Rubric.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5:notes"/>
          <p:cNvSpPr txBox="1">
            <a:spLocks noGrp="1"/>
          </p:cNvSpPr>
          <p:nvPr>
            <p:ph type="body" idx="1"/>
          </p:nvPr>
        </p:nvSpPr>
        <p:spPr>
          <a:xfrm>
            <a:off x="707708" y="4447463"/>
            <a:ext cx="5661660" cy="4213384"/>
          </a:xfrm>
          <a:prstGeom prst="rect">
            <a:avLst/>
          </a:prstGeom>
          <a:noFill/>
          <a:ln>
            <a:noFill/>
          </a:ln>
        </p:spPr>
        <p:txBody>
          <a:bodyPr spcFirstLastPara="1" wrap="square" lIns="93372" tIns="93372" rIns="93372" bIns="93372"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707708" y="4447463"/>
            <a:ext cx="5661660" cy="4213384"/>
          </a:xfrm>
          <a:prstGeom prst="rect">
            <a:avLst/>
          </a:prstGeom>
          <a:noFill/>
          <a:ln>
            <a:noFill/>
          </a:ln>
        </p:spPr>
        <p:txBody>
          <a:bodyPr spcFirstLastPara="1" wrap="square" lIns="93372" tIns="93372" rIns="93372" bIns="93372" anchor="t" anchorCtr="0">
            <a:noAutofit/>
          </a:bodyPr>
          <a:lstStyle/>
          <a:p>
            <a:pPr marL="0" indent="0">
              <a:lnSpc>
                <a:spcPct val="115000"/>
              </a:lnSpc>
              <a:buNone/>
            </a:pPr>
            <a:endParaRPr dirty="0">
              <a:solidFill>
                <a:srgbClr val="201F1E"/>
              </a:solidFill>
              <a:highlight>
                <a:schemeClr val="lt1"/>
              </a:highlight>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3c8270fc9_0_7: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3c8270fc9_0_7: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r>
              <a:rPr lang="en-US" sz="1000" dirty="0">
                <a:solidFill>
                  <a:schemeClr val="dk1"/>
                </a:solidFill>
              </a:rPr>
              <a:t>Zoom Poll</a:t>
            </a:r>
          </a:p>
          <a:p>
            <a:pPr marL="0" indent="0">
              <a:buNone/>
            </a:pPr>
            <a:r>
              <a:rPr lang="en-US" sz="1000" dirty="0">
                <a:solidFill>
                  <a:schemeClr val="dk1"/>
                </a:solidFill>
              </a:rPr>
              <a:t>Question</a:t>
            </a:r>
            <a:r>
              <a:rPr lang="en" sz="1000" dirty="0">
                <a:solidFill>
                  <a:schemeClr val="dk1"/>
                </a:solidFill>
              </a:rPr>
              <a:t>: Can people of color be racist? </a:t>
            </a:r>
            <a:endParaRPr sz="1000" dirty="0">
              <a:solidFill>
                <a:schemeClr val="dk1"/>
              </a:solidFill>
            </a:endParaRPr>
          </a:p>
          <a:p>
            <a:pPr marL="0" indent="0">
              <a:buNone/>
            </a:pPr>
            <a:r>
              <a:rPr lang="en-US" sz="1000" dirty="0">
                <a:solidFill>
                  <a:schemeClr val="dk1"/>
                </a:solidFill>
              </a:rPr>
              <a:t>Response options: </a:t>
            </a:r>
          </a:p>
          <a:p>
            <a:pPr marL="0" indent="0">
              <a:buNone/>
            </a:pPr>
            <a:r>
              <a:rPr lang="en" sz="1000" dirty="0">
                <a:solidFill>
                  <a:schemeClr val="dk1"/>
                </a:solidFill>
              </a:rPr>
              <a:t>Yes</a:t>
            </a:r>
            <a:endParaRPr sz="1000" dirty="0">
              <a:solidFill>
                <a:schemeClr val="dk1"/>
              </a:solidFill>
            </a:endParaRPr>
          </a:p>
          <a:p>
            <a:pPr marL="0" indent="0">
              <a:buNone/>
            </a:pPr>
            <a:r>
              <a:rPr lang="en" sz="1000" dirty="0">
                <a:solidFill>
                  <a:schemeClr val="dk1"/>
                </a:solidFill>
              </a:rPr>
              <a:t>No </a:t>
            </a:r>
            <a:endParaRPr sz="1000" dirty="0">
              <a:solidFill>
                <a:schemeClr val="dk1"/>
              </a:solidFill>
            </a:endParaRPr>
          </a:p>
          <a:p>
            <a:pPr marL="0" indent="0">
              <a:buClr>
                <a:schemeClr val="dk1"/>
              </a:buClr>
              <a:buNone/>
            </a:pPr>
            <a:r>
              <a:rPr lang="en" sz="1000" dirty="0">
                <a:solidFill>
                  <a:schemeClr val="dk1"/>
                </a:solidFill>
              </a:rPr>
              <a:t>I do not know</a:t>
            </a:r>
            <a:endParaRPr sz="10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46abcce12_0_0: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46abcce12_0_0: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endParaRPr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8c15d916_0_0: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8c15d916_0_0: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fbe8cfd70_0_7: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fbe8cfd70_0_7: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endParaRPr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fbe8cfd70_0_15: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fbe8cfd70_0_15: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buNone/>
            </a:pPr>
            <a:r>
              <a:rPr lang="en" sz="1000" dirty="0"/>
              <a:t>Graphic to see the effects of systemic racism</a:t>
            </a:r>
            <a:endParaRPr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35ef38649_0_0:notes"/>
          <p:cNvSpPr>
            <a:spLocks noGrp="1" noRot="1" noChangeAspect="1"/>
          </p:cNvSpPr>
          <p:nvPr>
            <p:ph type="sldImg" idx="2"/>
          </p:nvPr>
        </p:nvSpPr>
        <p:spPr>
          <a:xfrm>
            <a:off x="419100" y="703263"/>
            <a:ext cx="6238875" cy="3509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35ef38649_0_0:notes"/>
          <p:cNvSpPr txBox="1">
            <a:spLocks noGrp="1"/>
          </p:cNvSpPr>
          <p:nvPr>
            <p:ph type="body" idx="1"/>
          </p:nvPr>
        </p:nvSpPr>
        <p:spPr>
          <a:xfrm>
            <a:off x="707708" y="4447462"/>
            <a:ext cx="5661660" cy="4213422"/>
          </a:xfrm>
          <a:prstGeom prst="rect">
            <a:avLst/>
          </a:prstGeom>
        </p:spPr>
        <p:txBody>
          <a:bodyPr spcFirstLastPara="1" wrap="square" lIns="93372" tIns="93372" rIns="93372" bIns="93372" anchor="t" anchorCtr="0">
            <a:noAutofit/>
          </a:bodyPr>
          <a:lstStyle/>
          <a:p>
            <a:pPr marL="0" indent="0">
              <a:lnSpc>
                <a:spcPct val="115000"/>
              </a:lnSpc>
              <a:buClr>
                <a:srgbClr val="201F1E"/>
              </a:buClr>
              <a:buSzPts val="2400"/>
              <a:buNone/>
            </a:pPr>
            <a:endParaRPr sz="1000" dirty="0">
              <a:solidFill>
                <a:srgbClr val="201F1E"/>
              </a:solidFill>
              <a:highlight>
                <a:schemeClr val="lt1"/>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7"/>
          <p:cNvSpPr txBox="1">
            <a:spLocks noGrp="1"/>
          </p:cNvSpPr>
          <p:nvPr>
            <p:ph type="ctrTitle"/>
          </p:nvPr>
        </p:nvSpPr>
        <p:spPr>
          <a:xfrm>
            <a:off x="685800" y="1028701"/>
            <a:ext cx="7848600" cy="1445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4050"/>
              <a:buFont typeface="Arial"/>
              <a:buNone/>
              <a:defRPr sz="405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subTitle" idx="1"/>
          </p:nvPr>
        </p:nvSpPr>
        <p:spPr>
          <a:xfrm>
            <a:off x="685800" y="2628900"/>
            <a:ext cx="6400800" cy="1314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SzPts val="1530"/>
              <a:buNone/>
              <a:defRPr>
                <a:solidFill>
                  <a:srgbClr val="3F3F3F"/>
                </a:solidFill>
              </a:defRPr>
            </a:lvl1pPr>
            <a:lvl2pPr lvl="1" algn="ctr">
              <a:lnSpc>
                <a:spcPct val="100000"/>
              </a:lnSpc>
              <a:spcBef>
                <a:spcPts val="300"/>
              </a:spcBef>
              <a:spcAft>
                <a:spcPts val="0"/>
              </a:spcAft>
              <a:buSzPts val="1275"/>
              <a:buNone/>
              <a:defRPr>
                <a:solidFill>
                  <a:srgbClr val="888888"/>
                </a:solidFill>
              </a:defRPr>
            </a:lvl2pPr>
            <a:lvl3pPr lvl="2" algn="ctr">
              <a:lnSpc>
                <a:spcPct val="100000"/>
              </a:lnSpc>
              <a:spcBef>
                <a:spcPts val="270"/>
              </a:spcBef>
              <a:spcAft>
                <a:spcPts val="0"/>
              </a:spcAft>
              <a:buSzPts val="1215"/>
              <a:buNone/>
              <a:defRPr>
                <a:solidFill>
                  <a:srgbClr val="888888"/>
                </a:solidFill>
              </a:defRPr>
            </a:lvl3pPr>
            <a:lvl4pPr lvl="3" algn="ctr">
              <a:lnSpc>
                <a:spcPct val="100000"/>
              </a:lnSpc>
              <a:spcBef>
                <a:spcPts val="240"/>
              </a:spcBef>
              <a:spcAft>
                <a:spcPts val="0"/>
              </a:spcAft>
              <a:buSzPts val="1200"/>
              <a:buNone/>
              <a:defRPr>
                <a:solidFill>
                  <a:srgbClr val="888888"/>
                </a:solidFill>
              </a:defRPr>
            </a:lvl4pPr>
            <a:lvl5pPr lvl="4" algn="ctr">
              <a:lnSpc>
                <a:spcPct val="100000"/>
              </a:lnSpc>
              <a:spcBef>
                <a:spcPts val="210"/>
              </a:spcBef>
              <a:spcAft>
                <a:spcPts val="0"/>
              </a:spcAft>
              <a:buSzPts val="1050"/>
              <a:buNone/>
              <a:defRPr>
                <a:solidFill>
                  <a:srgbClr val="888888"/>
                </a:solidFill>
              </a:defRPr>
            </a:lvl5pPr>
            <a:lvl6pPr lvl="5" algn="ctr">
              <a:lnSpc>
                <a:spcPct val="100000"/>
              </a:lnSpc>
              <a:spcBef>
                <a:spcPts val="195"/>
              </a:spcBef>
              <a:spcAft>
                <a:spcPts val="0"/>
              </a:spcAft>
              <a:buSzPts val="975"/>
              <a:buNone/>
              <a:defRPr>
                <a:solidFill>
                  <a:srgbClr val="888888"/>
                </a:solidFill>
              </a:defRPr>
            </a:lvl6pPr>
            <a:lvl7pPr lvl="6" algn="ctr">
              <a:lnSpc>
                <a:spcPct val="100000"/>
              </a:lnSpc>
              <a:spcBef>
                <a:spcPts val="195"/>
              </a:spcBef>
              <a:spcAft>
                <a:spcPts val="0"/>
              </a:spcAft>
              <a:buSzPts val="975"/>
              <a:buNone/>
              <a:defRPr>
                <a:solidFill>
                  <a:srgbClr val="888888"/>
                </a:solidFill>
              </a:defRPr>
            </a:lvl7pPr>
            <a:lvl8pPr lvl="7" algn="ctr">
              <a:lnSpc>
                <a:spcPct val="100000"/>
              </a:lnSpc>
              <a:spcBef>
                <a:spcPts val="195"/>
              </a:spcBef>
              <a:spcAft>
                <a:spcPts val="0"/>
              </a:spcAft>
              <a:buSzPts val="975"/>
              <a:buNone/>
              <a:defRPr>
                <a:solidFill>
                  <a:srgbClr val="888888"/>
                </a:solidFill>
              </a:defRPr>
            </a:lvl8pPr>
            <a:lvl9pPr lvl="8" algn="ctr">
              <a:lnSpc>
                <a:spcPct val="100000"/>
              </a:lnSpc>
              <a:spcBef>
                <a:spcPts val="195"/>
              </a:spcBef>
              <a:spcAft>
                <a:spcPts val="0"/>
              </a:spcAft>
              <a:buSzPts val="975"/>
              <a:buNone/>
              <a:defRPr>
                <a:solidFill>
                  <a:srgbClr val="888888"/>
                </a:solidFill>
              </a:defRPr>
            </a:lvl9pPr>
          </a:lstStyle>
          <a:p>
            <a:endParaRPr/>
          </a:p>
        </p:txBody>
      </p:sp>
      <p:sp>
        <p:nvSpPr>
          <p:cNvPr id="16" name="Google Shape;16;p7"/>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19" name="Google Shape;19;p7"/>
          <p:cNvCxnSpPr/>
          <p:nvPr/>
        </p:nvCxnSpPr>
        <p:spPr>
          <a:xfrm>
            <a:off x="685800" y="2548890"/>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1" y="594360"/>
            <a:ext cx="2142600" cy="94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Font typeface="Arial"/>
              <a:buNone/>
              <a:defRPr sz="1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a:spLocks noGrp="1"/>
          </p:cNvSpPr>
          <p:nvPr>
            <p:ph type="pic" idx="2"/>
          </p:nvPr>
        </p:nvSpPr>
        <p:spPr>
          <a:xfrm>
            <a:off x="2858610" y="628651"/>
            <a:ext cx="5904300" cy="41253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039"/>
              </a:srgbClr>
            </a:outerShdw>
          </a:effectLst>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accent1"/>
              </a:buClr>
              <a:buSzPts val="204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accent1"/>
              </a:buClr>
              <a:buSzPts val="1785"/>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accent1"/>
              </a:buClr>
              <a:buSzPts val="162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77" name="Google Shape;77;p17"/>
          <p:cNvSpPr txBox="1">
            <a:spLocks noGrp="1"/>
          </p:cNvSpPr>
          <p:nvPr>
            <p:ph type="body" idx="1"/>
          </p:nvPr>
        </p:nvSpPr>
        <p:spPr>
          <a:xfrm>
            <a:off x="457200" y="1600200"/>
            <a:ext cx="2139600" cy="3182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SzPts val="893"/>
              <a:buNone/>
              <a:defRPr sz="1050"/>
            </a:lvl1pPr>
            <a:lvl2pPr marL="914400" lvl="1" indent="-228600" algn="l">
              <a:lnSpc>
                <a:spcPct val="100000"/>
              </a:lnSpc>
              <a:spcBef>
                <a:spcPts val="180"/>
              </a:spcBef>
              <a:spcAft>
                <a:spcPts val="0"/>
              </a:spcAft>
              <a:buSzPts val="765"/>
              <a:buNone/>
              <a:defRPr sz="900"/>
            </a:lvl2pPr>
            <a:lvl3pPr marL="1371600" lvl="2" indent="-228600" algn="l">
              <a:lnSpc>
                <a:spcPct val="100000"/>
              </a:lnSpc>
              <a:spcBef>
                <a:spcPts val="150"/>
              </a:spcBef>
              <a:spcAft>
                <a:spcPts val="0"/>
              </a:spcAft>
              <a:buSzPts val="675"/>
              <a:buNone/>
              <a:defRPr sz="750"/>
            </a:lvl3pPr>
            <a:lvl4pPr marL="1828800" lvl="3" indent="-228600" algn="l">
              <a:lnSpc>
                <a:spcPct val="100000"/>
              </a:lnSpc>
              <a:spcBef>
                <a:spcPts val="135"/>
              </a:spcBef>
              <a:spcAft>
                <a:spcPts val="0"/>
              </a:spcAft>
              <a:buSzPts val="675"/>
              <a:buNone/>
              <a:defRPr sz="675"/>
            </a:lvl4pPr>
            <a:lvl5pPr marL="2286000" lvl="4" indent="-228600" algn="l">
              <a:lnSpc>
                <a:spcPct val="100000"/>
              </a:lnSpc>
              <a:spcBef>
                <a:spcPts val="135"/>
              </a:spcBef>
              <a:spcAft>
                <a:spcPts val="0"/>
              </a:spcAft>
              <a:buSzPts val="675"/>
              <a:buNone/>
              <a:defRPr sz="675"/>
            </a:lvl5pPr>
            <a:lvl6pPr marL="2743200" lvl="5" indent="-228600" algn="l">
              <a:lnSpc>
                <a:spcPct val="100000"/>
              </a:lnSpc>
              <a:spcBef>
                <a:spcPts val="135"/>
              </a:spcBef>
              <a:spcAft>
                <a:spcPts val="0"/>
              </a:spcAft>
              <a:buSzPts val="675"/>
              <a:buNone/>
              <a:defRPr sz="675"/>
            </a:lvl6pPr>
            <a:lvl7pPr marL="3200400" lvl="6" indent="-228600" algn="l">
              <a:lnSpc>
                <a:spcPct val="100000"/>
              </a:lnSpc>
              <a:spcBef>
                <a:spcPts val="135"/>
              </a:spcBef>
              <a:spcAft>
                <a:spcPts val="0"/>
              </a:spcAft>
              <a:buSzPts val="675"/>
              <a:buNone/>
              <a:defRPr sz="675"/>
            </a:lvl7pPr>
            <a:lvl8pPr marL="3657600" lvl="7" indent="-228600" algn="l">
              <a:lnSpc>
                <a:spcPct val="100000"/>
              </a:lnSpc>
              <a:spcBef>
                <a:spcPts val="135"/>
              </a:spcBef>
              <a:spcAft>
                <a:spcPts val="0"/>
              </a:spcAft>
              <a:buSzPts val="675"/>
              <a:buNone/>
              <a:defRPr sz="675"/>
            </a:lvl8pPr>
            <a:lvl9pPr marL="4114800" lvl="8" indent="-228600" algn="l">
              <a:lnSpc>
                <a:spcPct val="100000"/>
              </a:lnSpc>
              <a:spcBef>
                <a:spcPts val="135"/>
              </a:spcBef>
              <a:spcAft>
                <a:spcPts val="0"/>
              </a:spcAft>
              <a:buSzPts val="675"/>
              <a:buNone/>
              <a:defRPr sz="675"/>
            </a:lvl9pPr>
          </a:lstStyle>
          <a:p>
            <a:endParaRPr/>
          </a:p>
        </p:txBody>
      </p:sp>
      <p:sp>
        <p:nvSpPr>
          <p:cNvPr id="78" name="Google Shape;78;p17"/>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body" idx="1"/>
          </p:nvPr>
        </p:nvSpPr>
        <p:spPr>
          <a:xfrm rot="5400000">
            <a:off x="2743200" y="-1085850"/>
            <a:ext cx="3657600" cy="82296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4" name="Google Shape;84;p18"/>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8"/>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rot="5400000">
            <a:off x="5457750" y="1628850"/>
            <a:ext cx="4400700" cy="2057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9"/>
          <p:cNvSpPr txBox="1">
            <a:spLocks noGrp="1"/>
          </p:cNvSpPr>
          <p:nvPr>
            <p:ph type="body" idx="1"/>
          </p:nvPr>
        </p:nvSpPr>
        <p:spPr>
          <a:xfrm rot="5400000">
            <a:off x="1266750" y="-352350"/>
            <a:ext cx="4400700" cy="60198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0" name="Google Shape;90;p19"/>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9"/>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9"/>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8"/>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8"/>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9562" algn="l">
              <a:lnSpc>
                <a:spcPct val="100000"/>
              </a:lnSpc>
              <a:spcBef>
                <a:spcPts val="300"/>
              </a:spcBef>
              <a:spcAft>
                <a:spcPts val="0"/>
              </a:spcAft>
              <a:buSzPts val="1275"/>
              <a:buChar char="•"/>
              <a:defRPr/>
            </a:lvl2pPr>
            <a:lvl3pPr marL="1371600" lvl="2" indent="-305752" algn="l">
              <a:lnSpc>
                <a:spcPct val="100000"/>
              </a:lnSpc>
              <a:spcBef>
                <a:spcPts val="270"/>
              </a:spcBef>
              <a:spcAft>
                <a:spcPts val="0"/>
              </a:spcAft>
              <a:buSzPts val="1215"/>
              <a:buChar char="•"/>
              <a:defRPr/>
            </a:lvl3pPr>
            <a:lvl4pPr marL="1828800" lvl="3" indent="-304800" algn="l">
              <a:lnSpc>
                <a:spcPct val="100000"/>
              </a:lnSpc>
              <a:spcBef>
                <a:spcPts val="240"/>
              </a:spcBef>
              <a:spcAft>
                <a:spcPts val="0"/>
              </a:spcAft>
              <a:buSzPts val="1200"/>
              <a:buChar char="•"/>
              <a:defRPr/>
            </a:lvl4pPr>
            <a:lvl5pPr marL="2286000" lvl="4" indent="-295275" algn="l">
              <a:lnSpc>
                <a:spcPct val="100000"/>
              </a:lnSpc>
              <a:spcBef>
                <a:spcPts val="210"/>
              </a:spcBef>
              <a:spcAft>
                <a:spcPts val="0"/>
              </a:spcAft>
              <a:buSzPts val="1050"/>
              <a:buChar char="•"/>
              <a:defRPr/>
            </a:lvl5pPr>
            <a:lvl6pPr marL="2743200" lvl="5" indent="-290512" algn="l">
              <a:lnSpc>
                <a:spcPct val="100000"/>
              </a:lnSpc>
              <a:spcBef>
                <a:spcPts val="195"/>
              </a:spcBef>
              <a:spcAft>
                <a:spcPts val="0"/>
              </a:spcAft>
              <a:buSzPts val="975"/>
              <a:buChar char="•"/>
              <a:defRPr/>
            </a:lvl6pPr>
            <a:lvl7pPr marL="3200400" lvl="6" indent="-290512" algn="l">
              <a:lnSpc>
                <a:spcPct val="100000"/>
              </a:lnSpc>
              <a:spcBef>
                <a:spcPts val="195"/>
              </a:spcBef>
              <a:spcAft>
                <a:spcPts val="0"/>
              </a:spcAft>
              <a:buSzPts val="975"/>
              <a:buChar char="•"/>
              <a:defRPr/>
            </a:lvl7pPr>
            <a:lvl8pPr marL="3657600" lvl="7" indent="-290512" algn="l">
              <a:lnSpc>
                <a:spcPct val="100000"/>
              </a:lnSpc>
              <a:spcBef>
                <a:spcPts val="195"/>
              </a:spcBef>
              <a:spcAft>
                <a:spcPts val="0"/>
              </a:spcAft>
              <a:buSzPts val="975"/>
              <a:buChar char="•"/>
              <a:defRPr/>
            </a:lvl8pPr>
            <a:lvl9pPr marL="4114800" lvl="8" indent="-290512" algn="l">
              <a:lnSpc>
                <a:spcPct val="100000"/>
              </a:lnSpc>
              <a:spcBef>
                <a:spcPts val="195"/>
              </a:spcBef>
              <a:spcAft>
                <a:spcPts val="0"/>
              </a:spcAft>
              <a:buSzPts val="975"/>
              <a:buChar char="•"/>
              <a:defRPr/>
            </a:lvl9pPr>
          </a:lstStyle>
          <a:p>
            <a:endParaRPr/>
          </a:p>
        </p:txBody>
      </p:sp>
      <p:sp>
        <p:nvSpPr>
          <p:cNvPr id="29" name="Google Shape;29;p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7A97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33" name="Google Shape;33;p10"/>
          <p:cNvSpPr txBox="1">
            <a:spLocks noGrp="1"/>
          </p:cNvSpPr>
          <p:nvPr>
            <p:ph type="body" idx="2"/>
          </p:nvPr>
        </p:nvSpPr>
        <p:spPr>
          <a:xfrm>
            <a:off x="4648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34" name="Google Shape;34;p10"/>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7A97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40" name="Google Shape;40;p11"/>
          <p:cNvSpPr txBox="1">
            <a:spLocks noGrp="1"/>
          </p:cNvSpPr>
          <p:nvPr>
            <p:ph type="body" idx="2"/>
          </p:nvPr>
        </p:nvSpPr>
        <p:spPr>
          <a:xfrm>
            <a:off x="4648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41" name="Google Shape;41;p11"/>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7A97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47" name="Google Shape;47;p12"/>
          <p:cNvSpPr txBox="1">
            <a:spLocks noGrp="1"/>
          </p:cNvSpPr>
          <p:nvPr>
            <p:ph type="body" idx="2"/>
          </p:nvPr>
        </p:nvSpPr>
        <p:spPr>
          <a:xfrm>
            <a:off x="4648200" y="1200150"/>
            <a:ext cx="4038600" cy="16419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48" name="Google Shape;48;p12"/>
          <p:cNvSpPr txBox="1">
            <a:spLocks noGrp="1"/>
          </p:cNvSpPr>
          <p:nvPr>
            <p:ph type="body" idx="3"/>
          </p:nvPr>
        </p:nvSpPr>
        <p:spPr>
          <a:xfrm>
            <a:off x="4648200" y="2956322"/>
            <a:ext cx="4038600" cy="16419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49" name="Google Shape;49;p12"/>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457200" y="1255014"/>
            <a:ext cx="4038600" cy="3538800"/>
          </a:xfrm>
          <a:prstGeom prst="rect">
            <a:avLst/>
          </a:prstGeom>
          <a:noFill/>
          <a:ln>
            <a:noFill/>
          </a:ln>
        </p:spPr>
        <p:txBody>
          <a:bodyPr spcFirstLastPara="1" wrap="square" lIns="91425" tIns="45700" rIns="91425" bIns="45700" anchor="t" anchorCtr="0">
            <a:noAutofit/>
          </a:bodyPr>
          <a:lstStyle>
            <a:lvl1pPr marL="457200" lvl="0" indent="-341947" algn="l">
              <a:lnSpc>
                <a:spcPct val="100000"/>
              </a:lnSpc>
              <a:spcBef>
                <a:spcPts val="420"/>
              </a:spcBef>
              <a:spcAft>
                <a:spcPts val="0"/>
              </a:spcAft>
              <a:buSzPts val="1785"/>
              <a:buChar char="•"/>
              <a:defRPr sz="2100"/>
            </a:lvl1pPr>
            <a:lvl2pPr marL="914400" lvl="1" indent="-325755" algn="l">
              <a:lnSpc>
                <a:spcPct val="100000"/>
              </a:lnSpc>
              <a:spcBef>
                <a:spcPts val="360"/>
              </a:spcBef>
              <a:spcAft>
                <a:spcPts val="0"/>
              </a:spcAft>
              <a:buSzPts val="1530"/>
              <a:buChar char="•"/>
              <a:defRPr sz="1800"/>
            </a:lvl2pPr>
            <a:lvl3pPr marL="1371600" lvl="2" indent="-314325" algn="l">
              <a:lnSpc>
                <a:spcPct val="100000"/>
              </a:lnSpc>
              <a:spcBef>
                <a:spcPts val="300"/>
              </a:spcBef>
              <a:spcAft>
                <a:spcPts val="0"/>
              </a:spcAft>
              <a:buSzPts val="1350"/>
              <a:buChar char="•"/>
              <a:defRPr sz="1500"/>
            </a:lvl3pPr>
            <a:lvl4pPr marL="1828800" lvl="3" indent="-314325" algn="l">
              <a:lnSpc>
                <a:spcPct val="100000"/>
              </a:lnSpc>
              <a:spcBef>
                <a:spcPts val="270"/>
              </a:spcBef>
              <a:spcAft>
                <a:spcPts val="0"/>
              </a:spcAft>
              <a:buSzPts val="1350"/>
              <a:buChar char="•"/>
              <a:defRPr sz="1350"/>
            </a:lvl4pPr>
            <a:lvl5pPr marL="2286000" lvl="4" indent="-314325" algn="l">
              <a:lnSpc>
                <a:spcPct val="100000"/>
              </a:lnSpc>
              <a:spcBef>
                <a:spcPts val="270"/>
              </a:spcBef>
              <a:spcAft>
                <a:spcPts val="0"/>
              </a:spcAft>
              <a:buSzPts val="1350"/>
              <a:buChar char="•"/>
              <a:defRPr sz="1350"/>
            </a:lvl5pPr>
            <a:lvl6pPr marL="2743200" lvl="5" indent="-314325" algn="l">
              <a:lnSpc>
                <a:spcPct val="100000"/>
              </a:lnSpc>
              <a:spcBef>
                <a:spcPts val="270"/>
              </a:spcBef>
              <a:spcAft>
                <a:spcPts val="0"/>
              </a:spcAft>
              <a:buSzPts val="1350"/>
              <a:buChar char="•"/>
              <a:defRPr sz="1350"/>
            </a:lvl6pPr>
            <a:lvl7pPr marL="3200400" lvl="6" indent="-314325" algn="l">
              <a:lnSpc>
                <a:spcPct val="100000"/>
              </a:lnSpc>
              <a:spcBef>
                <a:spcPts val="270"/>
              </a:spcBef>
              <a:spcAft>
                <a:spcPts val="0"/>
              </a:spcAft>
              <a:buSzPts val="1350"/>
              <a:buChar char="•"/>
              <a:defRPr sz="1350"/>
            </a:lvl7pPr>
            <a:lvl8pPr marL="3657600" lvl="7" indent="-314325" algn="l">
              <a:lnSpc>
                <a:spcPct val="100000"/>
              </a:lnSpc>
              <a:spcBef>
                <a:spcPts val="270"/>
              </a:spcBef>
              <a:spcAft>
                <a:spcPts val="0"/>
              </a:spcAft>
              <a:buSzPts val="1350"/>
              <a:buChar char="•"/>
              <a:defRPr sz="1350"/>
            </a:lvl8pPr>
            <a:lvl9pPr marL="4114800" lvl="8" indent="-314325" algn="l">
              <a:lnSpc>
                <a:spcPct val="100000"/>
              </a:lnSpc>
              <a:spcBef>
                <a:spcPts val="270"/>
              </a:spcBef>
              <a:spcAft>
                <a:spcPts val="0"/>
              </a:spcAft>
              <a:buSzPts val="1350"/>
              <a:buChar char="•"/>
              <a:defRPr sz="1350"/>
            </a:lvl9pPr>
          </a:lstStyle>
          <a:p>
            <a:endParaRPr/>
          </a:p>
        </p:txBody>
      </p:sp>
      <p:sp>
        <p:nvSpPr>
          <p:cNvPr id="55" name="Google Shape;55;p13"/>
          <p:cNvSpPr txBox="1">
            <a:spLocks noGrp="1"/>
          </p:cNvSpPr>
          <p:nvPr>
            <p:ph type="body" idx="2"/>
          </p:nvPr>
        </p:nvSpPr>
        <p:spPr>
          <a:xfrm>
            <a:off x="4648200" y="1255014"/>
            <a:ext cx="4038600" cy="3538800"/>
          </a:xfrm>
          <a:prstGeom prst="rect">
            <a:avLst/>
          </a:prstGeom>
          <a:noFill/>
          <a:ln>
            <a:noFill/>
          </a:ln>
        </p:spPr>
        <p:txBody>
          <a:bodyPr spcFirstLastPara="1" wrap="square" lIns="91425" tIns="45700" rIns="91425" bIns="45700" anchor="t" anchorCtr="0">
            <a:noAutofit/>
          </a:bodyPr>
          <a:lstStyle>
            <a:lvl1pPr marL="457200" lvl="0" indent="-341947" algn="l">
              <a:lnSpc>
                <a:spcPct val="100000"/>
              </a:lnSpc>
              <a:spcBef>
                <a:spcPts val="420"/>
              </a:spcBef>
              <a:spcAft>
                <a:spcPts val="0"/>
              </a:spcAft>
              <a:buSzPts val="1785"/>
              <a:buChar char="•"/>
              <a:defRPr sz="2100"/>
            </a:lvl1pPr>
            <a:lvl2pPr marL="914400" lvl="1" indent="-325755" algn="l">
              <a:lnSpc>
                <a:spcPct val="100000"/>
              </a:lnSpc>
              <a:spcBef>
                <a:spcPts val="360"/>
              </a:spcBef>
              <a:spcAft>
                <a:spcPts val="0"/>
              </a:spcAft>
              <a:buSzPts val="1530"/>
              <a:buChar char="•"/>
              <a:defRPr sz="1800"/>
            </a:lvl2pPr>
            <a:lvl3pPr marL="1371600" lvl="2" indent="-314325" algn="l">
              <a:lnSpc>
                <a:spcPct val="100000"/>
              </a:lnSpc>
              <a:spcBef>
                <a:spcPts val="300"/>
              </a:spcBef>
              <a:spcAft>
                <a:spcPts val="0"/>
              </a:spcAft>
              <a:buSzPts val="1350"/>
              <a:buChar char="•"/>
              <a:defRPr sz="1500"/>
            </a:lvl3pPr>
            <a:lvl4pPr marL="1828800" lvl="3" indent="-314325" algn="l">
              <a:lnSpc>
                <a:spcPct val="100000"/>
              </a:lnSpc>
              <a:spcBef>
                <a:spcPts val="270"/>
              </a:spcBef>
              <a:spcAft>
                <a:spcPts val="0"/>
              </a:spcAft>
              <a:buSzPts val="1350"/>
              <a:buChar char="•"/>
              <a:defRPr sz="1350"/>
            </a:lvl4pPr>
            <a:lvl5pPr marL="2286000" lvl="4" indent="-314325" algn="l">
              <a:lnSpc>
                <a:spcPct val="100000"/>
              </a:lnSpc>
              <a:spcBef>
                <a:spcPts val="270"/>
              </a:spcBef>
              <a:spcAft>
                <a:spcPts val="0"/>
              </a:spcAft>
              <a:buSzPts val="1350"/>
              <a:buChar char="•"/>
              <a:defRPr sz="1350"/>
            </a:lvl5pPr>
            <a:lvl6pPr marL="2743200" lvl="5" indent="-314325" algn="l">
              <a:lnSpc>
                <a:spcPct val="100000"/>
              </a:lnSpc>
              <a:spcBef>
                <a:spcPts val="270"/>
              </a:spcBef>
              <a:spcAft>
                <a:spcPts val="0"/>
              </a:spcAft>
              <a:buSzPts val="1350"/>
              <a:buChar char="•"/>
              <a:defRPr sz="1350"/>
            </a:lvl6pPr>
            <a:lvl7pPr marL="3200400" lvl="6" indent="-314325" algn="l">
              <a:lnSpc>
                <a:spcPct val="100000"/>
              </a:lnSpc>
              <a:spcBef>
                <a:spcPts val="270"/>
              </a:spcBef>
              <a:spcAft>
                <a:spcPts val="0"/>
              </a:spcAft>
              <a:buSzPts val="1350"/>
              <a:buChar char="•"/>
              <a:defRPr sz="1350"/>
            </a:lvl7pPr>
            <a:lvl8pPr marL="3657600" lvl="7" indent="-314325" algn="l">
              <a:lnSpc>
                <a:spcPct val="100000"/>
              </a:lnSpc>
              <a:spcBef>
                <a:spcPts val="270"/>
              </a:spcBef>
              <a:spcAft>
                <a:spcPts val="0"/>
              </a:spcAft>
              <a:buSzPts val="1350"/>
              <a:buChar char="•"/>
              <a:defRPr sz="1350"/>
            </a:lvl8pPr>
            <a:lvl9pPr marL="4114800" lvl="8" indent="-314325" algn="l">
              <a:lnSpc>
                <a:spcPct val="100000"/>
              </a:lnSpc>
              <a:spcBef>
                <a:spcPts val="270"/>
              </a:spcBef>
              <a:spcAft>
                <a:spcPts val="0"/>
              </a:spcAft>
              <a:buSzPts val="1350"/>
              <a:buChar char="•"/>
              <a:defRPr sz="1350"/>
            </a:lvl9pPr>
          </a:lstStyle>
          <a:p>
            <a:endParaRPr/>
          </a:p>
        </p:txBody>
      </p:sp>
      <p:sp>
        <p:nvSpPr>
          <p:cNvPr id="56" name="Google Shape;56;p13"/>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722313" y="1771651"/>
            <a:ext cx="7772400" cy="16503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600"/>
              <a:buFont typeface="Arial"/>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722313" y="3470150"/>
            <a:ext cx="7772400" cy="1125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530"/>
              <a:buNone/>
              <a:defRPr sz="1800">
                <a:solidFill>
                  <a:schemeClr val="dk2"/>
                </a:solidFill>
              </a:defRPr>
            </a:lvl1pPr>
            <a:lvl2pPr marL="914400" lvl="1" indent="-228600" algn="l">
              <a:lnSpc>
                <a:spcPct val="100000"/>
              </a:lnSpc>
              <a:spcBef>
                <a:spcPts val="270"/>
              </a:spcBef>
              <a:spcAft>
                <a:spcPts val="0"/>
              </a:spcAft>
              <a:buSzPts val="1148"/>
              <a:buNone/>
              <a:defRPr sz="1350">
                <a:solidFill>
                  <a:srgbClr val="888888"/>
                </a:solidFill>
              </a:defRPr>
            </a:lvl2pPr>
            <a:lvl3pPr marL="1371600" lvl="2" indent="-228600" algn="l">
              <a:lnSpc>
                <a:spcPct val="100000"/>
              </a:lnSpc>
              <a:spcBef>
                <a:spcPts val="240"/>
              </a:spcBef>
              <a:spcAft>
                <a:spcPts val="0"/>
              </a:spcAft>
              <a:buSzPts val="1080"/>
              <a:buNone/>
              <a:defRPr sz="1200">
                <a:solidFill>
                  <a:srgbClr val="888888"/>
                </a:solidFill>
              </a:defRPr>
            </a:lvl3pPr>
            <a:lvl4pPr marL="1828800" lvl="3" indent="-228600" algn="l">
              <a:lnSpc>
                <a:spcPct val="100000"/>
              </a:lnSpc>
              <a:spcBef>
                <a:spcPts val="210"/>
              </a:spcBef>
              <a:spcAft>
                <a:spcPts val="0"/>
              </a:spcAft>
              <a:buSzPts val="1050"/>
              <a:buNone/>
              <a:defRPr sz="1050">
                <a:solidFill>
                  <a:srgbClr val="888888"/>
                </a:solidFill>
              </a:defRPr>
            </a:lvl4pPr>
            <a:lvl5pPr marL="2286000" lvl="4" indent="-228600" algn="l">
              <a:lnSpc>
                <a:spcPct val="100000"/>
              </a:lnSpc>
              <a:spcBef>
                <a:spcPts val="210"/>
              </a:spcBef>
              <a:spcAft>
                <a:spcPts val="0"/>
              </a:spcAft>
              <a:buSzPts val="1050"/>
              <a:buNone/>
              <a:defRPr sz="1050">
                <a:solidFill>
                  <a:srgbClr val="888888"/>
                </a:solidFill>
              </a:defRPr>
            </a:lvl5pPr>
            <a:lvl6pPr marL="2743200" lvl="5" indent="-228600" algn="l">
              <a:lnSpc>
                <a:spcPct val="100000"/>
              </a:lnSpc>
              <a:spcBef>
                <a:spcPts val="210"/>
              </a:spcBef>
              <a:spcAft>
                <a:spcPts val="0"/>
              </a:spcAft>
              <a:buSzPts val="1050"/>
              <a:buNone/>
              <a:defRPr sz="1050">
                <a:solidFill>
                  <a:srgbClr val="888888"/>
                </a:solidFill>
              </a:defRPr>
            </a:lvl6pPr>
            <a:lvl7pPr marL="3200400" lvl="6" indent="-228600" algn="l">
              <a:lnSpc>
                <a:spcPct val="100000"/>
              </a:lnSpc>
              <a:spcBef>
                <a:spcPts val="210"/>
              </a:spcBef>
              <a:spcAft>
                <a:spcPts val="0"/>
              </a:spcAft>
              <a:buSzPts val="1050"/>
              <a:buNone/>
              <a:defRPr sz="1050">
                <a:solidFill>
                  <a:srgbClr val="888888"/>
                </a:solidFill>
              </a:defRPr>
            </a:lvl7pPr>
            <a:lvl8pPr marL="3657600" lvl="7" indent="-228600" algn="l">
              <a:lnSpc>
                <a:spcPct val="100000"/>
              </a:lnSpc>
              <a:spcBef>
                <a:spcPts val="210"/>
              </a:spcBef>
              <a:spcAft>
                <a:spcPts val="0"/>
              </a:spcAft>
              <a:buSzPts val="1050"/>
              <a:buNone/>
              <a:defRPr sz="1050">
                <a:solidFill>
                  <a:srgbClr val="888888"/>
                </a:solidFill>
              </a:defRPr>
            </a:lvl8pPr>
            <a:lvl9pPr marL="4114800" lvl="8" indent="-228600" algn="l">
              <a:lnSpc>
                <a:spcPct val="100000"/>
              </a:lnSpc>
              <a:spcBef>
                <a:spcPts val="210"/>
              </a:spcBef>
              <a:spcAft>
                <a:spcPts val="0"/>
              </a:spcAft>
              <a:buSzPts val="1050"/>
              <a:buNone/>
              <a:defRPr sz="1050">
                <a:solidFill>
                  <a:srgbClr val="888888"/>
                </a:solidFill>
              </a:defRPr>
            </a:lvl9pPr>
          </a:lstStyle>
          <a:p>
            <a:endParaRPr/>
          </a:p>
        </p:txBody>
      </p:sp>
      <p:sp>
        <p:nvSpPr>
          <p:cNvPr id="62" name="Google Shape;62;p14"/>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65" name="Google Shape;65;p14"/>
          <p:cNvCxnSpPr/>
          <p:nvPr/>
        </p:nvCxnSpPr>
        <p:spPr>
          <a:xfrm>
            <a:off x="731520" y="3449574"/>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594060"/>
            <a:ext cx="2139600" cy="946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Font typeface="Arial"/>
              <a:buNone/>
              <a:defRPr sz="1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2971800" y="594060"/>
            <a:ext cx="5715000" cy="4183500"/>
          </a:xfrm>
          <a:prstGeom prst="rect">
            <a:avLst/>
          </a:prstGeom>
          <a:noFill/>
          <a:ln>
            <a:noFill/>
          </a:ln>
        </p:spPr>
        <p:txBody>
          <a:bodyPr spcFirstLastPara="1" wrap="square" lIns="91425" tIns="45700" rIns="91425" bIns="45700" anchor="t" anchorCtr="0">
            <a:noAutofit/>
          </a:bodyPr>
          <a:lstStyle>
            <a:lvl1pPr marL="457200" lvl="0" indent="-358140" algn="l">
              <a:lnSpc>
                <a:spcPct val="100000"/>
              </a:lnSpc>
              <a:spcBef>
                <a:spcPts val="480"/>
              </a:spcBef>
              <a:spcAft>
                <a:spcPts val="0"/>
              </a:spcAft>
              <a:buSzPts val="2040"/>
              <a:buChar char="•"/>
              <a:defRPr sz="2400"/>
            </a:lvl1pPr>
            <a:lvl2pPr marL="914400" lvl="1" indent="-341947" algn="l">
              <a:lnSpc>
                <a:spcPct val="100000"/>
              </a:lnSpc>
              <a:spcBef>
                <a:spcPts val="420"/>
              </a:spcBef>
              <a:spcAft>
                <a:spcPts val="0"/>
              </a:spcAft>
              <a:buSzPts val="1785"/>
              <a:buChar char="•"/>
              <a:defRPr sz="2100"/>
            </a:lvl2pPr>
            <a:lvl3pPr marL="1371600" lvl="2" indent="-331469" algn="l">
              <a:lnSpc>
                <a:spcPct val="100000"/>
              </a:lnSpc>
              <a:spcBef>
                <a:spcPts val="360"/>
              </a:spcBef>
              <a:spcAft>
                <a:spcPts val="0"/>
              </a:spcAft>
              <a:buSzPts val="1620"/>
              <a:buChar char="•"/>
              <a:defRPr sz="1800"/>
            </a:lvl3pPr>
            <a:lvl4pPr marL="1828800" lvl="3" indent="-323850" algn="l">
              <a:lnSpc>
                <a:spcPct val="100000"/>
              </a:lnSpc>
              <a:spcBef>
                <a:spcPts val="300"/>
              </a:spcBef>
              <a:spcAft>
                <a:spcPts val="0"/>
              </a:spcAft>
              <a:buSzPts val="1500"/>
              <a:buChar char="•"/>
              <a:defRPr sz="1500"/>
            </a:lvl4pPr>
            <a:lvl5pPr marL="2286000" lvl="4" indent="-323850" algn="l">
              <a:lnSpc>
                <a:spcPct val="100000"/>
              </a:lnSpc>
              <a:spcBef>
                <a:spcPts val="300"/>
              </a:spcBef>
              <a:spcAft>
                <a:spcPts val="0"/>
              </a:spcAft>
              <a:buSzPts val="1500"/>
              <a:buChar char="•"/>
              <a:defRPr sz="1500"/>
            </a:lvl5pPr>
            <a:lvl6pPr marL="2743200" lvl="5" indent="-323850" algn="l">
              <a:lnSpc>
                <a:spcPct val="100000"/>
              </a:lnSpc>
              <a:spcBef>
                <a:spcPts val="300"/>
              </a:spcBef>
              <a:spcAft>
                <a:spcPts val="0"/>
              </a:spcAft>
              <a:buSzPts val="1500"/>
              <a:buChar char="•"/>
              <a:defRPr sz="1500"/>
            </a:lvl6pPr>
            <a:lvl7pPr marL="3200400" lvl="6" indent="-323850" algn="l">
              <a:lnSpc>
                <a:spcPct val="100000"/>
              </a:lnSpc>
              <a:spcBef>
                <a:spcPts val="300"/>
              </a:spcBef>
              <a:spcAft>
                <a:spcPts val="0"/>
              </a:spcAft>
              <a:buSzPts val="1500"/>
              <a:buChar char="•"/>
              <a:defRPr sz="1500"/>
            </a:lvl7pPr>
            <a:lvl8pPr marL="3657600" lvl="7" indent="-323850" algn="l">
              <a:lnSpc>
                <a:spcPct val="100000"/>
              </a:lnSpc>
              <a:spcBef>
                <a:spcPts val="300"/>
              </a:spcBef>
              <a:spcAft>
                <a:spcPts val="0"/>
              </a:spcAft>
              <a:buSzPts val="1500"/>
              <a:buChar char="•"/>
              <a:defRPr sz="1500"/>
            </a:lvl8pPr>
            <a:lvl9pPr marL="4114800" lvl="8" indent="-323850" algn="l">
              <a:lnSpc>
                <a:spcPct val="100000"/>
              </a:lnSpc>
              <a:spcBef>
                <a:spcPts val="300"/>
              </a:spcBef>
              <a:spcAft>
                <a:spcPts val="0"/>
              </a:spcAft>
              <a:buSzPts val="1500"/>
              <a:buChar char="•"/>
              <a:defRPr sz="1500"/>
            </a:lvl9pPr>
          </a:lstStyle>
          <a:p>
            <a:endParaRPr/>
          </a:p>
        </p:txBody>
      </p:sp>
      <p:sp>
        <p:nvSpPr>
          <p:cNvPr id="69" name="Google Shape;69;p16"/>
          <p:cNvSpPr txBox="1">
            <a:spLocks noGrp="1"/>
          </p:cNvSpPr>
          <p:nvPr>
            <p:ph type="body" idx="2"/>
          </p:nvPr>
        </p:nvSpPr>
        <p:spPr>
          <a:xfrm>
            <a:off x="457201" y="1597915"/>
            <a:ext cx="2139600" cy="3182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SzPts val="893"/>
              <a:buNone/>
              <a:defRPr sz="1050"/>
            </a:lvl1pPr>
            <a:lvl2pPr marL="914400" lvl="1" indent="-228600" algn="l">
              <a:lnSpc>
                <a:spcPct val="100000"/>
              </a:lnSpc>
              <a:spcBef>
                <a:spcPts val="180"/>
              </a:spcBef>
              <a:spcAft>
                <a:spcPts val="0"/>
              </a:spcAft>
              <a:buSzPts val="765"/>
              <a:buNone/>
              <a:defRPr sz="900"/>
            </a:lvl2pPr>
            <a:lvl3pPr marL="1371600" lvl="2" indent="-228600" algn="l">
              <a:lnSpc>
                <a:spcPct val="100000"/>
              </a:lnSpc>
              <a:spcBef>
                <a:spcPts val="150"/>
              </a:spcBef>
              <a:spcAft>
                <a:spcPts val="0"/>
              </a:spcAft>
              <a:buSzPts val="675"/>
              <a:buNone/>
              <a:defRPr sz="750"/>
            </a:lvl3pPr>
            <a:lvl4pPr marL="1828800" lvl="3" indent="-228600" algn="l">
              <a:lnSpc>
                <a:spcPct val="100000"/>
              </a:lnSpc>
              <a:spcBef>
                <a:spcPts val="135"/>
              </a:spcBef>
              <a:spcAft>
                <a:spcPts val="0"/>
              </a:spcAft>
              <a:buSzPts val="675"/>
              <a:buNone/>
              <a:defRPr sz="675"/>
            </a:lvl4pPr>
            <a:lvl5pPr marL="2286000" lvl="4" indent="-228600" algn="l">
              <a:lnSpc>
                <a:spcPct val="100000"/>
              </a:lnSpc>
              <a:spcBef>
                <a:spcPts val="135"/>
              </a:spcBef>
              <a:spcAft>
                <a:spcPts val="0"/>
              </a:spcAft>
              <a:buSzPts val="675"/>
              <a:buNone/>
              <a:defRPr sz="675"/>
            </a:lvl5pPr>
            <a:lvl6pPr marL="2743200" lvl="5" indent="-228600" algn="l">
              <a:lnSpc>
                <a:spcPct val="100000"/>
              </a:lnSpc>
              <a:spcBef>
                <a:spcPts val="135"/>
              </a:spcBef>
              <a:spcAft>
                <a:spcPts val="0"/>
              </a:spcAft>
              <a:buSzPts val="675"/>
              <a:buNone/>
              <a:defRPr sz="675"/>
            </a:lvl6pPr>
            <a:lvl7pPr marL="3200400" lvl="6" indent="-228600" algn="l">
              <a:lnSpc>
                <a:spcPct val="100000"/>
              </a:lnSpc>
              <a:spcBef>
                <a:spcPts val="135"/>
              </a:spcBef>
              <a:spcAft>
                <a:spcPts val="0"/>
              </a:spcAft>
              <a:buSzPts val="675"/>
              <a:buNone/>
              <a:defRPr sz="675"/>
            </a:lvl7pPr>
            <a:lvl8pPr marL="3657600" lvl="7" indent="-228600" algn="l">
              <a:lnSpc>
                <a:spcPct val="100000"/>
              </a:lnSpc>
              <a:spcBef>
                <a:spcPts val="135"/>
              </a:spcBef>
              <a:spcAft>
                <a:spcPts val="0"/>
              </a:spcAft>
              <a:buSzPts val="675"/>
              <a:buNone/>
              <a:defRPr sz="675"/>
            </a:lvl8pPr>
            <a:lvl9pPr marL="4114800" lvl="8" indent="-228600" algn="l">
              <a:lnSpc>
                <a:spcPct val="100000"/>
              </a:lnSpc>
              <a:spcBef>
                <a:spcPts val="135"/>
              </a:spcBef>
              <a:spcAft>
                <a:spcPts val="0"/>
              </a:spcAft>
              <a:buSzPts val="675"/>
              <a:buNone/>
              <a:defRPr sz="675"/>
            </a:lvl9pPr>
          </a:lstStyle>
          <a:p>
            <a:endParaRPr/>
          </a:p>
        </p:txBody>
      </p:sp>
      <p:sp>
        <p:nvSpPr>
          <p:cNvPr id="70" name="Google Shape;70;p16"/>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73" name="Google Shape;73;p16"/>
          <p:cNvCxnSpPr/>
          <p:nvPr/>
        </p:nvCxnSpPr>
        <p:spPr>
          <a:xfrm rot="5400000">
            <a:off x="684098" y="2685061"/>
            <a:ext cx="41835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p:nvPr/>
        </p:nvSpPr>
        <p:spPr>
          <a:xfrm>
            <a:off x="0" y="165590"/>
            <a:ext cx="9144000" cy="171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 name="Google Shape;7;p6"/>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6"/>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marR="0" lvl="0" indent="-325755" algn="l" rtl="0">
              <a:lnSpc>
                <a:spcPct val="100000"/>
              </a:lnSpc>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lnSpc>
                <a:spcPct val="100000"/>
              </a:lnSpc>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lnSpc>
                <a:spcPct val="100000"/>
              </a:lnSpc>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lnSpc>
                <a:spcPct val="100000"/>
              </a:lnSpc>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9" name="Google Shape;9;p6"/>
          <p:cNvSpPr/>
          <p:nvPr/>
        </p:nvSpPr>
        <p:spPr>
          <a:xfrm>
            <a:off x="0" y="0"/>
            <a:ext cx="9144000" cy="274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0" name="Google Shape;10;p6"/>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6"/>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sccc.org/papers/equity-driven-systems-student-equity-and-achievement-california-community-colleg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mailto:cruzmayra@deanza.edu" TargetMode="External"/><Relationship Id="rId5" Type="http://schemas.openxmlformats.org/officeDocument/2006/relationships/hyperlink" Target="https://www.youtube.com/watch?v=qGoldJP4Xl8&amp;fbclid=IwAR1En27F0LbB7mfFFCVh--t1zVOWmDkV45stbAdTYAHYOWc9pPOamVTqBWE" TargetMode="External"/><Relationship Id="rId4" Type="http://schemas.openxmlformats.org/officeDocument/2006/relationships/hyperlink" Target="http://collegecampaign.org/portfolio/left-out-repor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cruzmayra@fhda.edu" TargetMode="External"/><Relationship Id="rId3" Type="http://schemas.openxmlformats.org/officeDocument/2006/relationships/hyperlink" Target="https://www.asccc.org/covid-19-faculty-resources" TargetMode="External"/><Relationship Id="rId7" Type="http://schemas.openxmlformats.org/officeDocument/2006/relationships/hyperlink" Target="mailto:abuul@sdccd.ed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mailto:mbean@riohondo.edu" TargetMode="External"/><Relationship Id="rId5" Type="http://schemas.openxmlformats.org/officeDocument/2006/relationships/image" Target="../media/image1.png"/><Relationship Id="rId4" Type="http://schemas.openxmlformats.org/officeDocument/2006/relationships/hyperlink" Target="mailto:info@asccc.org" TargetMode="External"/><Relationship Id="rId9" Type="http://schemas.openxmlformats.org/officeDocument/2006/relationships/hyperlink" Target="mailto:imhof@sbc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L_YVrt_HqDM?feature=oembed" TargetMode="External"/><Relationship Id="rId5" Type="http://schemas.openxmlformats.org/officeDocument/2006/relationships/image" Target="../media/image4.jpeg"/><Relationship Id="rId4" Type="http://schemas.openxmlformats.org/officeDocument/2006/relationships/hyperlink" Target="https://www.youtube.com/watch?v=L_YVrt_HqD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697225" y="1646623"/>
            <a:ext cx="7848600" cy="1393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000"/>
              <a:buFont typeface="Arial"/>
              <a:buNone/>
            </a:pPr>
            <a:endParaRPr sz="3000" b="1"/>
          </a:p>
          <a:p>
            <a:pPr marL="0" lvl="0" indent="0" algn="ctr" rtl="0">
              <a:lnSpc>
                <a:spcPct val="100000"/>
              </a:lnSpc>
              <a:spcBef>
                <a:spcPts val="0"/>
              </a:spcBef>
              <a:spcAft>
                <a:spcPts val="0"/>
              </a:spcAft>
              <a:buClr>
                <a:schemeClr val="dk2"/>
              </a:buClr>
              <a:buSzPts val="3000"/>
              <a:buFont typeface="Arial"/>
              <a:buNone/>
            </a:pPr>
            <a:r>
              <a:rPr lang="en" sz="3000" b="1"/>
              <a:t>Opportunity for Positive Structural Change in Times of Crisis: </a:t>
            </a:r>
            <a:endParaRPr sz="3000" b="1"/>
          </a:p>
          <a:p>
            <a:pPr marL="0" lvl="0" indent="0" algn="ctr" rtl="0">
              <a:lnSpc>
                <a:spcPct val="100000"/>
              </a:lnSpc>
              <a:spcBef>
                <a:spcPts val="0"/>
              </a:spcBef>
              <a:spcAft>
                <a:spcPts val="0"/>
              </a:spcAft>
              <a:buClr>
                <a:schemeClr val="dk2"/>
              </a:buClr>
              <a:buSzPts val="3000"/>
              <a:buFont typeface="Arial"/>
              <a:buNone/>
            </a:pPr>
            <a:r>
              <a:rPr lang="en" sz="3000" b="1"/>
              <a:t>Implications for Hiring </a:t>
            </a:r>
            <a:endParaRPr sz="3000" b="1"/>
          </a:p>
        </p:txBody>
      </p:sp>
      <p:sp>
        <p:nvSpPr>
          <p:cNvPr id="98" name="Google Shape;98;p1"/>
          <p:cNvSpPr txBox="1">
            <a:spLocks noGrp="1"/>
          </p:cNvSpPr>
          <p:nvPr>
            <p:ph type="subTitle" idx="1"/>
          </p:nvPr>
        </p:nvSpPr>
        <p:spPr>
          <a:xfrm>
            <a:off x="697225" y="3221450"/>
            <a:ext cx="7848600" cy="18423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400"/>
              </a:spcBef>
              <a:spcAft>
                <a:spcPts val="0"/>
              </a:spcAft>
              <a:buSzPts val="1700"/>
              <a:buNone/>
            </a:pPr>
            <a:r>
              <a:rPr lang="en" sz="1400" dirty="0">
                <a:solidFill>
                  <a:schemeClr val="dk1"/>
                </a:solidFill>
              </a:rPr>
              <a:t>M</a:t>
            </a:r>
            <a:r>
              <a:rPr lang="en-US" sz="1400" dirty="0" err="1">
                <a:solidFill>
                  <a:schemeClr val="dk1"/>
                </a:solidFill>
              </a:rPr>
              <a:t>i</a:t>
            </a:r>
            <a:r>
              <a:rPr lang="en" sz="1400" dirty="0">
                <a:solidFill>
                  <a:schemeClr val="dk1"/>
                </a:solidFill>
              </a:rPr>
              <a:t>chelle Velasquez Bean, ASCCC Area C Representative (she/her/hers)</a:t>
            </a:r>
            <a:endParaRPr sz="1400" dirty="0">
              <a:solidFill>
                <a:schemeClr val="dk1"/>
              </a:solidFill>
            </a:endParaRPr>
          </a:p>
          <a:p>
            <a:pPr marL="0" lvl="0" indent="0" algn="ctr" rtl="0">
              <a:lnSpc>
                <a:spcPct val="80000"/>
              </a:lnSpc>
              <a:spcBef>
                <a:spcPts val="400"/>
              </a:spcBef>
              <a:spcAft>
                <a:spcPts val="0"/>
              </a:spcAft>
              <a:buClr>
                <a:schemeClr val="dk1"/>
              </a:buClr>
              <a:buSzPts val="1700"/>
              <a:buFont typeface="Arial"/>
              <a:buNone/>
            </a:pPr>
            <a:r>
              <a:rPr lang="en" sz="1400" dirty="0">
                <a:solidFill>
                  <a:schemeClr val="dk1"/>
                </a:solidFill>
              </a:rPr>
              <a:t>Dr. Abdimalik Buul, A2MEND Board Member, San Diego City College (he/him/his)</a:t>
            </a:r>
            <a:endParaRPr sz="1400" dirty="0">
              <a:solidFill>
                <a:schemeClr val="dk1"/>
              </a:solidFill>
            </a:endParaRPr>
          </a:p>
          <a:p>
            <a:pPr marL="0" lvl="0" indent="0" algn="ctr" rtl="0">
              <a:lnSpc>
                <a:spcPct val="80000"/>
              </a:lnSpc>
              <a:spcBef>
                <a:spcPts val="400"/>
              </a:spcBef>
              <a:spcAft>
                <a:spcPts val="0"/>
              </a:spcAft>
              <a:buSzPts val="1700"/>
              <a:buNone/>
            </a:pPr>
            <a:r>
              <a:rPr lang="en" sz="1400" dirty="0">
                <a:solidFill>
                  <a:schemeClr val="dk1"/>
                </a:solidFill>
              </a:rPr>
              <a:t>Mayra Cruz, ASCCC </a:t>
            </a:r>
            <a:r>
              <a:rPr lang="en" sz="1400" dirty="0">
                <a:solidFill>
                  <a:schemeClr val="dk1"/>
                </a:solidFill>
                <a:highlight>
                  <a:srgbClr val="FFFFFF"/>
                </a:highlight>
              </a:rPr>
              <a:t>Area B Representative </a:t>
            </a:r>
            <a:r>
              <a:rPr lang="en" sz="1400" dirty="0">
                <a:solidFill>
                  <a:schemeClr val="dk1"/>
                </a:solidFill>
                <a:highlight>
                  <a:schemeClr val="lt1"/>
                </a:highlight>
              </a:rPr>
              <a:t>(she/her/ella)</a:t>
            </a:r>
            <a:endParaRPr dirty="0"/>
          </a:p>
          <a:p>
            <a:pPr marL="0" lvl="0" indent="0" algn="ctr" rtl="0">
              <a:lnSpc>
                <a:spcPct val="80000"/>
              </a:lnSpc>
              <a:spcBef>
                <a:spcPts val="400"/>
              </a:spcBef>
              <a:spcAft>
                <a:spcPts val="0"/>
              </a:spcAft>
              <a:buSzPts val="1700"/>
              <a:buNone/>
            </a:pPr>
            <a:r>
              <a:rPr lang="en" sz="1400" dirty="0">
                <a:solidFill>
                  <a:schemeClr val="dk1"/>
                </a:solidFill>
                <a:highlight>
                  <a:srgbClr val="FFFFFF"/>
                </a:highlight>
              </a:rPr>
              <a:t>Dr. Elizabeth Imhof, ASCCC </a:t>
            </a:r>
            <a:r>
              <a:rPr lang="en" sz="1400" dirty="0">
                <a:solidFill>
                  <a:schemeClr val="dk1"/>
                </a:solidFill>
              </a:rPr>
              <a:t>Faculty Leadership Development Committee (she/her/hers)</a:t>
            </a:r>
            <a:endParaRPr dirty="0"/>
          </a:p>
          <a:p>
            <a:pPr marL="0" lvl="0" indent="0" algn="l" rtl="0">
              <a:lnSpc>
                <a:spcPct val="80000"/>
              </a:lnSpc>
              <a:spcBef>
                <a:spcPts val="400"/>
              </a:spcBef>
              <a:spcAft>
                <a:spcPts val="0"/>
              </a:spcAft>
              <a:buSzPts val="1700"/>
              <a:buNone/>
            </a:pPr>
            <a:endParaRPr sz="1400" dirty="0">
              <a:solidFill>
                <a:schemeClr val="dk1"/>
              </a:solidFill>
            </a:endParaRPr>
          </a:p>
          <a:p>
            <a:pPr marL="0" lvl="0" indent="0" algn="ctr" rtl="0">
              <a:lnSpc>
                <a:spcPct val="80000"/>
              </a:lnSpc>
              <a:spcBef>
                <a:spcPts val="400"/>
              </a:spcBef>
              <a:spcAft>
                <a:spcPts val="0"/>
              </a:spcAft>
              <a:buSzPts val="1700"/>
              <a:buNone/>
            </a:pPr>
            <a:endParaRPr sz="800" dirty="0">
              <a:solidFill>
                <a:srgbClr val="000000"/>
              </a:solidFill>
              <a:highlight>
                <a:srgbClr val="FFFFFF"/>
              </a:highlight>
            </a:endParaRPr>
          </a:p>
          <a:p>
            <a:pPr marL="0" lvl="0" indent="0" algn="ctr" rtl="0">
              <a:lnSpc>
                <a:spcPct val="80000"/>
              </a:lnSpc>
              <a:spcBef>
                <a:spcPts val="0"/>
              </a:spcBef>
              <a:spcAft>
                <a:spcPts val="0"/>
              </a:spcAft>
              <a:buSzPts val="1581"/>
              <a:buNone/>
            </a:pPr>
            <a:r>
              <a:rPr lang="en" sz="1400" b="1" dirty="0">
                <a:solidFill>
                  <a:schemeClr val="dk1"/>
                </a:solidFill>
              </a:rPr>
              <a:t>Friday, April 24, 2020</a:t>
            </a:r>
            <a:endParaRPr sz="1400" b="1" dirty="0">
              <a:solidFill>
                <a:schemeClr val="dk1"/>
              </a:solidFill>
            </a:endParaRPr>
          </a:p>
          <a:p>
            <a:pPr marL="0" lvl="0" indent="0" algn="ctr" rtl="0">
              <a:lnSpc>
                <a:spcPct val="80000"/>
              </a:lnSpc>
              <a:spcBef>
                <a:spcPts val="0"/>
              </a:spcBef>
              <a:spcAft>
                <a:spcPts val="0"/>
              </a:spcAft>
              <a:buSzPts val="1581"/>
              <a:buNone/>
            </a:pPr>
            <a:r>
              <a:rPr lang="en" sz="1400" b="1" dirty="0">
                <a:solidFill>
                  <a:schemeClr val="dk1"/>
                </a:solidFill>
              </a:rPr>
              <a:t>3:00 p.m. -- 4:00 p.m.</a:t>
            </a:r>
            <a:endParaRPr sz="1400" b="1" dirty="0">
              <a:solidFill>
                <a:schemeClr val="dk1"/>
              </a:solidFill>
            </a:endParaRPr>
          </a:p>
          <a:p>
            <a:pPr marL="0" lvl="0" indent="0" algn="l" rtl="0">
              <a:lnSpc>
                <a:spcPct val="80000"/>
              </a:lnSpc>
              <a:spcBef>
                <a:spcPts val="372"/>
              </a:spcBef>
              <a:spcAft>
                <a:spcPts val="0"/>
              </a:spcAft>
              <a:buSzPts val="1581"/>
              <a:buNone/>
            </a:pPr>
            <a:endParaRPr sz="1860" dirty="0"/>
          </a:p>
        </p:txBody>
      </p:sp>
      <p:pic>
        <p:nvPicPr>
          <p:cNvPr id="99" name="Google Shape;99;p1"/>
          <p:cNvPicPr preferRelativeResize="0"/>
          <p:nvPr/>
        </p:nvPicPr>
        <p:blipFill rotWithShape="1">
          <a:blip r:embed="rId3">
            <a:alphaModFix/>
          </a:blip>
          <a:srcRect/>
          <a:stretch/>
        </p:blipFill>
        <p:spPr>
          <a:xfrm>
            <a:off x="2138975" y="282500"/>
            <a:ext cx="4985350" cy="1323800"/>
          </a:xfrm>
          <a:prstGeom prst="rect">
            <a:avLst/>
          </a:prstGeom>
          <a:noFill/>
          <a:ln>
            <a:noFill/>
          </a:ln>
        </p:spPr>
      </p:pic>
      <p:sp>
        <p:nvSpPr>
          <p:cNvPr id="100" name="Google Shape;100;p1"/>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35ef38649_1_7"/>
          <p:cNvSpPr txBox="1">
            <a:spLocks noGrp="1"/>
          </p:cNvSpPr>
          <p:nvPr>
            <p:ph type="body" idx="1"/>
          </p:nvPr>
        </p:nvSpPr>
        <p:spPr>
          <a:xfrm>
            <a:off x="311700" y="1152475"/>
            <a:ext cx="8520600" cy="3904500"/>
          </a:xfrm>
          <a:prstGeom prst="rect">
            <a:avLst/>
          </a:prstGeom>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Char char="●"/>
            </a:pPr>
            <a:r>
              <a:rPr lang="en" sz="2000" b="1"/>
              <a:t>Policy</a:t>
            </a:r>
            <a:r>
              <a:rPr lang="en" sz="2000"/>
              <a:t>: Written and unwritten laws, rules, procedures, processes, regulations, and guidelines that govern people.</a:t>
            </a:r>
            <a:endParaRPr sz="2000"/>
          </a:p>
          <a:p>
            <a:pPr marL="457200" lvl="0" indent="-355600" algn="l" rtl="0">
              <a:lnSpc>
                <a:spcPct val="90000"/>
              </a:lnSpc>
              <a:spcBef>
                <a:spcPts val="0"/>
              </a:spcBef>
              <a:spcAft>
                <a:spcPts val="0"/>
              </a:spcAft>
              <a:buSzPts val="2000"/>
              <a:buChar char="●"/>
            </a:pPr>
            <a:r>
              <a:rPr lang="en" sz="2000" b="1"/>
              <a:t>Racial inequity</a:t>
            </a:r>
            <a:r>
              <a:rPr lang="en" sz="2000"/>
              <a:t>: When two or more racial groups are not standing on approximately equal footing. </a:t>
            </a:r>
            <a:endParaRPr sz="2000"/>
          </a:p>
          <a:p>
            <a:pPr marL="457200" lvl="0" indent="-355600" algn="l" rtl="0">
              <a:lnSpc>
                <a:spcPct val="90000"/>
              </a:lnSpc>
              <a:spcBef>
                <a:spcPts val="0"/>
              </a:spcBef>
              <a:spcAft>
                <a:spcPts val="0"/>
              </a:spcAft>
              <a:buSzPts val="2000"/>
              <a:buFont typeface="Calibri"/>
              <a:buChar char="●"/>
            </a:pPr>
            <a:r>
              <a:rPr lang="en" sz="2000" b="1"/>
              <a:t>Racist policy: </a:t>
            </a:r>
            <a:r>
              <a:rPr lang="en" sz="2000"/>
              <a:t>Any measure that produces or sustains racial inequity between racial groups. </a:t>
            </a:r>
            <a:endParaRPr sz="2000"/>
          </a:p>
          <a:p>
            <a:pPr marL="457200" lvl="0" indent="-355600" algn="l" rtl="0">
              <a:lnSpc>
                <a:spcPct val="90000"/>
              </a:lnSpc>
              <a:spcBef>
                <a:spcPts val="0"/>
              </a:spcBef>
              <a:spcAft>
                <a:spcPts val="0"/>
              </a:spcAft>
              <a:buSzPts val="2000"/>
              <a:buFont typeface="Calibri"/>
              <a:buChar char="●"/>
            </a:pPr>
            <a:r>
              <a:rPr lang="en" sz="2000" b="1"/>
              <a:t>Anti-racist policy: </a:t>
            </a:r>
            <a:r>
              <a:rPr lang="en" sz="2000"/>
              <a:t>Any measure that produces or sustains racial equity between racial groups. </a:t>
            </a:r>
            <a:endParaRPr sz="2000"/>
          </a:p>
          <a:p>
            <a:pPr marL="457200" lvl="0" indent="-355600" algn="l" rtl="0">
              <a:lnSpc>
                <a:spcPct val="90000"/>
              </a:lnSpc>
              <a:spcBef>
                <a:spcPts val="0"/>
              </a:spcBef>
              <a:spcAft>
                <a:spcPts val="0"/>
              </a:spcAft>
              <a:buSzPts val="2000"/>
              <a:buChar char="●"/>
            </a:pPr>
            <a:r>
              <a:rPr lang="en" sz="2000" b="1"/>
              <a:t>Racist idea:</a:t>
            </a:r>
            <a:r>
              <a:rPr lang="en" sz="2000"/>
              <a:t> Any idea that suggest one racial group is inferior or superior to another racial group in any way. </a:t>
            </a:r>
            <a:endParaRPr sz="2000"/>
          </a:p>
          <a:p>
            <a:pPr marL="457200" lvl="0" indent="-355600" algn="l" rtl="0">
              <a:lnSpc>
                <a:spcPct val="90000"/>
              </a:lnSpc>
              <a:spcBef>
                <a:spcPts val="0"/>
              </a:spcBef>
              <a:spcAft>
                <a:spcPts val="0"/>
              </a:spcAft>
              <a:buSzPts val="2000"/>
              <a:buFont typeface="Calibri"/>
              <a:buChar char="●"/>
            </a:pPr>
            <a:r>
              <a:rPr lang="en" sz="2000" b="1"/>
              <a:t>Anti-racist idea: </a:t>
            </a:r>
            <a:r>
              <a:rPr lang="en" sz="2000"/>
              <a:t>Any idea that suggests the racial groups are equals in all their apparent differences—that there is nothing right or wrong with any racial group; Anti-racist ideas argue that racist policies are the cause of racial inequities.                      </a:t>
            </a:r>
            <a:r>
              <a:rPr lang="en" sz="1400"/>
              <a:t>(Kendi, 2019, pp 18-20)</a:t>
            </a:r>
            <a:endParaRPr sz="1400"/>
          </a:p>
        </p:txBody>
      </p:sp>
      <p:sp>
        <p:nvSpPr>
          <p:cNvPr id="162" name="Google Shape;162;g835ef38649_1_7"/>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Racialized Outcomes Are Created by Policy</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835ef38649_2_25"/>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Question</a:t>
            </a:r>
            <a:r>
              <a:rPr lang="en"/>
              <a:t>: </a:t>
            </a:r>
            <a:endParaRPr/>
          </a:p>
        </p:txBody>
      </p:sp>
      <p:sp>
        <p:nvSpPr>
          <p:cNvPr id="168" name="Google Shape;168;g835ef38649_2_25"/>
          <p:cNvSpPr txBox="1">
            <a:spLocks noGrp="1"/>
          </p:cNvSpPr>
          <p:nvPr>
            <p:ph type="body" idx="1"/>
          </p:nvPr>
        </p:nvSpPr>
        <p:spPr>
          <a:xfrm>
            <a:off x="574425" y="1142850"/>
            <a:ext cx="8229600" cy="365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400">
                <a:solidFill>
                  <a:srgbClr val="201F1E"/>
                </a:solidFill>
                <a:highlight>
                  <a:schemeClr val="lt1"/>
                </a:highlight>
              </a:rPr>
              <a:t>Based on the definitions we have learned, how do you believe racism is impacting students of color during COVID-19?</a:t>
            </a:r>
            <a:endParaRPr sz="2400">
              <a:solidFill>
                <a:srgbClr val="201F1E"/>
              </a:solidFill>
              <a:highlight>
                <a:schemeClr val="lt1"/>
              </a:highlight>
            </a:endParaRPr>
          </a:p>
          <a:p>
            <a:pPr marL="0" lvl="0" indent="0" algn="ctr" rtl="0">
              <a:lnSpc>
                <a:spcPct val="115000"/>
              </a:lnSpc>
              <a:spcBef>
                <a:spcPts val="0"/>
              </a:spcBef>
              <a:spcAft>
                <a:spcPts val="0"/>
              </a:spcAft>
              <a:buNone/>
            </a:pPr>
            <a:r>
              <a:rPr lang="en" sz="2400">
                <a:solidFill>
                  <a:srgbClr val="201F1E"/>
                </a:solidFill>
                <a:highlight>
                  <a:schemeClr val="lt1"/>
                </a:highlight>
              </a:rPr>
              <a:t>Type your answer in Q&amp;A</a:t>
            </a:r>
            <a:endParaRPr sz="2400">
              <a:solidFill>
                <a:srgbClr val="201F1E"/>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400">
              <a:solidFill>
                <a:srgbClr val="201F1E"/>
              </a:solidFill>
              <a:highlight>
                <a:schemeClr val="lt1"/>
              </a:highlight>
            </a:endParaRPr>
          </a:p>
        </p:txBody>
      </p:sp>
      <p:sp>
        <p:nvSpPr>
          <p:cNvPr id="169" name="Google Shape;169;g835ef38649_2_25"/>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11</a:t>
            </a:fld>
            <a:endParaRPr/>
          </a:p>
        </p:txBody>
      </p:sp>
      <p:pic>
        <p:nvPicPr>
          <p:cNvPr id="170" name="Google Shape;170;g835ef38649_2_25"/>
          <p:cNvPicPr preferRelativeResize="0"/>
          <p:nvPr/>
        </p:nvPicPr>
        <p:blipFill rotWithShape="1">
          <a:blip r:embed="rId3">
            <a:alphaModFix/>
          </a:blip>
          <a:srcRect t="69662"/>
          <a:stretch/>
        </p:blipFill>
        <p:spPr>
          <a:xfrm>
            <a:off x="639750" y="2800350"/>
            <a:ext cx="7864499" cy="1560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835ef38649_2_6"/>
          <p:cNvSpPr txBox="1">
            <a:spLocks noGrp="1"/>
          </p:cNvSpPr>
          <p:nvPr>
            <p:ph type="title"/>
          </p:nvPr>
        </p:nvSpPr>
        <p:spPr>
          <a:xfrm>
            <a:off x="129250" y="330350"/>
            <a:ext cx="87597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Students’ Lived Experiences</a:t>
            </a:r>
            <a:endParaRPr b="1"/>
          </a:p>
        </p:txBody>
      </p:sp>
      <p:sp>
        <p:nvSpPr>
          <p:cNvPr id="176" name="Google Shape;176;g835ef38649_2_6"/>
          <p:cNvSpPr txBox="1">
            <a:spLocks noGrp="1"/>
          </p:cNvSpPr>
          <p:nvPr>
            <p:ph type="body" idx="1"/>
          </p:nvPr>
        </p:nvSpPr>
        <p:spPr>
          <a:xfrm>
            <a:off x="457200" y="1255014"/>
            <a:ext cx="4038600" cy="3538800"/>
          </a:xfrm>
          <a:prstGeom prst="rect">
            <a:avLst/>
          </a:prstGeom>
        </p:spPr>
        <p:txBody>
          <a:bodyPr spcFirstLastPara="1" wrap="square" lIns="91425" tIns="45700" rIns="91425" bIns="45700" anchor="t" anchorCtr="0">
            <a:noAutofit/>
          </a:bodyPr>
          <a:lstStyle/>
          <a:p>
            <a:pPr marL="0" lvl="0" indent="0" algn="l" rtl="0">
              <a:spcBef>
                <a:spcPts val="420"/>
              </a:spcBef>
              <a:spcAft>
                <a:spcPts val="0"/>
              </a:spcAft>
              <a:buNone/>
            </a:pPr>
            <a:endParaRPr/>
          </a:p>
        </p:txBody>
      </p:sp>
      <p:sp>
        <p:nvSpPr>
          <p:cNvPr id="177" name="Google Shape;177;g835ef38649_2_6"/>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12</a:t>
            </a:fld>
            <a:endParaRPr/>
          </a:p>
        </p:txBody>
      </p:sp>
      <p:pic>
        <p:nvPicPr>
          <p:cNvPr id="178" name="Google Shape;178;g835ef38649_2_6"/>
          <p:cNvPicPr preferRelativeResize="0"/>
          <p:nvPr/>
        </p:nvPicPr>
        <p:blipFill>
          <a:blip r:embed="rId3">
            <a:alphaModFix/>
          </a:blip>
          <a:stretch>
            <a:fillRect/>
          </a:stretch>
        </p:blipFill>
        <p:spPr>
          <a:xfrm>
            <a:off x="452975" y="1142850"/>
            <a:ext cx="4937126" cy="3452125"/>
          </a:xfrm>
          <a:prstGeom prst="rect">
            <a:avLst/>
          </a:prstGeom>
          <a:noFill/>
          <a:ln>
            <a:noFill/>
          </a:ln>
        </p:spPr>
      </p:pic>
      <p:pic>
        <p:nvPicPr>
          <p:cNvPr id="179" name="Google Shape;179;g835ef38649_2_6"/>
          <p:cNvPicPr preferRelativeResize="0"/>
          <p:nvPr/>
        </p:nvPicPr>
        <p:blipFill>
          <a:blip r:embed="rId4">
            <a:alphaModFix/>
          </a:blip>
          <a:stretch>
            <a:fillRect/>
          </a:stretch>
        </p:blipFill>
        <p:spPr>
          <a:xfrm>
            <a:off x="5829300" y="793325"/>
            <a:ext cx="2857500" cy="4000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35ef38649_0_6"/>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Treating Inequities as a Real Crisis</a:t>
            </a:r>
            <a:endParaRPr b="1"/>
          </a:p>
        </p:txBody>
      </p:sp>
      <p:sp>
        <p:nvSpPr>
          <p:cNvPr id="185" name="Google Shape;185;g835ef38649_0_6"/>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 sz="2400"/>
              <a:t>Racism in higher education</a:t>
            </a:r>
            <a:endParaRPr sz="2400"/>
          </a:p>
          <a:p>
            <a:pPr marL="137160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Structural racism exacerbates health disparities in COVID-19 </a:t>
            </a:r>
            <a:endParaRPr sz="2400"/>
          </a:p>
          <a:p>
            <a:pPr marL="914400" lvl="0" indent="0" algn="l" rtl="0">
              <a:spcBef>
                <a:spcPts val="0"/>
              </a:spcBef>
              <a:spcAft>
                <a:spcPts val="0"/>
              </a:spcAft>
              <a:buNone/>
            </a:pPr>
            <a:endParaRPr sz="2400"/>
          </a:p>
        </p:txBody>
      </p:sp>
      <p:sp>
        <p:nvSpPr>
          <p:cNvPr id="186" name="Google Shape;186;g835ef38649_0_6"/>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13</a:t>
            </a:fld>
            <a:endParaRPr/>
          </a:p>
        </p:txBody>
      </p:sp>
      <p:pic>
        <p:nvPicPr>
          <p:cNvPr id="187" name="Google Shape;187;g835ef38649_0_6"/>
          <p:cNvPicPr preferRelativeResize="0"/>
          <p:nvPr/>
        </p:nvPicPr>
        <p:blipFill>
          <a:blip r:embed="rId3">
            <a:alphaModFix/>
          </a:blip>
          <a:stretch>
            <a:fillRect/>
          </a:stretch>
        </p:blipFill>
        <p:spPr>
          <a:xfrm>
            <a:off x="3055850" y="2571740"/>
            <a:ext cx="3423225" cy="22079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835ef38649_0_12"/>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Designing Structural Change</a:t>
            </a:r>
            <a:endParaRPr b="1"/>
          </a:p>
        </p:txBody>
      </p:sp>
      <p:sp>
        <p:nvSpPr>
          <p:cNvPr id="193" name="Google Shape;193;g835ef38649_0_12"/>
          <p:cNvSpPr txBox="1">
            <a:spLocks noGrp="1"/>
          </p:cNvSpPr>
          <p:nvPr>
            <p:ph type="body" idx="1"/>
          </p:nvPr>
        </p:nvSpPr>
        <p:spPr>
          <a:xfrm>
            <a:off x="457200" y="1205275"/>
            <a:ext cx="5072700" cy="36444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 sz="2400"/>
              <a:t>Be intrusive</a:t>
            </a:r>
            <a:endParaRPr sz="2400"/>
          </a:p>
          <a:p>
            <a:pPr marL="457200" lvl="0" indent="-381000" algn="l" rtl="0">
              <a:spcBef>
                <a:spcPts val="0"/>
              </a:spcBef>
              <a:spcAft>
                <a:spcPts val="0"/>
              </a:spcAft>
              <a:buSzPts val="2400"/>
              <a:buChar char="●"/>
            </a:pPr>
            <a:r>
              <a:rPr lang="en" sz="2400"/>
              <a:t>Be relational</a:t>
            </a:r>
            <a:endParaRPr sz="2400"/>
          </a:p>
          <a:p>
            <a:pPr marL="457200" lvl="0" indent="-381000" algn="l" rtl="0">
              <a:spcBef>
                <a:spcPts val="0"/>
              </a:spcBef>
              <a:spcAft>
                <a:spcPts val="0"/>
              </a:spcAft>
              <a:buSzPts val="2400"/>
              <a:buChar char="●"/>
            </a:pPr>
            <a:r>
              <a:rPr lang="en" sz="2400"/>
              <a:t>Be culturally relevant and affirming</a:t>
            </a:r>
            <a:endParaRPr sz="2400"/>
          </a:p>
          <a:p>
            <a:pPr marL="457200" lvl="0" indent="-381000" algn="l" rtl="0">
              <a:spcBef>
                <a:spcPts val="0"/>
              </a:spcBef>
              <a:spcAft>
                <a:spcPts val="0"/>
              </a:spcAft>
              <a:buSzPts val="2400"/>
              <a:buChar char="●"/>
            </a:pPr>
            <a:r>
              <a:rPr lang="en" sz="2400"/>
              <a:t>Be accountable </a:t>
            </a:r>
            <a:endParaRPr sz="2400"/>
          </a:p>
          <a:p>
            <a:pPr marL="0" lvl="0" indent="0" algn="l" rtl="0">
              <a:spcBef>
                <a:spcPts val="0"/>
              </a:spcBef>
              <a:spcAft>
                <a:spcPts val="0"/>
              </a:spcAft>
              <a:buClr>
                <a:schemeClr val="dk1"/>
              </a:buClr>
              <a:buSzPts val="1100"/>
              <a:buFont typeface="Arial"/>
              <a:buNone/>
            </a:pPr>
            <a:endParaRPr sz="2400"/>
          </a:p>
          <a:p>
            <a:pPr marL="457200" lvl="0" indent="0" algn="l" rtl="0">
              <a:spcBef>
                <a:spcPts val="0"/>
              </a:spcBef>
              <a:spcAft>
                <a:spcPts val="0"/>
              </a:spcAft>
              <a:buClr>
                <a:schemeClr val="dk1"/>
              </a:buClr>
              <a:buSzPts val="1100"/>
              <a:buFont typeface="Arial"/>
              <a:buNone/>
            </a:pPr>
            <a:endParaRPr/>
          </a:p>
        </p:txBody>
      </p:sp>
      <p:sp>
        <p:nvSpPr>
          <p:cNvPr id="194" name="Google Shape;194;g835ef38649_0_12"/>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14</a:t>
            </a:fld>
            <a:endParaRPr/>
          </a:p>
        </p:txBody>
      </p:sp>
      <p:sp>
        <p:nvSpPr>
          <p:cNvPr id="195" name="Google Shape;195;g835ef38649_0_12"/>
          <p:cNvSpPr txBox="1"/>
          <p:nvPr/>
        </p:nvSpPr>
        <p:spPr>
          <a:xfrm>
            <a:off x="6365075" y="4597000"/>
            <a:ext cx="2443200" cy="4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(Harris and Wood, 2020)</a:t>
            </a:r>
            <a:endParaRPr/>
          </a:p>
        </p:txBody>
      </p:sp>
      <p:pic>
        <p:nvPicPr>
          <p:cNvPr id="196" name="Google Shape;196;g835ef38649_0_12"/>
          <p:cNvPicPr preferRelativeResize="0"/>
          <p:nvPr/>
        </p:nvPicPr>
        <p:blipFill>
          <a:blip r:embed="rId3">
            <a:alphaModFix/>
          </a:blip>
          <a:stretch>
            <a:fillRect/>
          </a:stretch>
        </p:blipFill>
        <p:spPr>
          <a:xfrm>
            <a:off x="4996528" y="1205275"/>
            <a:ext cx="3407773" cy="2019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35ef38649_2_19"/>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Leveraging Resources</a:t>
            </a:r>
            <a:endParaRPr b="1"/>
          </a:p>
        </p:txBody>
      </p:sp>
      <p:sp>
        <p:nvSpPr>
          <p:cNvPr id="202" name="Google Shape;202;g835ef38649_2_19"/>
          <p:cNvSpPr txBox="1">
            <a:spLocks noGrp="1"/>
          </p:cNvSpPr>
          <p:nvPr>
            <p:ph type="body" idx="1"/>
          </p:nvPr>
        </p:nvSpPr>
        <p:spPr>
          <a:xfrm>
            <a:off x="457200" y="2404025"/>
            <a:ext cx="8229600" cy="24537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 sz="2400"/>
              <a:t>Leverage resources (grant and SEA funds)</a:t>
            </a:r>
            <a:endParaRPr sz="2400"/>
          </a:p>
          <a:p>
            <a:pPr marL="457200" lvl="0" indent="-381000" algn="l" rtl="0">
              <a:spcBef>
                <a:spcPts val="0"/>
              </a:spcBef>
              <a:spcAft>
                <a:spcPts val="0"/>
              </a:spcAft>
              <a:buSzPts val="2400"/>
              <a:buChar char="•"/>
            </a:pPr>
            <a:r>
              <a:rPr lang="en" sz="2400"/>
              <a:t>Add anti-racist requirements to funding request</a:t>
            </a:r>
            <a:endParaRPr sz="2400"/>
          </a:p>
          <a:p>
            <a:pPr marL="457200" lvl="0" indent="-381000" algn="l" rtl="0">
              <a:spcBef>
                <a:spcPts val="0"/>
              </a:spcBef>
              <a:spcAft>
                <a:spcPts val="0"/>
              </a:spcAft>
              <a:buSzPts val="2400"/>
              <a:buChar char="•"/>
            </a:pPr>
            <a:r>
              <a:rPr lang="en" sz="2400"/>
              <a:t>Seek to embed equity and anti-racist requirements in all campus structures </a:t>
            </a:r>
            <a:endParaRPr sz="2400"/>
          </a:p>
          <a:p>
            <a:pPr marL="457200" lvl="0" indent="-381000" algn="l" rtl="0">
              <a:spcBef>
                <a:spcPts val="0"/>
              </a:spcBef>
              <a:spcAft>
                <a:spcPts val="0"/>
              </a:spcAft>
              <a:buSzPts val="2400"/>
              <a:buChar char="•"/>
            </a:pPr>
            <a:r>
              <a:rPr lang="en" sz="2400"/>
              <a:t>See crisis driven planning and new structures as an opportunity to embed equity</a:t>
            </a:r>
            <a:endParaRPr sz="2400"/>
          </a:p>
          <a:p>
            <a:pPr marL="0" lvl="0" indent="0" algn="l" rtl="0">
              <a:spcBef>
                <a:spcPts val="360"/>
              </a:spcBef>
              <a:spcAft>
                <a:spcPts val="0"/>
              </a:spcAft>
              <a:buNone/>
            </a:pPr>
            <a:endParaRPr/>
          </a:p>
        </p:txBody>
      </p:sp>
      <p:sp>
        <p:nvSpPr>
          <p:cNvPr id="203" name="Google Shape;203;g835ef38649_2_19"/>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15</a:t>
            </a:fld>
            <a:endParaRPr/>
          </a:p>
        </p:txBody>
      </p:sp>
      <p:pic>
        <p:nvPicPr>
          <p:cNvPr id="204" name="Google Shape;204;g835ef38649_2_19"/>
          <p:cNvPicPr preferRelativeResize="0"/>
          <p:nvPr/>
        </p:nvPicPr>
        <p:blipFill>
          <a:blip r:embed="rId3">
            <a:alphaModFix/>
          </a:blip>
          <a:stretch>
            <a:fillRect/>
          </a:stretch>
        </p:blipFill>
        <p:spPr>
          <a:xfrm>
            <a:off x="5126175" y="400050"/>
            <a:ext cx="2810732" cy="1870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835ef38649_0_18"/>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Hiring Committee Training </a:t>
            </a:r>
            <a:endParaRPr/>
          </a:p>
        </p:txBody>
      </p:sp>
      <p:sp>
        <p:nvSpPr>
          <p:cNvPr id="210" name="Google Shape;210;g835ef38649_0_18"/>
          <p:cNvSpPr txBox="1">
            <a:spLocks noGrp="1"/>
          </p:cNvSpPr>
          <p:nvPr>
            <p:ph type="body" idx="1"/>
          </p:nvPr>
        </p:nvSpPr>
        <p:spPr>
          <a:xfrm>
            <a:off x="457200" y="1067100"/>
            <a:ext cx="8229600" cy="37905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AutoNum type="arabicPeriod"/>
            </a:pPr>
            <a:r>
              <a:rPr lang="en" sz="2400"/>
              <a:t>Intentionally acknowledge real crisis</a:t>
            </a:r>
            <a:endParaRPr sz="2400"/>
          </a:p>
          <a:p>
            <a:pPr marL="457200" lvl="0" indent="-381000" algn="l" rtl="0">
              <a:spcBef>
                <a:spcPts val="0"/>
              </a:spcBef>
              <a:spcAft>
                <a:spcPts val="0"/>
              </a:spcAft>
              <a:buSzPts val="2400"/>
              <a:buAutoNum type="arabicPeriod"/>
            </a:pPr>
            <a:r>
              <a:rPr lang="en" sz="2400"/>
              <a:t>Acknowledge and address structural barriers and institutional racism</a:t>
            </a:r>
            <a:endParaRPr sz="2400"/>
          </a:p>
          <a:p>
            <a:pPr marL="457200" lvl="0" indent="-381000" algn="l" rtl="0">
              <a:spcBef>
                <a:spcPts val="0"/>
              </a:spcBef>
              <a:spcAft>
                <a:spcPts val="0"/>
              </a:spcAft>
              <a:buSzPts val="2400"/>
              <a:buAutoNum type="arabicPeriod"/>
            </a:pPr>
            <a:r>
              <a:rPr lang="en" sz="2400"/>
              <a:t>Train faculty on anti-racism and equity</a:t>
            </a:r>
            <a:endParaRPr sz="2400"/>
          </a:p>
          <a:p>
            <a:pPr marL="457200" lvl="0" indent="-381000" algn="l" rtl="0">
              <a:spcBef>
                <a:spcPts val="0"/>
              </a:spcBef>
              <a:spcAft>
                <a:spcPts val="0"/>
              </a:spcAft>
              <a:buSzPts val="2400"/>
              <a:buAutoNum type="arabicPeriod"/>
            </a:pPr>
            <a:r>
              <a:rPr lang="en" sz="2400"/>
              <a:t>Train to hire for diversity in race and approach</a:t>
            </a:r>
            <a:endParaRPr sz="2400"/>
          </a:p>
          <a:p>
            <a:pPr marL="457200" lvl="0" indent="-381000" algn="l" rtl="0">
              <a:spcBef>
                <a:spcPts val="0"/>
              </a:spcBef>
              <a:spcAft>
                <a:spcPts val="0"/>
              </a:spcAft>
              <a:buSzPts val="2400"/>
              <a:buAutoNum type="arabicPeriod"/>
            </a:pPr>
            <a:r>
              <a:rPr lang="en" sz="2400"/>
              <a:t>Begin the dialogue that goes deeper </a:t>
            </a:r>
            <a:endParaRPr sz="2400"/>
          </a:p>
        </p:txBody>
      </p:sp>
      <p:sp>
        <p:nvSpPr>
          <p:cNvPr id="211" name="Google Shape;211;g835ef38649_0_18"/>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16</a:t>
            </a:fld>
            <a:endParaRPr/>
          </a:p>
        </p:txBody>
      </p:sp>
      <p:pic>
        <p:nvPicPr>
          <p:cNvPr id="212" name="Google Shape;212;g835ef38649_0_18"/>
          <p:cNvPicPr preferRelativeResize="0"/>
          <p:nvPr/>
        </p:nvPicPr>
        <p:blipFill>
          <a:blip r:embed="rId3">
            <a:alphaModFix/>
          </a:blip>
          <a:stretch>
            <a:fillRect/>
          </a:stretch>
        </p:blipFill>
        <p:spPr>
          <a:xfrm>
            <a:off x="4266500" y="3449775"/>
            <a:ext cx="4347576" cy="1509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73c8270fc9_0_0"/>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CCCCO slide</a:t>
            </a:r>
            <a:endParaRPr/>
          </a:p>
        </p:txBody>
      </p:sp>
      <p:sp>
        <p:nvSpPr>
          <p:cNvPr id="218" name="Google Shape;218;g73c8270fc9_0_0"/>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9" name="Google Shape;219;g73c8270fc9_0_0"/>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17</a:t>
            </a:fld>
            <a:endParaRPr/>
          </a:p>
        </p:txBody>
      </p:sp>
      <p:pic>
        <p:nvPicPr>
          <p:cNvPr id="220" name="Google Shape;220;g73c8270fc9_0_0"/>
          <p:cNvPicPr preferRelativeResize="0"/>
          <p:nvPr/>
        </p:nvPicPr>
        <p:blipFill>
          <a:blip r:embed="rId3">
            <a:alphaModFix/>
          </a:blip>
          <a:stretch>
            <a:fillRect/>
          </a:stretch>
        </p:blipFill>
        <p:spPr>
          <a:xfrm>
            <a:off x="417937" y="0"/>
            <a:ext cx="8308128"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835ef38649_2_12"/>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400" b="1"/>
              <a:t>From Dialogue to Action in Addressing Systemic Bias Tool</a:t>
            </a:r>
            <a:endParaRPr sz="2400" b="1"/>
          </a:p>
        </p:txBody>
      </p:sp>
      <p:sp>
        <p:nvSpPr>
          <p:cNvPr id="226" name="Google Shape;226;g835ef38649_2_12"/>
          <p:cNvSpPr txBox="1">
            <a:spLocks noGrp="1"/>
          </p:cNvSpPr>
          <p:nvPr>
            <p:ph type="body" idx="1"/>
          </p:nvPr>
        </p:nvSpPr>
        <p:spPr>
          <a:xfrm>
            <a:off x="457200" y="1142850"/>
            <a:ext cx="8229600" cy="365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g835ef38649_2_12"/>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18</a:t>
            </a:fld>
            <a:endParaRPr/>
          </a:p>
        </p:txBody>
      </p:sp>
      <p:pic>
        <p:nvPicPr>
          <p:cNvPr id="228" name="Google Shape;228;g835ef38649_2_12"/>
          <p:cNvPicPr preferRelativeResize="0"/>
          <p:nvPr/>
        </p:nvPicPr>
        <p:blipFill>
          <a:blip r:embed="rId3">
            <a:alphaModFix/>
          </a:blip>
          <a:stretch>
            <a:fillRect/>
          </a:stretch>
        </p:blipFill>
        <p:spPr>
          <a:xfrm>
            <a:off x="466725" y="1142850"/>
            <a:ext cx="8210550" cy="3762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73144a6ec1_0_27"/>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a:p>
        </p:txBody>
      </p:sp>
      <p:sp>
        <p:nvSpPr>
          <p:cNvPr id="234" name="Google Shape;234;g73144a6ec1_0_27"/>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530"/>
              <a:buNone/>
            </a:pPr>
            <a:endParaRPr/>
          </a:p>
        </p:txBody>
      </p:sp>
      <p:sp>
        <p:nvSpPr>
          <p:cNvPr id="235" name="Google Shape;235;g73144a6ec1_0_27"/>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050"/>
              <a:buFont typeface="Arial"/>
              <a:buNone/>
            </a:pPr>
            <a:fld id="{00000000-1234-1234-1234-123412341234}" type="slidenum">
              <a:rPr lang="en"/>
              <a:t>19</a:t>
            </a:fld>
            <a:endParaRPr/>
          </a:p>
        </p:txBody>
      </p:sp>
      <p:pic>
        <p:nvPicPr>
          <p:cNvPr id="236" name="Google Shape;236;g73144a6ec1_0_27" descr="A List Of Questionable Publishers | The Crypto Crew"/>
          <p:cNvPicPr preferRelativeResize="0"/>
          <p:nvPr/>
        </p:nvPicPr>
        <p:blipFill rotWithShape="1">
          <a:blip r:embed="rId3">
            <a:alphaModFix/>
          </a:blip>
          <a:srcRect/>
          <a:stretch/>
        </p:blipFill>
        <p:spPr>
          <a:xfrm>
            <a:off x="2996050" y="1142325"/>
            <a:ext cx="3197441" cy="3410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b="1"/>
              <a:t>Questions During Webinar</a:t>
            </a:r>
            <a:endParaRPr b="1"/>
          </a:p>
        </p:txBody>
      </p:sp>
      <p:sp>
        <p:nvSpPr>
          <p:cNvPr id="106" name="Google Shape;106;p3"/>
          <p:cNvSpPr txBox="1">
            <a:spLocks noGrp="1"/>
          </p:cNvSpPr>
          <p:nvPr>
            <p:ph type="body" idx="1"/>
          </p:nvPr>
        </p:nvSpPr>
        <p:spPr>
          <a:xfrm>
            <a:off x="615450" y="1200150"/>
            <a:ext cx="8071500" cy="365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530"/>
              <a:buNone/>
            </a:pPr>
            <a:r>
              <a:rPr lang="en"/>
              <a:t>Type your questions in the Q&amp;A box</a:t>
            </a:r>
            <a:endParaRPr/>
          </a:p>
        </p:txBody>
      </p:sp>
      <p:pic>
        <p:nvPicPr>
          <p:cNvPr id="107" name="Google Shape;107;p3"/>
          <p:cNvPicPr preferRelativeResize="0"/>
          <p:nvPr/>
        </p:nvPicPr>
        <p:blipFill rotWithShape="1">
          <a:blip r:embed="rId3">
            <a:alphaModFix/>
          </a:blip>
          <a:srcRect t="69662"/>
          <a:stretch/>
        </p:blipFill>
        <p:spPr>
          <a:xfrm>
            <a:off x="723200" y="1791550"/>
            <a:ext cx="7864499" cy="1560401"/>
          </a:xfrm>
          <a:prstGeom prst="rect">
            <a:avLst/>
          </a:prstGeom>
          <a:noFill/>
          <a:ln>
            <a:noFill/>
          </a:ln>
        </p:spPr>
      </p:pic>
      <p:sp>
        <p:nvSpPr>
          <p:cNvPr id="108" name="Google Shape;108;p3"/>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73144a6ec1_0_33"/>
          <p:cNvSpPr txBox="1">
            <a:spLocks noGrp="1"/>
          </p:cNvSpPr>
          <p:nvPr>
            <p:ph type="title"/>
          </p:nvPr>
        </p:nvSpPr>
        <p:spPr>
          <a:xfrm>
            <a:off x="311700" y="445025"/>
            <a:ext cx="85206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000"/>
              <a:buNone/>
            </a:pPr>
            <a:r>
              <a:rPr lang="en" b="1"/>
              <a:t>Resources</a:t>
            </a:r>
            <a:endParaRPr b="1"/>
          </a:p>
        </p:txBody>
      </p:sp>
      <p:sp>
        <p:nvSpPr>
          <p:cNvPr id="242" name="Google Shape;242;g73144a6ec1_0_33"/>
          <p:cNvSpPr txBox="1">
            <a:spLocks noGrp="1"/>
          </p:cNvSpPr>
          <p:nvPr>
            <p:ph type="body" idx="1"/>
          </p:nvPr>
        </p:nvSpPr>
        <p:spPr>
          <a:xfrm>
            <a:off x="500550" y="890800"/>
            <a:ext cx="8520600" cy="3931200"/>
          </a:xfrm>
          <a:prstGeom prst="rect">
            <a:avLst/>
          </a:prstGeom>
          <a:noFill/>
          <a:ln>
            <a:noFill/>
          </a:ln>
        </p:spPr>
        <p:txBody>
          <a:bodyPr spcFirstLastPara="1" wrap="square" lIns="91425" tIns="45700" rIns="91425" bIns="45700" anchor="t" anchorCtr="0">
            <a:noAutofit/>
          </a:bodyPr>
          <a:lstStyle/>
          <a:p>
            <a:pPr lvl="0" indent="-457200">
              <a:spcBef>
                <a:spcPts val="0"/>
              </a:spcBef>
              <a:buClr>
                <a:schemeClr val="dk1"/>
              </a:buClr>
              <a:buSzPts val="1100"/>
              <a:buNone/>
            </a:pPr>
            <a:endParaRPr lang="en-US" sz="1200" dirty="0">
              <a:latin typeface="+mj-lt"/>
            </a:endParaRPr>
          </a:p>
          <a:p>
            <a:pPr lvl="0" indent="-457200">
              <a:spcBef>
                <a:spcPts val="0"/>
              </a:spcBef>
              <a:buClr>
                <a:schemeClr val="dk1"/>
              </a:buClr>
              <a:buSzPts val="1100"/>
              <a:buNone/>
            </a:pPr>
            <a:r>
              <a:rPr lang="en-US" sz="1200" dirty="0">
                <a:latin typeface="+mj-lt"/>
              </a:rPr>
              <a:t>Academic Senate for California Community Colleges. Equity-Driven Systems: Student Equity and Achievement in the</a:t>
            </a:r>
          </a:p>
          <a:p>
            <a:pPr lvl="0" indent="-457200">
              <a:spcBef>
                <a:spcPts val="0"/>
              </a:spcBef>
              <a:buClr>
                <a:schemeClr val="dk1"/>
              </a:buClr>
              <a:buSzPts val="1100"/>
              <a:buNone/>
            </a:pPr>
            <a:r>
              <a:rPr lang="en-US" sz="1200" dirty="0">
                <a:latin typeface="+mj-lt"/>
              </a:rPr>
              <a:t>California Community Colleges. (Fall 2019). Retrieved from </a:t>
            </a:r>
            <a:r>
              <a:rPr lang="en-US" sz="1200" dirty="0">
                <a:latin typeface="+mj-lt"/>
                <a:hlinkClick r:id="rId3"/>
              </a:rPr>
              <a:t>https://www.asccc.org/papers/equity-driven-systems-student</a:t>
            </a:r>
          </a:p>
          <a:p>
            <a:pPr lvl="0" indent="-457200">
              <a:spcBef>
                <a:spcPts val="0"/>
              </a:spcBef>
              <a:buClr>
                <a:schemeClr val="dk1"/>
              </a:buClr>
              <a:buSzPts val="1100"/>
              <a:buNone/>
            </a:pPr>
            <a:r>
              <a:rPr lang="en-US" sz="1200" dirty="0">
                <a:latin typeface="+mj-lt"/>
                <a:hlinkClick r:id="rId3"/>
              </a:rPr>
              <a:t>equity-and-achievement-</a:t>
            </a:r>
            <a:r>
              <a:rPr lang="en-US" sz="1200" dirty="0" err="1">
                <a:latin typeface="+mj-lt"/>
                <a:hlinkClick r:id="rId3"/>
              </a:rPr>
              <a:t>california</a:t>
            </a:r>
            <a:r>
              <a:rPr lang="en-US" sz="1200" dirty="0">
                <a:latin typeface="+mj-lt"/>
                <a:hlinkClick r:id="rId3"/>
              </a:rPr>
              <a:t>-community-colleges</a:t>
            </a:r>
            <a:r>
              <a:rPr lang="en-US" sz="1200" dirty="0">
                <a:latin typeface="+mj-lt"/>
              </a:rPr>
              <a:t>  </a:t>
            </a:r>
          </a:p>
          <a:p>
            <a:pPr marL="457200" lvl="0" indent="-457200" rtl="0">
              <a:spcBef>
                <a:spcPts val="0"/>
              </a:spcBef>
              <a:spcAft>
                <a:spcPts val="0"/>
              </a:spcAft>
              <a:buClr>
                <a:schemeClr val="dk1"/>
              </a:buClr>
              <a:buSzPts val="1100"/>
              <a:buFont typeface="Arial"/>
              <a:buNone/>
            </a:pPr>
            <a:endParaRPr lang="en" sz="1200" dirty="0">
              <a:latin typeface="+mj-lt"/>
            </a:endParaRPr>
          </a:p>
          <a:p>
            <a:pPr marL="457200" lvl="0" indent="-457200" rtl="0">
              <a:spcBef>
                <a:spcPts val="0"/>
              </a:spcBef>
              <a:spcAft>
                <a:spcPts val="0"/>
              </a:spcAft>
              <a:buClr>
                <a:schemeClr val="dk1"/>
              </a:buClr>
              <a:buSzPts val="1100"/>
              <a:buFont typeface="Arial"/>
              <a:buNone/>
            </a:pPr>
            <a:r>
              <a:rPr lang="en" sz="1200" dirty="0">
                <a:latin typeface="+mj-lt"/>
              </a:rPr>
              <a:t>Campaign for College Opportunity. Left-Out: How Exclusion in California’s Colleges and Universities Hurts Our Values, Our</a:t>
            </a:r>
          </a:p>
          <a:p>
            <a:pPr marL="457200" lvl="0" indent="-457200" rtl="0">
              <a:spcBef>
                <a:spcPts val="0"/>
              </a:spcBef>
              <a:spcAft>
                <a:spcPts val="0"/>
              </a:spcAft>
              <a:buClr>
                <a:schemeClr val="dk1"/>
              </a:buClr>
              <a:buSzPts val="1100"/>
              <a:buFont typeface="Arial"/>
              <a:buNone/>
            </a:pPr>
            <a:r>
              <a:rPr lang="en" sz="1200" dirty="0">
                <a:latin typeface="+mj-lt"/>
              </a:rPr>
              <a:t>Students, and Our Economy. (March 2008). Retrieved from </a:t>
            </a:r>
            <a:r>
              <a:rPr lang="en" sz="1200" u="sng" dirty="0">
                <a:solidFill>
                  <a:schemeClr val="hlink"/>
                </a:solidFill>
                <a:latin typeface="+mj-lt"/>
                <a:hlinkClick r:id="rId4"/>
              </a:rPr>
              <a:t>http://collegecampaign.org/portfolio/left-out-report/</a:t>
            </a:r>
            <a:r>
              <a:rPr lang="en" sz="1200" dirty="0">
                <a:latin typeface="+mj-lt"/>
              </a:rPr>
              <a:t>.</a:t>
            </a:r>
            <a:endParaRPr sz="1200" dirty="0">
              <a:latin typeface="+mj-lt"/>
            </a:endParaRPr>
          </a:p>
          <a:p>
            <a:pPr marL="457200" lvl="0" indent="-457200" rtl="0">
              <a:spcBef>
                <a:spcPts val="0"/>
              </a:spcBef>
              <a:spcAft>
                <a:spcPts val="0"/>
              </a:spcAft>
              <a:buClr>
                <a:schemeClr val="dk1"/>
              </a:buClr>
              <a:buSzPts val="1100"/>
              <a:buFont typeface="Arial"/>
              <a:buNone/>
            </a:pPr>
            <a:r>
              <a:rPr lang="en" sz="1200" dirty="0">
                <a:latin typeface="+mj-lt"/>
              </a:rPr>
              <a:t> </a:t>
            </a:r>
            <a:endParaRPr sz="1200" dirty="0">
              <a:highlight>
                <a:srgbClr val="F9F9F9"/>
              </a:highlight>
              <a:latin typeface="+mj-lt"/>
              <a:ea typeface="Roboto"/>
              <a:cs typeface="Roboto"/>
              <a:sym typeface="Roboto"/>
            </a:endParaRPr>
          </a:p>
          <a:p>
            <a:pPr marL="457200" lvl="0" indent="-457200" rtl="0">
              <a:spcBef>
                <a:spcPts val="360"/>
              </a:spcBef>
              <a:spcAft>
                <a:spcPts val="0"/>
              </a:spcAft>
              <a:buClr>
                <a:schemeClr val="dk1"/>
              </a:buClr>
              <a:buSzPts val="1100"/>
              <a:buFont typeface="Arial"/>
              <a:buNone/>
            </a:pPr>
            <a:r>
              <a:rPr lang="en" sz="1200" dirty="0">
                <a:latin typeface="+mj-lt"/>
              </a:rPr>
              <a:t>Kendi, Ibram. (2019). </a:t>
            </a:r>
            <a:r>
              <a:rPr lang="en" sz="1200" i="1" dirty="0">
                <a:latin typeface="+mj-lt"/>
              </a:rPr>
              <a:t>How to be an Antiracist</a:t>
            </a:r>
            <a:r>
              <a:rPr lang="en" sz="1200" dirty="0">
                <a:latin typeface="+mj-lt"/>
              </a:rPr>
              <a:t>. New York: One World.</a:t>
            </a:r>
            <a:endParaRPr lang="en-US" sz="1200" dirty="0">
              <a:solidFill>
                <a:srgbClr val="A7A9AC"/>
              </a:solidFill>
              <a:highlight>
                <a:srgbClr val="FAFAFA"/>
              </a:highlight>
              <a:latin typeface="+mj-lt"/>
            </a:endParaRPr>
          </a:p>
          <a:p>
            <a:pPr marL="457200" lvl="0" indent="-457200" rtl="0">
              <a:lnSpc>
                <a:spcPct val="115000"/>
              </a:lnSpc>
              <a:spcBef>
                <a:spcPts val="0"/>
              </a:spcBef>
              <a:spcAft>
                <a:spcPts val="0"/>
              </a:spcAft>
              <a:buClr>
                <a:schemeClr val="dk1"/>
              </a:buClr>
              <a:buSzPts val="1100"/>
              <a:buFont typeface="Arial"/>
              <a:buNone/>
            </a:pPr>
            <a:endParaRPr lang="en-US" sz="1200" dirty="0">
              <a:highlight>
                <a:srgbClr val="F9F9F9"/>
              </a:highlight>
              <a:latin typeface="+mj-lt"/>
              <a:ea typeface="Roboto"/>
              <a:cs typeface="Roboto"/>
              <a:sym typeface="Roboto"/>
            </a:endParaRPr>
          </a:p>
          <a:p>
            <a:pPr marL="457200" lvl="0" indent="-457200" rtl="0">
              <a:spcBef>
                <a:spcPts val="360"/>
              </a:spcBef>
              <a:spcAft>
                <a:spcPts val="0"/>
              </a:spcAft>
              <a:buClr>
                <a:schemeClr val="dk1"/>
              </a:buClr>
              <a:buSzPts val="1100"/>
              <a:buFont typeface="Arial"/>
              <a:buNone/>
            </a:pPr>
            <a:r>
              <a:rPr lang="en" sz="1200" dirty="0">
                <a:highlight>
                  <a:schemeClr val="lt1"/>
                </a:highlight>
                <a:latin typeface="+mj-lt"/>
              </a:rPr>
              <a:t>Oluo, Ijeoma. (2018). </a:t>
            </a:r>
            <a:r>
              <a:rPr lang="en" sz="1200" i="1" dirty="0">
                <a:highlight>
                  <a:schemeClr val="lt1"/>
                </a:highlight>
                <a:latin typeface="+mj-lt"/>
              </a:rPr>
              <a:t>So You Want to Talk About Race</a:t>
            </a:r>
            <a:r>
              <a:rPr lang="en" sz="1200" dirty="0">
                <a:highlight>
                  <a:schemeClr val="lt1"/>
                </a:highlight>
                <a:latin typeface="+mj-lt"/>
              </a:rPr>
              <a:t>. New York: Hatchette. </a:t>
            </a:r>
            <a:endParaRPr sz="1200" dirty="0">
              <a:highlight>
                <a:schemeClr val="lt1"/>
              </a:highlight>
              <a:latin typeface="+mj-lt"/>
            </a:endParaRPr>
          </a:p>
          <a:p>
            <a:pPr marL="457200" lvl="0" indent="-457200" rtl="0">
              <a:spcBef>
                <a:spcPts val="360"/>
              </a:spcBef>
              <a:spcAft>
                <a:spcPts val="0"/>
              </a:spcAft>
              <a:buClr>
                <a:schemeClr val="dk1"/>
              </a:buClr>
              <a:buSzPts val="1100"/>
              <a:buFont typeface="Arial"/>
              <a:buNone/>
            </a:pPr>
            <a:endParaRPr sz="1200" dirty="0">
              <a:highlight>
                <a:schemeClr val="lt1"/>
              </a:highlight>
              <a:latin typeface="+mj-lt"/>
            </a:endParaRPr>
          </a:p>
          <a:p>
            <a:pPr marL="0" lvl="0" indent="0" rtl="0">
              <a:spcBef>
                <a:spcPts val="360"/>
              </a:spcBef>
              <a:spcAft>
                <a:spcPts val="0"/>
              </a:spcAft>
              <a:buClr>
                <a:schemeClr val="dk1"/>
              </a:buClr>
              <a:buSzPts val="1100"/>
              <a:buFont typeface="Arial"/>
              <a:buNone/>
            </a:pPr>
            <a:r>
              <a:rPr lang="en" sz="1200" dirty="0">
                <a:latin typeface="+mj-lt"/>
              </a:rPr>
              <a:t>Wood, Luke &amp; Harris, F. (2020). Equity-Minded Student Services in the Online Environment. Retrieved from </a:t>
            </a:r>
            <a:endParaRPr sz="1200" dirty="0">
              <a:highlight>
                <a:srgbClr val="FFFFFF"/>
              </a:highlight>
              <a:latin typeface="+mj-lt"/>
              <a:ea typeface="Calibri"/>
              <a:cs typeface="Calibri"/>
              <a:sym typeface="Calibri"/>
            </a:endParaRPr>
          </a:p>
          <a:p>
            <a:pPr marL="457200" lvl="0" indent="-457200" rtl="0">
              <a:lnSpc>
                <a:spcPct val="115000"/>
              </a:lnSpc>
              <a:spcBef>
                <a:spcPts val="0"/>
              </a:spcBef>
              <a:spcAft>
                <a:spcPts val="0"/>
              </a:spcAft>
              <a:buClr>
                <a:schemeClr val="dk1"/>
              </a:buClr>
              <a:buSzPts val="1100"/>
              <a:buFont typeface="Arial"/>
              <a:buNone/>
            </a:pPr>
            <a:r>
              <a:rPr lang="en" sz="1200" u="sng" dirty="0">
                <a:solidFill>
                  <a:schemeClr val="hlink"/>
                </a:solidFill>
                <a:highlight>
                  <a:srgbClr val="FFFFFF"/>
                </a:highlight>
                <a:latin typeface="+mj-lt"/>
                <a:ea typeface="Calibri"/>
                <a:cs typeface="Calibri"/>
                <a:sym typeface="Calibri"/>
                <a:hlinkClick r:id="rId5"/>
              </a:rPr>
              <a:t>https://www.youtube.com/watch?v=qGoldJP4Xl8&amp;fbclid=IwAR1En27F0LbB7mfFFCVh-</a:t>
            </a:r>
          </a:p>
          <a:p>
            <a:pPr marL="457200" lvl="0" indent="-457200" rtl="0">
              <a:lnSpc>
                <a:spcPct val="115000"/>
              </a:lnSpc>
              <a:spcBef>
                <a:spcPts val="0"/>
              </a:spcBef>
              <a:spcAft>
                <a:spcPts val="0"/>
              </a:spcAft>
              <a:buClr>
                <a:schemeClr val="dk1"/>
              </a:buClr>
              <a:buSzPts val="1100"/>
              <a:buFont typeface="Arial"/>
              <a:buNone/>
            </a:pPr>
            <a:r>
              <a:rPr lang="en" sz="1200" u="sng" dirty="0">
                <a:solidFill>
                  <a:schemeClr val="hlink"/>
                </a:solidFill>
                <a:highlight>
                  <a:srgbClr val="FFFFFF"/>
                </a:highlight>
                <a:latin typeface="+mj-lt"/>
                <a:ea typeface="Calibri"/>
                <a:cs typeface="Calibri"/>
                <a:sym typeface="Calibri"/>
                <a:hlinkClick r:id="rId5"/>
              </a:rPr>
              <a:t>t1zVOWmDkV45stbAdTYAHYOWc9pPOamVTqBWE</a:t>
            </a:r>
            <a:r>
              <a:rPr lang="en" sz="1200" dirty="0">
                <a:solidFill>
                  <a:srgbClr val="000000"/>
                </a:solidFill>
                <a:highlight>
                  <a:srgbClr val="F9F9F9"/>
                </a:highlight>
                <a:latin typeface="+mj-lt"/>
                <a:ea typeface="Roboto"/>
                <a:cs typeface="Roboto"/>
                <a:sym typeface="Roboto"/>
              </a:rPr>
              <a:t>.</a:t>
            </a:r>
            <a:endParaRPr sz="1200" dirty="0">
              <a:solidFill>
                <a:srgbClr val="FF0000"/>
              </a:solidFill>
              <a:highlight>
                <a:srgbClr val="F9F9F9"/>
              </a:highlight>
              <a:latin typeface="+mj-lt"/>
              <a:ea typeface="Roboto"/>
              <a:cs typeface="Roboto"/>
              <a:sym typeface="Roboto"/>
            </a:endParaRPr>
          </a:p>
          <a:p>
            <a:pPr marL="457200" lvl="0" indent="-457200" rtl="0">
              <a:lnSpc>
                <a:spcPct val="115000"/>
              </a:lnSpc>
              <a:spcBef>
                <a:spcPts val="400"/>
              </a:spcBef>
              <a:spcAft>
                <a:spcPts val="0"/>
              </a:spcAft>
              <a:buClr>
                <a:schemeClr val="dk1"/>
              </a:buClr>
              <a:buSzPts val="1100"/>
              <a:buFont typeface="Arial"/>
              <a:buNone/>
            </a:pPr>
            <a:endParaRPr lang="en" sz="1200" dirty="0">
              <a:highlight>
                <a:srgbClr val="F9F9F9"/>
              </a:highlight>
              <a:latin typeface="+mj-lt"/>
              <a:ea typeface="Roboto"/>
              <a:cs typeface="Roboto"/>
              <a:sym typeface="Roboto"/>
            </a:endParaRPr>
          </a:p>
          <a:p>
            <a:pPr marL="457200" lvl="0" indent="-457200" rtl="0">
              <a:lnSpc>
                <a:spcPct val="115000"/>
              </a:lnSpc>
              <a:spcBef>
                <a:spcPts val="400"/>
              </a:spcBef>
              <a:spcAft>
                <a:spcPts val="0"/>
              </a:spcAft>
              <a:buClr>
                <a:schemeClr val="dk1"/>
              </a:buClr>
              <a:buSzPts val="1100"/>
              <a:buFont typeface="Arial"/>
              <a:buNone/>
            </a:pPr>
            <a:r>
              <a:rPr lang="en" sz="1200" dirty="0">
                <a:highlight>
                  <a:srgbClr val="F9F9F9"/>
                </a:highlight>
                <a:latin typeface="+mj-lt"/>
                <a:ea typeface="Roboto"/>
                <a:cs typeface="Roboto"/>
                <a:sym typeface="Roboto"/>
              </a:rPr>
              <a:t>To  request a copy of the </a:t>
            </a:r>
            <a:r>
              <a:rPr lang="en" sz="1200" i="1" dirty="0">
                <a:highlight>
                  <a:srgbClr val="F9F9F9"/>
                </a:highlight>
                <a:latin typeface="+mj-lt"/>
                <a:ea typeface="Roboto"/>
                <a:cs typeface="Roboto"/>
                <a:sym typeface="Roboto"/>
              </a:rPr>
              <a:t>Dialogue to Action in Addressing Systemic Bias tool </a:t>
            </a:r>
            <a:r>
              <a:rPr lang="en" sz="1200" dirty="0">
                <a:highlight>
                  <a:srgbClr val="F9F9F9"/>
                </a:highlight>
                <a:latin typeface="+mj-lt"/>
                <a:ea typeface="Roboto"/>
                <a:cs typeface="Roboto"/>
                <a:sym typeface="Roboto"/>
              </a:rPr>
              <a:t>email </a:t>
            </a:r>
            <a:r>
              <a:rPr lang="en" sz="1200" dirty="0">
                <a:highlight>
                  <a:srgbClr val="F9F9F9"/>
                </a:highlight>
                <a:latin typeface="+mj-lt"/>
                <a:ea typeface="Roboto"/>
                <a:cs typeface="Roboto"/>
                <a:sym typeface="Roboto"/>
                <a:hlinkClick r:id="rId6"/>
              </a:rPr>
              <a:t>cruzmayra@deanza.edu</a:t>
            </a:r>
            <a:r>
              <a:rPr lang="en" sz="1200" dirty="0">
                <a:highlight>
                  <a:srgbClr val="F9F9F9"/>
                </a:highlight>
                <a:latin typeface="+mj-lt"/>
                <a:ea typeface="Roboto"/>
                <a:cs typeface="Roboto"/>
                <a:sym typeface="Roboto"/>
              </a:rPr>
              <a:t> </a:t>
            </a:r>
            <a:endParaRPr sz="1200" u="sng" dirty="0">
              <a:solidFill>
                <a:schemeClr val="hlink"/>
              </a:solidFill>
              <a:highlight>
                <a:srgbClr val="FFFFFF"/>
              </a:highlight>
              <a:latin typeface="+mj-lt"/>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400" u="sng" dirty="0">
              <a:solidFill>
                <a:schemeClr val="hlink"/>
              </a:solidFill>
              <a:highlight>
                <a:srgbClr val="FFFFFF"/>
              </a:highlight>
              <a:latin typeface="Calibri"/>
              <a:ea typeface="Calibri"/>
              <a:cs typeface="Calibri"/>
              <a:sym typeface="Calibri"/>
            </a:endParaRPr>
          </a:p>
        </p:txBody>
      </p:sp>
      <p:sp>
        <p:nvSpPr>
          <p:cNvPr id="243" name="Google Shape;243;g73144a6ec1_0_3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050"/>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
          <p:cNvSpPr txBox="1">
            <a:spLocks noGrp="1"/>
          </p:cNvSpPr>
          <p:nvPr>
            <p:ph type="title"/>
          </p:nvPr>
        </p:nvSpPr>
        <p:spPr>
          <a:xfrm>
            <a:off x="370300" y="983750"/>
            <a:ext cx="8520600" cy="57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000"/>
              <a:buNone/>
            </a:pPr>
            <a:r>
              <a:rPr lang="en"/>
              <a:t>For Further Information and Support</a:t>
            </a:r>
            <a:endParaRPr/>
          </a:p>
        </p:txBody>
      </p:sp>
      <p:sp>
        <p:nvSpPr>
          <p:cNvPr id="249" name="Google Shape;249;p5"/>
          <p:cNvSpPr txBox="1">
            <a:spLocks noGrp="1"/>
          </p:cNvSpPr>
          <p:nvPr>
            <p:ph type="body" idx="1"/>
          </p:nvPr>
        </p:nvSpPr>
        <p:spPr>
          <a:xfrm>
            <a:off x="311700" y="1267275"/>
            <a:ext cx="8520600" cy="164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530"/>
              <a:buNone/>
            </a:pPr>
            <a:endParaRPr sz="2400"/>
          </a:p>
          <a:p>
            <a:pPr marL="457200" lvl="0" indent="-381000" algn="l" rtl="0">
              <a:lnSpc>
                <a:spcPct val="100000"/>
              </a:lnSpc>
              <a:spcBef>
                <a:spcPts val="360"/>
              </a:spcBef>
              <a:spcAft>
                <a:spcPts val="0"/>
              </a:spcAft>
              <a:buSzPts val="2400"/>
              <a:buChar char="•"/>
            </a:pPr>
            <a:r>
              <a:rPr lang="en" sz="2400"/>
              <a:t>Visit the </a:t>
            </a:r>
            <a:r>
              <a:rPr lang="en" sz="2400" u="sng">
                <a:solidFill>
                  <a:schemeClr val="hlink"/>
                </a:solidFill>
                <a:hlinkClick r:id="rId3"/>
              </a:rPr>
              <a:t>COVID-19 Faculty Resource </a:t>
            </a:r>
            <a:r>
              <a:rPr lang="en" sz="2400"/>
              <a:t>page </a:t>
            </a:r>
            <a:endParaRPr/>
          </a:p>
          <a:p>
            <a:pPr marL="457200" lvl="0" indent="-381000" algn="l" rtl="0">
              <a:lnSpc>
                <a:spcPct val="100000"/>
              </a:lnSpc>
              <a:spcBef>
                <a:spcPts val="360"/>
              </a:spcBef>
              <a:spcAft>
                <a:spcPts val="0"/>
              </a:spcAft>
              <a:buSzPts val="2400"/>
              <a:buChar char="•"/>
            </a:pPr>
            <a:r>
              <a:rPr lang="en" sz="2400"/>
              <a:t>Email </a:t>
            </a:r>
            <a:r>
              <a:rPr lang="en" sz="2400" u="sng">
                <a:solidFill>
                  <a:schemeClr val="hlink"/>
                </a:solidFill>
                <a:hlinkClick r:id="rId4"/>
              </a:rPr>
              <a:t>info@asccc.org</a:t>
            </a:r>
            <a:endParaRPr sz="2400"/>
          </a:p>
          <a:p>
            <a:pPr marL="457200" lvl="0" indent="-381000" algn="l" rtl="0">
              <a:lnSpc>
                <a:spcPct val="100000"/>
              </a:lnSpc>
              <a:spcBef>
                <a:spcPts val="0"/>
              </a:spcBef>
              <a:spcAft>
                <a:spcPts val="0"/>
              </a:spcAft>
              <a:buSzPts val="2400"/>
              <a:buChar char="•"/>
            </a:pPr>
            <a:r>
              <a:rPr lang="en" sz="2400"/>
              <a:t>Always ask your local Human Resources or legal council</a:t>
            </a:r>
            <a:endParaRPr sz="2400"/>
          </a:p>
          <a:p>
            <a:pPr marL="0" lvl="0" indent="0" algn="l" rtl="0">
              <a:lnSpc>
                <a:spcPct val="100000"/>
              </a:lnSpc>
              <a:spcBef>
                <a:spcPts val="360"/>
              </a:spcBef>
              <a:spcAft>
                <a:spcPts val="0"/>
              </a:spcAft>
              <a:buSzPts val="1530"/>
              <a:buNone/>
            </a:pPr>
            <a:endParaRPr sz="2400"/>
          </a:p>
          <a:p>
            <a:pPr marL="0" lvl="0" indent="0" algn="l" rtl="0">
              <a:lnSpc>
                <a:spcPct val="100000"/>
              </a:lnSpc>
              <a:spcBef>
                <a:spcPts val="360"/>
              </a:spcBef>
              <a:spcAft>
                <a:spcPts val="0"/>
              </a:spcAft>
              <a:buSzPts val="1530"/>
              <a:buNone/>
            </a:pPr>
            <a:endParaRPr sz="2400"/>
          </a:p>
        </p:txBody>
      </p:sp>
      <p:pic>
        <p:nvPicPr>
          <p:cNvPr id="250" name="Google Shape;250;p5"/>
          <p:cNvPicPr preferRelativeResize="0"/>
          <p:nvPr/>
        </p:nvPicPr>
        <p:blipFill rotWithShape="1">
          <a:blip r:embed="rId5">
            <a:alphaModFix/>
          </a:blip>
          <a:srcRect/>
          <a:stretch/>
        </p:blipFill>
        <p:spPr>
          <a:xfrm>
            <a:off x="3199733" y="2840591"/>
            <a:ext cx="2744524" cy="843941"/>
          </a:xfrm>
          <a:prstGeom prst="rect">
            <a:avLst/>
          </a:prstGeom>
          <a:noFill/>
          <a:ln>
            <a:noFill/>
          </a:ln>
        </p:spPr>
      </p:pic>
      <p:sp>
        <p:nvSpPr>
          <p:cNvPr id="251" name="Google Shape;251;p5"/>
          <p:cNvSpPr txBox="1"/>
          <p:nvPr/>
        </p:nvSpPr>
        <p:spPr>
          <a:xfrm>
            <a:off x="914400" y="3684525"/>
            <a:ext cx="7315200" cy="137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60"/>
              </a:spcBef>
              <a:spcAft>
                <a:spcPts val="0"/>
              </a:spcAft>
              <a:buClr>
                <a:schemeClr val="dk1"/>
              </a:buClr>
              <a:buSzPts val="1100"/>
              <a:buFont typeface="Arial"/>
              <a:buNone/>
            </a:pPr>
            <a:r>
              <a:rPr lang="en" sz="1200" b="0" i="0" u="none" strike="noStrike" cap="none">
                <a:solidFill>
                  <a:schemeClr val="dk1"/>
                </a:solidFill>
                <a:latin typeface="Arial"/>
                <a:ea typeface="Arial"/>
                <a:cs typeface="Arial"/>
                <a:sym typeface="Arial"/>
              </a:rPr>
              <a:t>Contact Info:</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100"/>
              <a:buFont typeface="Arial"/>
              <a:buNone/>
            </a:pPr>
            <a:r>
              <a:rPr lang="en" sz="1200" u="sng">
                <a:solidFill>
                  <a:schemeClr val="hlink"/>
                </a:solidFill>
                <a:hlinkClick r:id="rId6"/>
              </a:rPr>
              <a:t>mbean@riohondo.edu</a:t>
            </a:r>
            <a:r>
              <a:rPr lang="en" sz="1200">
                <a:solidFill>
                  <a:schemeClr val="dk1"/>
                </a:solidFill>
              </a:rPr>
              <a:t> </a:t>
            </a:r>
            <a:endParaRPr sz="1200">
              <a:solidFill>
                <a:schemeClr val="dk1"/>
              </a:solidFill>
            </a:endParaRPr>
          </a:p>
          <a:p>
            <a:pPr marL="0" marR="0" lvl="0" indent="0" algn="ctr" rtl="0">
              <a:lnSpc>
                <a:spcPct val="100000"/>
              </a:lnSpc>
              <a:spcBef>
                <a:spcPts val="360"/>
              </a:spcBef>
              <a:spcAft>
                <a:spcPts val="0"/>
              </a:spcAft>
              <a:buClr>
                <a:schemeClr val="dk1"/>
              </a:buClr>
              <a:buSzPts val="1100"/>
              <a:buFont typeface="Arial"/>
              <a:buNone/>
            </a:pPr>
            <a:r>
              <a:rPr lang="en" sz="1200" b="0" i="0" u="sng" strike="noStrike" cap="none">
                <a:solidFill>
                  <a:schemeClr val="dk1"/>
                </a:solidFill>
                <a:latin typeface="Arial"/>
                <a:ea typeface="Arial"/>
                <a:cs typeface="Arial"/>
                <a:sym typeface="Arial"/>
                <a:hlinkClick r:id="rId7"/>
              </a:rPr>
              <a:t>abuul@sdccd.edu</a:t>
            </a:r>
            <a:r>
              <a:rPr lang="en" sz="1200">
                <a:solidFill>
                  <a:schemeClr val="dk1"/>
                </a:solidFill>
              </a:rPr>
              <a:t> </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360"/>
              </a:spcBef>
              <a:spcAft>
                <a:spcPts val="0"/>
              </a:spcAft>
              <a:buNone/>
            </a:pPr>
            <a:r>
              <a:rPr lang="en" sz="1200" b="0" i="0" u="sng" strike="noStrike" cap="none">
                <a:solidFill>
                  <a:schemeClr val="dk1"/>
                </a:solidFill>
                <a:latin typeface="Arial"/>
                <a:ea typeface="Arial"/>
                <a:cs typeface="Arial"/>
                <a:sym typeface="Arial"/>
                <a:hlinkClick r:id="rId8"/>
              </a:rPr>
              <a:t>cruzmayra@fhda.edu</a:t>
            </a:r>
            <a:r>
              <a:rPr lang="en"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200" b="0" i="0" u="sng" strike="noStrike" cap="none">
                <a:solidFill>
                  <a:srgbClr val="000000"/>
                </a:solidFill>
                <a:latin typeface="Arial"/>
                <a:ea typeface="Arial"/>
                <a:cs typeface="Arial"/>
                <a:sym typeface="Arial"/>
                <a:hlinkClick r:id="rId9"/>
              </a:rPr>
              <a:t>imhof@sbcc.edu</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b="1"/>
              <a:t>Today, we will...</a:t>
            </a:r>
            <a:endParaRPr b="1"/>
          </a:p>
        </p:txBody>
      </p:sp>
      <p:sp>
        <p:nvSpPr>
          <p:cNvPr id="114" name="Google Shape;114;p2"/>
          <p:cNvSpPr txBox="1">
            <a:spLocks noGrp="1"/>
          </p:cNvSpPr>
          <p:nvPr>
            <p:ph type="body" idx="1"/>
          </p:nvPr>
        </p:nvSpPr>
        <p:spPr>
          <a:xfrm>
            <a:off x="457200" y="1238625"/>
            <a:ext cx="8543700" cy="3682200"/>
          </a:xfrm>
          <a:prstGeom prst="rect">
            <a:avLst/>
          </a:prstGeom>
          <a:noFill/>
          <a:ln>
            <a:noFill/>
          </a:ln>
        </p:spPr>
        <p:txBody>
          <a:bodyPr spcFirstLastPara="1" wrap="square" lIns="91425" tIns="45700" rIns="91425" bIns="45700" anchor="t" anchorCtr="0">
            <a:noAutofit/>
          </a:bodyPr>
          <a:lstStyle/>
          <a:p>
            <a:pPr marL="457200" lvl="0" indent="-419100" algn="l" rtl="0">
              <a:spcBef>
                <a:spcPts val="0"/>
              </a:spcBef>
              <a:spcAft>
                <a:spcPts val="0"/>
              </a:spcAft>
              <a:buSzPts val="3000"/>
              <a:buChar char="•"/>
            </a:pPr>
            <a:r>
              <a:rPr lang="en" sz="3000"/>
              <a:t>Provide Definitions </a:t>
            </a:r>
            <a:endParaRPr sz="3000"/>
          </a:p>
          <a:p>
            <a:pPr marL="457200" lvl="0" indent="-419100" algn="l" rtl="0">
              <a:spcBef>
                <a:spcPts val="0"/>
              </a:spcBef>
              <a:spcAft>
                <a:spcPts val="0"/>
              </a:spcAft>
              <a:buSzPts val="3000"/>
              <a:buChar char="•"/>
            </a:pPr>
            <a:r>
              <a:rPr lang="en" sz="3000"/>
              <a:t>Share Students’ Lived Experiences </a:t>
            </a:r>
            <a:endParaRPr sz="3000"/>
          </a:p>
          <a:p>
            <a:pPr marL="457200" lvl="0" indent="-419100" algn="l" rtl="0">
              <a:spcBef>
                <a:spcPts val="0"/>
              </a:spcBef>
              <a:spcAft>
                <a:spcPts val="0"/>
              </a:spcAft>
              <a:buSzPts val="3000"/>
              <a:buChar char="•"/>
            </a:pPr>
            <a:r>
              <a:rPr lang="en" sz="3000"/>
              <a:t>Describe Importance of Anti-racism Training </a:t>
            </a:r>
            <a:endParaRPr sz="3000"/>
          </a:p>
          <a:p>
            <a:pPr marL="457200" lvl="0" indent="-419100" algn="l" rtl="0">
              <a:spcBef>
                <a:spcPts val="0"/>
              </a:spcBef>
              <a:spcAft>
                <a:spcPts val="0"/>
              </a:spcAft>
              <a:buSzPts val="3000"/>
              <a:buChar char="•"/>
            </a:pPr>
            <a:r>
              <a:rPr lang="en" sz="3000"/>
              <a:t>Introduce a Tool for Dialogue</a:t>
            </a:r>
            <a:endParaRPr sz="3000"/>
          </a:p>
        </p:txBody>
      </p:sp>
      <p:sp>
        <p:nvSpPr>
          <p:cNvPr id="115" name="Google Shape;115;p2"/>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73c8270fc9_0_7"/>
          <p:cNvSpPr txBox="1">
            <a:spLocks noGrp="1"/>
          </p:cNvSpPr>
          <p:nvPr>
            <p:ph type="body" idx="1"/>
          </p:nvPr>
        </p:nvSpPr>
        <p:spPr>
          <a:xfrm>
            <a:off x="545253" y="577004"/>
            <a:ext cx="8229600" cy="365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lang="en" sz="4800" b="1" dirty="0"/>
          </a:p>
          <a:p>
            <a:pPr marL="0" lvl="0" indent="0" algn="ctr" rtl="0">
              <a:spcBef>
                <a:spcPts val="0"/>
              </a:spcBef>
              <a:spcAft>
                <a:spcPts val="0"/>
              </a:spcAft>
              <a:buNone/>
            </a:pPr>
            <a:endParaRPr lang="en" sz="4800" b="1" dirty="0"/>
          </a:p>
          <a:p>
            <a:pPr marL="0" lvl="0" indent="0" algn="ctr" rtl="0">
              <a:spcBef>
                <a:spcPts val="0"/>
              </a:spcBef>
              <a:spcAft>
                <a:spcPts val="0"/>
              </a:spcAft>
              <a:buNone/>
            </a:pPr>
            <a:r>
              <a:rPr lang="en" sz="4800" b="1" dirty="0"/>
              <a:t>Can people of color </a:t>
            </a:r>
            <a:endParaRPr sz="4800" b="1" dirty="0"/>
          </a:p>
          <a:p>
            <a:pPr marL="0" lvl="0" indent="0" algn="ctr" rtl="0">
              <a:spcBef>
                <a:spcPts val="0"/>
              </a:spcBef>
              <a:spcAft>
                <a:spcPts val="0"/>
              </a:spcAft>
              <a:buNone/>
            </a:pPr>
            <a:r>
              <a:rPr lang="en" sz="4800" b="1" dirty="0"/>
              <a:t>be racist?</a:t>
            </a:r>
            <a:endParaRPr sz="4800" b="1" dirty="0"/>
          </a:p>
          <a:p>
            <a:pPr marL="0" lvl="0" indent="0" algn="ctr" rtl="0">
              <a:spcBef>
                <a:spcPts val="0"/>
              </a:spcBef>
              <a:spcAft>
                <a:spcPts val="0"/>
              </a:spcAft>
              <a:buNone/>
            </a:pPr>
            <a:endParaRPr sz="4800" b="1" dirty="0"/>
          </a:p>
        </p:txBody>
      </p:sp>
      <p:sp>
        <p:nvSpPr>
          <p:cNvPr id="121" name="Google Shape;121;g73c8270fc9_0_7"/>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4</a:t>
            </a:fld>
            <a:endParaRPr/>
          </a:p>
        </p:txBody>
      </p:sp>
      <p:pic>
        <p:nvPicPr>
          <p:cNvPr id="2" name="Picture 1">
            <a:extLst>
              <a:ext uri="{FF2B5EF4-FFF2-40B4-BE49-F238E27FC236}">
                <a16:creationId xmlns:a16="http://schemas.microsoft.com/office/drawing/2014/main" id="{53A10150-555D-46D0-BDF9-56ABFAFD8B84}"/>
              </a:ext>
            </a:extLst>
          </p:cNvPr>
          <p:cNvPicPr>
            <a:picLocks noChangeAspect="1"/>
          </p:cNvPicPr>
          <p:nvPr/>
        </p:nvPicPr>
        <p:blipFill>
          <a:blip r:embed="rId3"/>
          <a:stretch>
            <a:fillRect/>
          </a:stretch>
        </p:blipFill>
        <p:spPr>
          <a:xfrm>
            <a:off x="3208125" y="137166"/>
            <a:ext cx="2619375" cy="1743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746abcce12_0_0"/>
          <p:cNvSpPr txBox="1">
            <a:spLocks noGrp="1"/>
          </p:cNvSpPr>
          <p:nvPr>
            <p:ph type="title"/>
          </p:nvPr>
        </p:nvSpPr>
        <p:spPr>
          <a:xfrm>
            <a:off x="172800" y="476250"/>
            <a:ext cx="5888400" cy="941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Can People of Color be Racist?</a:t>
            </a:r>
            <a:endParaRPr b="1"/>
          </a:p>
        </p:txBody>
      </p:sp>
      <p:sp>
        <p:nvSpPr>
          <p:cNvPr id="127" name="Google Shape;127;g746abcce12_0_0"/>
          <p:cNvSpPr txBox="1">
            <a:spLocks noGrp="1"/>
          </p:cNvSpPr>
          <p:nvPr>
            <p:ph type="body" idx="1"/>
          </p:nvPr>
        </p:nvSpPr>
        <p:spPr>
          <a:xfrm>
            <a:off x="172800" y="1200150"/>
            <a:ext cx="5825400" cy="3384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sz="2300" u="sng" dirty="0">
                <a:solidFill>
                  <a:schemeClr val="hlink"/>
                </a:solidFill>
                <a:highlight>
                  <a:srgbClr val="F9F9F9"/>
                </a:highlight>
                <a:latin typeface="Roboto"/>
                <a:ea typeface="Roboto"/>
                <a:cs typeface="Roboto"/>
                <a:sym typeface="Roboto"/>
                <a:hlinkClick r:id="rId4"/>
              </a:rPr>
              <a:t>White racism vs Black racism. </a:t>
            </a:r>
            <a:endParaRPr dirty="0"/>
          </a:p>
          <a:p>
            <a:pPr marL="0" lvl="0" indent="0" algn="l" rtl="0">
              <a:lnSpc>
                <a:spcPct val="115000"/>
              </a:lnSpc>
              <a:spcBef>
                <a:spcPts val="0"/>
              </a:spcBef>
              <a:spcAft>
                <a:spcPts val="0"/>
              </a:spcAft>
              <a:buClr>
                <a:schemeClr val="dk1"/>
              </a:buClr>
              <a:buSzPts val="1100"/>
              <a:buFont typeface="Arial"/>
              <a:buNone/>
            </a:pPr>
            <a:r>
              <a:rPr lang="en" sz="2300" u="sng" dirty="0">
                <a:solidFill>
                  <a:schemeClr val="hlink"/>
                </a:solidFill>
                <a:highlight>
                  <a:srgbClr val="F9F9F9"/>
                </a:highlight>
                <a:latin typeface="Roboto"/>
                <a:ea typeface="Roboto"/>
                <a:cs typeface="Roboto"/>
                <a:sym typeface="Roboto"/>
                <a:hlinkClick r:id="rId4"/>
              </a:rPr>
              <a:t>Dr. Joy Degruy</a:t>
            </a:r>
            <a:endParaRPr dirty="0"/>
          </a:p>
        </p:txBody>
      </p:sp>
      <p:sp>
        <p:nvSpPr>
          <p:cNvPr id="128" name="Google Shape;128;g746abcce12_0_0"/>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5</a:t>
            </a:fld>
            <a:endParaRPr/>
          </a:p>
        </p:txBody>
      </p:sp>
      <p:pic>
        <p:nvPicPr>
          <p:cNvPr id="2" name="Online Media 1" title="White racism vs Black racism. Dr. Joy degruy">
            <a:hlinkClick r:id="" action="ppaction://media"/>
            <a:extLst>
              <a:ext uri="{FF2B5EF4-FFF2-40B4-BE49-F238E27FC236}">
                <a16:creationId xmlns:a16="http://schemas.microsoft.com/office/drawing/2014/main" id="{BEB0FD75-B1FC-419E-BD08-A0D47B6BFFCD}"/>
              </a:ext>
            </a:extLst>
          </p:cNvPr>
          <p:cNvPicPr>
            <a:picLocks noRot="1" noChangeAspect="1"/>
          </p:cNvPicPr>
          <p:nvPr>
            <a:videoFile r:link="rId1"/>
          </p:nvPr>
        </p:nvPicPr>
        <p:blipFill>
          <a:blip r:embed="rId5"/>
          <a:stretch>
            <a:fillRect/>
          </a:stretch>
        </p:blipFill>
        <p:spPr>
          <a:xfrm>
            <a:off x="4629150" y="1480386"/>
            <a:ext cx="4057650" cy="30410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738c15d916_0_0"/>
          <p:cNvSpPr txBox="1">
            <a:spLocks noGrp="1"/>
          </p:cNvSpPr>
          <p:nvPr>
            <p:ph type="body" idx="1"/>
          </p:nvPr>
        </p:nvSpPr>
        <p:spPr>
          <a:xfrm>
            <a:off x="457200" y="971550"/>
            <a:ext cx="8229600" cy="3903600"/>
          </a:xfrm>
          <a:prstGeom prst="rect">
            <a:avLst/>
          </a:prstGeom>
        </p:spPr>
        <p:txBody>
          <a:bodyPr spcFirstLastPara="1" wrap="square" lIns="91425" tIns="45700" rIns="91425" bIns="45700" anchor="t" anchorCtr="0">
            <a:noAutofit/>
          </a:bodyPr>
          <a:lstStyle/>
          <a:p>
            <a:pPr marL="457200" lvl="0" indent="-349250" algn="l" rtl="0">
              <a:lnSpc>
                <a:spcPct val="90000"/>
              </a:lnSpc>
              <a:spcBef>
                <a:spcPts val="0"/>
              </a:spcBef>
              <a:spcAft>
                <a:spcPts val="0"/>
              </a:spcAft>
              <a:buSzPts val="1900"/>
              <a:buAutoNum type="arabicPeriod"/>
            </a:pPr>
            <a:r>
              <a:rPr lang="en" sz="1900" b="1" dirty="0"/>
              <a:t>White Supremacy </a:t>
            </a:r>
            <a:r>
              <a:rPr lang="en" sz="1900" dirty="0"/>
              <a:t>is a historically based, institutionally perpetuated system of exploitation and oppression of continents, nations, and peoples of color by white peoples and nations of the European continent, for the purpose of maintaining and defending a system of wealth, power, and privilege ( Martinez, 1998).</a:t>
            </a:r>
            <a:endParaRPr sz="1900" b="1" dirty="0"/>
          </a:p>
          <a:p>
            <a:pPr marL="914400" lvl="0" indent="-457200" algn="l" rtl="0">
              <a:lnSpc>
                <a:spcPct val="90000"/>
              </a:lnSpc>
              <a:spcBef>
                <a:spcPts val="0"/>
              </a:spcBef>
              <a:spcAft>
                <a:spcPts val="0"/>
              </a:spcAft>
              <a:buFont typeface="+mj-lt"/>
              <a:buAutoNum type="arabicPeriod"/>
            </a:pPr>
            <a:endParaRPr sz="1900" b="1" dirty="0"/>
          </a:p>
          <a:p>
            <a:pPr marL="457200" lvl="0" indent="-349250" algn="l" rtl="0">
              <a:lnSpc>
                <a:spcPct val="90000"/>
              </a:lnSpc>
              <a:spcBef>
                <a:spcPts val="0"/>
              </a:spcBef>
              <a:spcAft>
                <a:spcPts val="0"/>
              </a:spcAft>
              <a:buSzPts val="1900"/>
              <a:buAutoNum type="arabicPeriod"/>
            </a:pPr>
            <a:r>
              <a:rPr lang="en" sz="1900" b="1" dirty="0"/>
              <a:t>Racism </a:t>
            </a:r>
            <a:r>
              <a:rPr lang="en" sz="1900" dirty="0"/>
              <a:t>is dynamic and ever-changing. The critical aspect of racism that we must address today is the accumulation and incorporation of long-standing racialized practices into all of our social and economic structures.</a:t>
            </a:r>
            <a:endParaRPr sz="1900" dirty="0"/>
          </a:p>
          <a:p>
            <a:pPr marL="914400" lvl="0" indent="-457200" algn="l" rtl="0">
              <a:lnSpc>
                <a:spcPct val="90000"/>
              </a:lnSpc>
              <a:spcBef>
                <a:spcPts val="0"/>
              </a:spcBef>
              <a:spcAft>
                <a:spcPts val="0"/>
              </a:spcAft>
              <a:buFont typeface="+mj-lt"/>
              <a:buAutoNum type="arabicPeriod"/>
            </a:pPr>
            <a:endParaRPr sz="1900" dirty="0"/>
          </a:p>
          <a:p>
            <a:pPr marL="457200" lvl="0" indent="-349250" algn="l" rtl="0">
              <a:lnSpc>
                <a:spcPct val="90000"/>
              </a:lnSpc>
              <a:spcBef>
                <a:spcPts val="0"/>
              </a:spcBef>
              <a:spcAft>
                <a:spcPts val="0"/>
              </a:spcAft>
              <a:buSzPts val="1900"/>
              <a:buAutoNum type="arabicPeriod"/>
            </a:pPr>
            <a:r>
              <a:rPr lang="en" sz="1900" b="1" dirty="0"/>
              <a:t>Race consciousness</a:t>
            </a:r>
            <a:r>
              <a:rPr lang="en" sz="1900" dirty="0"/>
              <a:t> is </a:t>
            </a:r>
            <a:r>
              <a:rPr lang="en" dirty="0">
                <a:highlight>
                  <a:srgbClr val="FFFFFF"/>
                </a:highlight>
              </a:rPr>
              <a:t>the conscious knowledge that reveal and counteract manifestations of inequality and discrimination (racism) in society.</a:t>
            </a:r>
            <a:endParaRPr dirty="0"/>
          </a:p>
          <a:p>
            <a:pPr marL="0" lvl="0" indent="0" algn="l" rtl="0">
              <a:lnSpc>
                <a:spcPct val="90000"/>
              </a:lnSpc>
              <a:spcBef>
                <a:spcPts val="0"/>
              </a:spcBef>
              <a:spcAft>
                <a:spcPts val="0"/>
              </a:spcAft>
              <a:buClr>
                <a:schemeClr val="dk1"/>
              </a:buClr>
              <a:buSzPts val="2590"/>
              <a:buFont typeface="Arial"/>
              <a:buNone/>
            </a:pPr>
            <a:endParaRPr sz="1900" dirty="0"/>
          </a:p>
          <a:p>
            <a:pPr marL="0" lvl="0" indent="0" algn="l" rtl="0">
              <a:lnSpc>
                <a:spcPct val="90000"/>
              </a:lnSpc>
              <a:spcBef>
                <a:spcPts val="0"/>
              </a:spcBef>
              <a:spcAft>
                <a:spcPts val="0"/>
              </a:spcAft>
              <a:buNone/>
            </a:pPr>
            <a:endParaRPr sz="1900" b="1" dirty="0"/>
          </a:p>
        </p:txBody>
      </p:sp>
      <p:sp>
        <p:nvSpPr>
          <p:cNvPr id="135" name="Google Shape;135;g738c15d916_0_0"/>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6</a:t>
            </a:fld>
            <a:endParaRPr/>
          </a:p>
        </p:txBody>
      </p:sp>
      <p:sp>
        <p:nvSpPr>
          <p:cNvPr id="136" name="Google Shape;136;g738c15d916_0_0"/>
          <p:cNvSpPr txBox="1">
            <a:spLocks noGrp="1"/>
          </p:cNvSpPr>
          <p:nvPr>
            <p:ph type="title"/>
          </p:nvPr>
        </p:nvSpPr>
        <p:spPr>
          <a:xfrm>
            <a:off x="457200" y="400050"/>
            <a:ext cx="8229600" cy="469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Definitions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7fbe8cfd70_0_7"/>
          <p:cNvSpPr txBox="1">
            <a:spLocks noGrp="1"/>
          </p:cNvSpPr>
          <p:nvPr>
            <p:ph type="title"/>
          </p:nvPr>
        </p:nvSpPr>
        <p:spPr>
          <a:xfrm>
            <a:off x="457200" y="358996"/>
            <a:ext cx="8229600" cy="48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Definitions</a:t>
            </a:r>
            <a:r>
              <a:rPr lang="en"/>
              <a:t> </a:t>
            </a:r>
            <a:r>
              <a:rPr lang="en" sz="2400"/>
              <a:t>(continued)</a:t>
            </a:r>
            <a:endParaRPr sz="2400"/>
          </a:p>
        </p:txBody>
      </p:sp>
      <p:sp>
        <p:nvSpPr>
          <p:cNvPr id="142" name="Google Shape;142;g7fbe8cfd70_0_7"/>
          <p:cNvSpPr txBox="1">
            <a:spLocks noGrp="1"/>
          </p:cNvSpPr>
          <p:nvPr>
            <p:ph type="body" idx="1"/>
          </p:nvPr>
        </p:nvSpPr>
        <p:spPr>
          <a:xfrm>
            <a:off x="457200" y="742012"/>
            <a:ext cx="8229600" cy="3829383"/>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590"/>
              <a:buFont typeface="Arial"/>
              <a:buNone/>
            </a:pPr>
            <a:endParaRPr sz="1900" dirty="0"/>
          </a:p>
          <a:p>
            <a:pPr marL="457200" lvl="0" indent="-349250" algn="l" rtl="0">
              <a:lnSpc>
                <a:spcPct val="90000"/>
              </a:lnSpc>
              <a:spcBef>
                <a:spcPts val="0"/>
              </a:spcBef>
              <a:spcAft>
                <a:spcPts val="0"/>
              </a:spcAft>
              <a:buSzPts val="1900"/>
              <a:buAutoNum type="arabicPeriod" startAt="4"/>
            </a:pPr>
            <a:r>
              <a:rPr lang="en" sz="1900" b="1" dirty="0"/>
              <a:t>Structural racialization</a:t>
            </a:r>
            <a:r>
              <a:rPr lang="en" sz="1900" dirty="0"/>
              <a:t> is a system of social structures that produces and reproduces cumulative, durable, race-based inequalities.</a:t>
            </a:r>
          </a:p>
          <a:p>
            <a:pPr marL="457200" lvl="0" indent="-349250" algn="l" rtl="0">
              <a:lnSpc>
                <a:spcPct val="90000"/>
              </a:lnSpc>
              <a:spcBef>
                <a:spcPts val="0"/>
              </a:spcBef>
              <a:spcAft>
                <a:spcPts val="0"/>
              </a:spcAft>
              <a:buSzPts val="1900"/>
              <a:buAutoNum type="arabicPeriod" startAt="4"/>
            </a:pPr>
            <a:endParaRPr lang="en" sz="1900" dirty="0"/>
          </a:p>
          <a:p>
            <a:pPr marL="457200" lvl="0" indent="-349250" algn="l" rtl="0">
              <a:lnSpc>
                <a:spcPct val="90000"/>
              </a:lnSpc>
              <a:spcBef>
                <a:spcPts val="0"/>
              </a:spcBef>
              <a:spcAft>
                <a:spcPts val="0"/>
              </a:spcAft>
              <a:buSzPts val="1900"/>
              <a:buAutoNum type="arabicPeriod" startAt="4"/>
            </a:pPr>
            <a:r>
              <a:rPr lang="en" sz="1900" b="1" dirty="0"/>
              <a:t>Institutional Racism </a:t>
            </a:r>
            <a:r>
              <a:rPr lang="en" sz="1900" dirty="0"/>
              <a:t>the systematic distribution of resources, power and opportunity in our society to the benefit of people who are white and the exclusion of people of color.</a:t>
            </a:r>
          </a:p>
          <a:p>
            <a:pPr marL="457200" lvl="0" indent="-349250" algn="l" rtl="0">
              <a:lnSpc>
                <a:spcPct val="90000"/>
              </a:lnSpc>
              <a:spcBef>
                <a:spcPts val="0"/>
              </a:spcBef>
              <a:spcAft>
                <a:spcPts val="0"/>
              </a:spcAft>
              <a:buSzPts val="1900"/>
              <a:buAutoNum type="arabicPeriod" startAt="4"/>
            </a:pPr>
            <a:endParaRPr lang="en" sz="1900" dirty="0"/>
          </a:p>
          <a:p>
            <a:pPr marL="457200" lvl="0" indent="-349250" algn="l" rtl="0">
              <a:lnSpc>
                <a:spcPct val="90000"/>
              </a:lnSpc>
              <a:spcBef>
                <a:spcPts val="0"/>
              </a:spcBef>
              <a:spcAft>
                <a:spcPts val="0"/>
              </a:spcAft>
              <a:buSzPts val="1900"/>
              <a:buAutoNum type="arabicPeriod" startAt="4"/>
            </a:pPr>
            <a:r>
              <a:rPr lang="en" sz="1900" b="1" dirty="0"/>
              <a:t>Racialized outcomes</a:t>
            </a:r>
            <a:r>
              <a:rPr lang="en" sz="1900" dirty="0"/>
              <a:t> do not require racist actors. Focusing on individual instances of racism can have the effect of diverting our attention from the structural changes that are required in order to achieve racial justice.</a:t>
            </a:r>
          </a:p>
          <a:p>
            <a:pPr marL="457200" lvl="0" indent="-349250" algn="l" rtl="0">
              <a:lnSpc>
                <a:spcPct val="90000"/>
              </a:lnSpc>
              <a:spcBef>
                <a:spcPts val="0"/>
              </a:spcBef>
              <a:spcAft>
                <a:spcPts val="0"/>
              </a:spcAft>
              <a:buSzPts val="1900"/>
              <a:buAutoNum type="arabicPeriod" startAt="4"/>
            </a:pPr>
            <a:endParaRPr lang="en" sz="1900" dirty="0"/>
          </a:p>
          <a:p>
            <a:pPr marL="457200" lvl="0" indent="-349250" algn="l" rtl="0">
              <a:lnSpc>
                <a:spcPct val="90000"/>
              </a:lnSpc>
              <a:spcBef>
                <a:spcPts val="0"/>
              </a:spcBef>
              <a:spcAft>
                <a:spcPts val="0"/>
              </a:spcAft>
              <a:buSzPts val="1900"/>
              <a:buAutoNum type="arabicPeriod" startAt="4"/>
            </a:pPr>
            <a:r>
              <a:rPr lang="en" sz="1900" dirty="0"/>
              <a:t>Faculty and all employees need to </a:t>
            </a:r>
            <a:r>
              <a:rPr lang="en" sz="1900" b="1" dirty="0"/>
              <a:t>explicitly and implicitly challenge</a:t>
            </a:r>
            <a:r>
              <a:rPr lang="en" sz="1900" dirty="0"/>
              <a:t> all manifestations of racism and racialization in our work and in our organizations. </a:t>
            </a:r>
            <a:endParaRPr dirty="0"/>
          </a:p>
        </p:txBody>
      </p:sp>
      <p:sp>
        <p:nvSpPr>
          <p:cNvPr id="143" name="Google Shape;143;g7fbe8cfd70_0_7"/>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7fbe8cfd70_0_15"/>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8</a:t>
            </a:fld>
            <a:endParaRPr/>
          </a:p>
        </p:txBody>
      </p:sp>
      <p:pic>
        <p:nvPicPr>
          <p:cNvPr id="149" name="Google Shape;149;g7fbe8cfd70_0_15"/>
          <p:cNvPicPr preferRelativeResize="0"/>
          <p:nvPr/>
        </p:nvPicPr>
        <p:blipFill>
          <a:blip r:embed="rId3">
            <a:alphaModFix/>
          </a:blip>
          <a:stretch>
            <a:fillRect/>
          </a:stretch>
        </p:blipFill>
        <p:spPr>
          <a:xfrm>
            <a:off x="1001775" y="81950"/>
            <a:ext cx="7167251" cy="4973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835ef38649_0_0"/>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Defining Anti-Racism</a:t>
            </a:r>
            <a:endParaRPr b="1"/>
          </a:p>
        </p:txBody>
      </p:sp>
      <p:sp>
        <p:nvSpPr>
          <p:cNvPr id="155" name="Google Shape;155;g835ef38649_0_0"/>
          <p:cNvSpPr txBox="1">
            <a:spLocks noGrp="1"/>
          </p:cNvSpPr>
          <p:nvPr>
            <p:ph type="body" idx="1"/>
          </p:nvPr>
        </p:nvSpPr>
        <p:spPr>
          <a:xfrm>
            <a:off x="457200" y="1200150"/>
            <a:ext cx="8229600" cy="3776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a:t>Racism: Any prejudice against someone because of their race, when those views are reinforced by systems of power (Oluo, 2019). </a:t>
            </a:r>
            <a:r>
              <a:rPr lang="en" sz="1400"/>
              <a:t> </a:t>
            </a:r>
            <a:endParaRPr sz="1400"/>
          </a:p>
          <a:p>
            <a:pPr marL="0" lvl="0" indent="0" algn="l" rtl="0">
              <a:lnSpc>
                <a:spcPct val="115000"/>
              </a:lnSpc>
              <a:spcBef>
                <a:spcPts val="0"/>
              </a:spcBef>
              <a:spcAft>
                <a:spcPts val="0"/>
              </a:spcAft>
              <a:buNone/>
            </a:pPr>
            <a:r>
              <a:rPr lang="en" sz="1400"/>
              <a:t>  </a:t>
            </a:r>
            <a:endParaRPr/>
          </a:p>
          <a:p>
            <a:pPr marL="457200" lvl="0" indent="-342900" algn="l" rtl="0">
              <a:lnSpc>
                <a:spcPct val="100000"/>
              </a:lnSpc>
              <a:spcBef>
                <a:spcPts val="0"/>
              </a:spcBef>
              <a:spcAft>
                <a:spcPts val="0"/>
              </a:spcAft>
              <a:buSzPts val="1800"/>
              <a:buChar char="•"/>
            </a:pPr>
            <a:r>
              <a:rPr lang="en"/>
              <a:t>Productive conversations about race must include a power analysis. </a:t>
            </a:r>
            <a:endParaRPr/>
          </a:p>
          <a:p>
            <a:pPr marL="9144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
              <a:t>There is no such thing as reverse racism.  People from the dominant race, who benefit from the privilege of power, cannot experience racism (Oluo, 2019).  </a:t>
            </a:r>
            <a:endParaRPr/>
          </a:p>
          <a:p>
            <a:pPr marL="9144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
              <a:t>An anti-racist analysis views racism as structural and embedded into all societal structures.  This means that all people are affected by racism and hold implicit bias which allows for the sustenance of racist structures. </a:t>
            </a:r>
            <a:endParaRPr/>
          </a:p>
          <a:p>
            <a:pPr marL="0" lvl="0" indent="0" algn="l" rtl="0">
              <a:spcBef>
                <a:spcPts val="360"/>
              </a:spcBef>
              <a:spcAft>
                <a:spcPts val="0"/>
              </a:spcAft>
              <a:buNone/>
            </a:pPr>
            <a:endParaRPr/>
          </a:p>
        </p:txBody>
      </p:sp>
      <p:sp>
        <p:nvSpPr>
          <p:cNvPr id="156" name="Google Shape;156;g835ef38649_0_0"/>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Theme5">
  <a:themeElements>
    <a:clrScheme name="Custom 4">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4280</TotalTime>
  <Words>2065</Words>
  <Application>Microsoft Office PowerPoint</Application>
  <PresentationFormat>On-screen Show (16:9)</PresentationFormat>
  <Paragraphs>178</Paragraphs>
  <Slides>21</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Roboto</vt:lpstr>
      <vt:lpstr>Theme5</vt:lpstr>
      <vt:lpstr> Opportunity for Positive Structural Change in Times of Crisis:  Implications for Hiring </vt:lpstr>
      <vt:lpstr>Questions During Webinar</vt:lpstr>
      <vt:lpstr>Today, we will...</vt:lpstr>
      <vt:lpstr>PowerPoint Presentation</vt:lpstr>
      <vt:lpstr>Can People of Color be Racist?</vt:lpstr>
      <vt:lpstr>Definitions</vt:lpstr>
      <vt:lpstr>Definitions (continued)</vt:lpstr>
      <vt:lpstr>PowerPoint Presentation</vt:lpstr>
      <vt:lpstr>Defining Anti-Racism</vt:lpstr>
      <vt:lpstr>Racialized Outcomes Are Created by Policy</vt:lpstr>
      <vt:lpstr>Question: </vt:lpstr>
      <vt:lpstr>Students’ Lived Experiences</vt:lpstr>
      <vt:lpstr>Treating Inequities as a Real Crisis</vt:lpstr>
      <vt:lpstr>Designing Structural Change</vt:lpstr>
      <vt:lpstr>Leveraging Resources</vt:lpstr>
      <vt:lpstr>Hiring Committee Training </vt:lpstr>
      <vt:lpstr>CCCCO slide</vt:lpstr>
      <vt:lpstr>From Dialogue to Action in Addressing Systemic Bias Tool</vt:lpstr>
      <vt:lpstr>PowerPoint Presentation</vt:lpstr>
      <vt:lpstr>Resources</vt:lpstr>
      <vt:lpstr>For Further Information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Opportunity for Positive Structural Change in Times of Crisis:  Implications for Hiring</dc:title>
  <dc:creator>Michelle Bean</dc:creator>
  <cp:lastModifiedBy>Kiana Traylor</cp:lastModifiedBy>
  <cp:revision>6</cp:revision>
  <cp:lastPrinted>2020-04-23T18:55:35Z</cp:lastPrinted>
  <dcterms:modified xsi:type="dcterms:W3CDTF">2020-04-27T15:08:16Z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