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256" r:id="rId5"/>
    <p:sldId id="258" r:id="rId6"/>
    <p:sldId id="259" r:id="rId7"/>
    <p:sldId id="260" r:id="rId8"/>
    <p:sldId id="261" r:id="rId9"/>
    <p:sldId id="262" r:id="rId10"/>
    <p:sldId id="275" r:id="rId11"/>
    <p:sldId id="264" r:id="rId12"/>
    <p:sldId id="265" r:id="rId13"/>
    <p:sldId id="276" r:id="rId14"/>
    <p:sldId id="267" r:id="rId15"/>
    <p:sldId id="268" r:id="rId16"/>
    <p:sldId id="269" r:id="rId17"/>
    <p:sldId id="270" r:id="rId18"/>
    <p:sldId id="271" r:id="rId19"/>
    <p:sldId id="272" r:id="rId20"/>
    <p:sldId id="273" r:id="rId21"/>
    <p:sldId id="274"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95"/>
    <p:restoredTop sz="71183" autoAdjust="0"/>
  </p:normalViewPr>
  <p:slideViewPr>
    <p:cSldViewPr snapToGrid="0" snapToObjects="1">
      <p:cViewPr varScale="1">
        <p:scale>
          <a:sx n="74" d="100"/>
          <a:sy n="74" d="100"/>
        </p:scale>
        <p:origin x="2244" y="60"/>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Bean" userId="0d8acacb-9479-4755-afc3-7abd1af15332" providerId="ADAL" clId="{EA5EAC34-F169-43B5-BFBF-B3D151424613}"/>
    <pc:docChg chg="modSld">
      <pc:chgData name="Michelle  Bean" userId="0d8acacb-9479-4755-afc3-7abd1af15332" providerId="ADAL" clId="{EA5EAC34-F169-43B5-BFBF-B3D151424613}" dt="2021-02-01T20:46:48.894" v="1" actId="404"/>
      <pc:docMkLst>
        <pc:docMk/>
      </pc:docMkLst>
      <pc:sldChg chg="modSp mod">
        <pc:chgData name="Michelle  Bean" userId="0d8acacb-9479-4755-afc3-7abd1af15332" providerId="ADAL" clId="{EA5EAC34-F169-43B5-BFBF-B3D151424613}" dt="2021-02-01T20:46:48.894" v="1" actId="404"/>
        <pc:sldMkLst>
          <pc:docMk/>
          <pc:sldMk cId="0" sldId="256"/>
        </pc:sldMkLst>
        <pc:spChg chg="mod">
          <ac:chgData name="Michelle  Bean" userId="0d8acacb-9479-4755-afc3-7abd1af15332" providerId="ADAL" clId="{EA5EAC34-F169-43B5-BFBF-B3D151424613}" dt="2021-02-01T20:46:48.894" v="1" actId="404"/>
          <ac:spMkLst>
            <pc:docMk/>
            <pc:sldMk cId="0" sldId="256"/>
            <ac:spMk id="8193" creationId="{133F99F4-F0B3-AD4D-B2D6-0C581BE77F98}"/>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635E4B-7C82-4AC3-8A59-1EB628A8E64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BC5669D-A2CD-4B12-8BF3-1B4521C432A3}">
      <dgm:prSet/>
      <dgm:spPr/>
      <dgm:t>
        <a:bodyPr/>
        <a:lstStyle/>
        <a:p>
          <a:r>
            <a:rPr lang="en-US"/>
            <a:t>Show up and choose to be present </a:t>
          </a:r>
        </a:p>
      </dgm:t>
    </dgm:pt>
    <dgm:pt modelId="{08D4FEF8-F700-48C2-8980-4945CA5589E5}" type="parTrans" cxnId="{6966D34E-6304-47F6-93B3-7B4DBE4F1677}">
      <dgm:prSet/>
      <dgm:spPr/>
      <dgm:t>
        <a:bodyPr/>
        <a:lstStyle/>
        <a:p>
          <a:endParaRPr lang="en-US"/>
        </a:p>
      </dgm:t>
    </dgm:pt>
    <dgm:pt modelId="{A10AD6D5-225F-4FBE-8871-BC3D6DBD8140}" type="sibTrans" cxnId="{6966D34E-6304-47F6-93B3-7B4DBE4F1677}">
      <dgm:prSet/>
      <dgm:spPr/>
      <dgm:t>
        <a:bodyPr/>
        <a:lstStyle/>
        <a:p>
          <a:endParaRPr lang="en-US"/>
        </a:p>
      </dgm:t>
    </dgm:pt>
    <dgm:pt modelId="{0EAE852D-F38C-415F-BA4B-72753EEFA9E5}">
      <dgm:prSet/>
      <dgm:spPr/>
      <dgm:t>
        <a:bodyPr/>
        <a:lstStyle/>
        <a:p>
          <a:r>
            <a:rPr lang="en-US"/>
            <a:t>Pay attention to what has heart and meaning</a:t>
          </a:r>
        </a:p>
      </dgm:t>
    </dgm:pt>
    <dgm:pt modelId="{5B1A1849-F5D8-48DE-9193-92684FC99C85}" type="parTrans" cxnId="{66B20492-DF20-4622-A66A-A3ED1AB687EE}">
      <dgm:prSet/>
      <dgm:spPr/>
      <dgm:t>
        <a:bodyPr/>
        <a:lstStyle/>
        <a:p>
          <a:endParaRPr lang="en-US"/>
        </a:p>
      </dgm:t>
    </dgm:pt>
    <dgm:pt modelId="{6F361010-E263-4A3F-8879-DF859E1DBF3D}" type="sibTrans" cxnId="{66B20492-DF20-4622-A66A-A3ED1AB687EE}">
      <dgm:prSet/>
      <dgm:spPr/>
      <dgm:t>
        <a:bodyPr/>
        <a:lstStyle/>
        <a:p>
          <a:endParaRPr lang="en-US"/>
        </a:p>
      </dgm:t>
    </dgm:pt>
    <dgm:pt modelId="{1C1CCA1F-F668-4C94-963B-486C689A28BB}">
      <dgm:prSet/>
      <dgm:spPr/>
      <dgm:t>
        <a:bodyPr/>
        <a:lstStyle/>
        <a:p>
          <a:r>
            <a:rPr lang="en-US"/>
            <a:t>Tell the truth without blame or judgment</a:t>
          </a:r>
        </a:p>
      </dgm:t>
    </dgm:pt>
    <dgm:pt modelId="{027EDFA6-84FA-408C-9CE9-B16574266410}" type="parTrans" cxnId="{2E38C55C-08F7-4FEB-BF48-44F89EC24A46}">
      <dgm:prSet/>
      <dgm:spPr/>
      <dgm:t>
        <a:bodyPr/>
        <a:lstStyle/>
        <a:p>
          <a:endParaRPr lang="en-US"/>
        </a:p>
      </dgm:t>
    </dgm:pt>
    <dgm:pt modelId="{E974640C-A203-4F9C-B445-A359836EF09A}" type="sibTrans" cxnId="{2E38C55C-08F7-4FEB-BF48-44F89EC24A46}">
      <dgm:prSet/>
      <dgm:spPr/>
      <dgm:t>
        <a:bodyPr/>
        <a:lstStyle/>
        <a:p>
          <a:endParaRPr lang="en-US"/>
        </a:p>
      </dgm:t>
    </dgm:pt>
    <dgm:pt modelId="{FBDC6C58-6223-4A54-9E30-2BE94CA18D88}">
      <dgm:prSet/>
      <dgm:spPr/>
      <dgm:t>
        <a:bodyPr/>
        <a:lstStyle/>
        <a:p>
          <a:r>
            <a:rPr lang="en-US"/>
            <a:t>Be open to outcome, not attached to outcome </a:t>
          </a:r>
        </a:p>
      </dgm:t>
    </dgm:pt>
    <dgm:pt modelId="{3611F1AA-99DF-4B1B-891B-375E35FFE0D3}" type="parTrans" cxnId="{BD4D3EB4-2958-4F6A-86E1-0CBC9C2CAA2A}">
      <dgm:prSet/>
      <dgm:spPr/>
      <dgm:t>
        <a:bodyPr/>
        <a:lstStyle/>
        <a:p>
          <a:endParaRPr lang="en-US"/>
        </a:p>
      </dgm:t>
    </dgm:pt>
    <dgm:pt modelId="{4685836C-8C0C-4935-9D21-4A92EB1FDD13}" type="sibTrans" cxnId="{BD4D3EB4-2958-4F6A-86E1-0CBC9C2CAA2A}">
      <dgm:prSet/>
      <dgm:spPr/>
      <dgm:t>
        <a:bodyPr/>
        <a:lstStyle/>
        <a:p>
          <a:endParaRPr lang="en-US"/>
        </a:p>
      </dgm:t>
    </dgm:pt>
    <dgm:pt modelId="{02AC1CBC-104A-472A-96E8-7603A3CC6757}">
      <dgm:prSet/>
      <dgm:spPr/>
      <dgm:t>
        <a:bodyPr/>
        <a:lstStyle/>
        <a:p>
          <a:r>
            <a:rPr lang="en-US"/>
            <a:t>From The Four-Fold Way® by Angeles Arrien, Ph.D.</a:t>
          </a:r>
        </a:p>
      </dgm:t>
    </dgm:pt>
    <dgm:pt modelId="{03E18702-AEBE-434E-B08E-9F145A08324E}" type="parTrans" cxnId="{56E9F031-67E0-486F-B8CB-DAB809A8F8C5}">
      <dgm:prSet/>
      <dgm:spPr/>
      <dgm:t>
        <a:bodyPr/>
        <a:lstStyle/>
        <a:p>
          <a:endParaRPr lang="en-US"/>
        </a:p>
      </dgm:t>
    </dgm:pt>
    <dgm:pt modelId="{FEE21007-E0E7-4817-A828-9F3A7E616442}" type="sibTrans" cxnId="{56E9F031-67E0-486F-B8CB-DAB809A8F8C5}">
      <dgm:prSet/>
      <dgm:spPr/>
      <dgm:t>
        <a:bodyPr/>
        <a:lstStyle/>
        <a:p>
          <a:endParaRPr lang="en-US"/>
        </a:p>
      </dgm:t>
    </dgm:pt>
    <dgm:pt modelId="{4FAD9925-B156-451E-BEC9-9098460383BA}" type="pres">
      <dgm:prSet presAssocID="{D1635E4B-7C82-4AC3-8A59-1EB628A8E64A}" presName="root" presStyleCnt="0">
        <dgm:presLayoutVars>
          <dgm:dir/>
          <dgm:resizeHandles val="exact"/>
        </dgm:presLayoutVars>
      </dgm:prSet>
      <dgm:spPr/>
    </dgm:pt>
    <dgm:pt modelId="{07BC6B32-E4B3-44FA-9469-CBD7B84172F8}" type="pres">
      <dgm:prSet presAssocID="{3BC5669D-A2CD-4B12-8BF3-1B4521C432A3}" presName="compNode" presStyleCnt="0"/>
      <dgm:spPr/>
    </dgm:pt>
    <dgm:pt modelId="{4D94B083-9325-4C02-888A-C39B5C937D90}" type="pres">
      <dgm:prSet presAssocID="{3BC5669D-A2CD-4B12-8BF3-1B4521C432A3}" presName="bgRect" presStyleLbl="bgShp" presStyleIdx="0" presStyleCnt="5"/>
      <dgm:spPr/>
    </dgm:pt>
    <dgm:pt modelId="{323A1232-2517-4CA6-9E4D-CF74C2D3697D}" type="pres">
      <dgm:prSet presAssocID="{3BC5669D-A2CD-4B12-8BF3-1B4521C432A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jector screen"/>
        </a:ext>
      </dgm:extLst>
    </dgm:pt>
    <dgm:pt modelId="{BFB2FBF0-7744-4543-A47A-7067C2665B2F}" type="pres">
      <dgm:prSet presAssocID="{3BC5669D-A2CD-4B12-8BF3-1B4521C432A3}" presName="spaceRect" presStyleCnt="0"/>
      <dgm:spPr/>
    </dgm:pt>
    <dgm:pt modelId="{3075B68C-55BC-4D3C-BEDF-3B04F629595F}" type="pres">
      <dgm:prSet presAssocID="{3BC5669D-A2CD-4B12-8BF3-1B4521C432A3}" presName="parTx" presStyleLbl="revTx" presStyleIdx="0" presStyleCnt="5">
        <dgm:presLayoutVars>
          <dgm:chMax val="0"/>
          <dgm:chPref val="0"/>
        </dgm:presLayoutVars>
      </dgm:prSet>
      <dgm:spPr/>
    </dgm:pt>
    <dgm:pt modelId="{A387C3AD-5CA7-4827-B595-E4230333064D}" type="pres">
      <dgm:prSet presAssocID="{A10AD6D5-225F-4FBE-8871-BC3D6DBD8140}" presName="sibTrans" presStyleCnt="0"/>
      <dgm:spPr/>
    </dgm:pt>
    <dgm:pt modelId="{624DFB15-97A6-4770-BA28-D528A908820A}" type="pres">
      <dgm:prSet presAssocID="{0EAE852D-F38C-415F-BA4B-72753EEFA9E5}" presName="compNode" presStyleCnt="0"/>
      <dgm:spPr/>
    </dgm:pt>
    <dgm:pt modelId="{99D2D70A-F927-42DD-8ADE-289F06413451}" type="pres">
      <dgm:prSet presAssocID="{0EAE852D-F38C-415F-BA4B-72753EEFA9E5}" presName="bgRect" presStyleLbl="bgShp" presStyleIdx="1" presStyleCnt="5"/>
      <dgm:spPr/>
    </dgm:pt>
    <dgm:pt modelId="{27C3C126-A91D-4DE3-8AF9-4E892ED47748}" type="pres">
      <dgm:prSet presAssocID="{0EAE852D-F38C-415F-BA4B-72753EEFA9E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a:ext>
      </dgm:extLst>
    </dgm:pt>
    <dgm:pt modelId="{2079C326-E772-450D-A336-10B319E7FBD0}" type="pres">
      <dgm:prSet presAssocID="{0EAE852D-F38C-415F-BA4B-72753EEFA9E5}" presName="spaceRect" presStyleCnt="0"/>
      <dgm:spPr/>
    </dgm:pt>
    <dgm:pt modelId="{7657AEF2-6279-4AB6-9BED-7877E7D1C436}" type="pres">
      <dgm:prSet presAssocID="{0EAE852D-F38C-415F-BA4B-72753EEFA9E5}" presName="parTx" presStyleLbl="revTx" presStyleIdx="1" presStyleCnt="5">
        <dgm:presLayoutVars>
          <dgm:chMax val="0"/>
          <dgm:chPref val="0"/>
        </dgm:presLayoutVars>
      </dgm:prSet>
      <dgm:spPr/>
    </dgm:pt>
    <dgm:pt modelId="{DE10EC7F-7DAC-409F-B9F6-DE451EEF3933}" type="pres">
      <dgm:prSet presAssocID="{6F361010-E263-4A3F-8879-DF859E1DBF3D}" presName="sibTrans" presStyleCnt="0"/>
      <dgm:spPr/>
    </dgm:pt>
    <dgm:pt modelId="{5CB1C6F8-0480-4013-8779-5231BE6965F0}" type="pres">
      <dgm:prSet presAssocID="{1C1CCA1F-F668-4C94-963B-486C689A28BB}" presName="compNode" presStyleCnt="0"/>
      <dgm:spPr/>
    </dgm:pt>
    <dgm:pt modelId="{47F0B349-7FDD-4F79-844A-3DE2CAB1AF7A}" type="pres">
      <dgm:prSet presAssocID="{1C1CCA1F-F668-4C94-963B-486C689A28BB}" presName="bgRect" presStyleLbl="bgShp" presStyleIdx="2" presStyleCnt="5"/>
      <dgm:spPr/>
    </dgm:pt>
    <dgm:pt modelId="{D6427652-83CA-49A2-B62A-C47119C56A04}" type="pres">
      <dgm:prSet presAssocID="{1C1CCA1F-F668-4C94-963B-486C689A28B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CD66E705-A1B2-44F7-8353-F48C32E80CAA}" type="pres">
      <dgm:prSet presAssocID="{1C1CCA1F-F668-4C94-963B-486C689A28BB}" presName="spaceRect" presStyleCnt="0"/>
      <dgm:spPr/>
    </dgm:pt>
    <dgm:pt modelId="{219A2E25-E6D6-4727-B03B-186B7C32C49B}" type="pres">
      <dgm:prSet presAssocID="{1C1CCA1F-F668-4C94-963B-486C689A28BB}" presName="parTx" presStyleLbl="revTx" presStyleIdx="2" presStyleCnt="5">
        <dgm:presLayoutVars>
          <dgm:chMax val="0"/>
          <dgm:chPref val="0"/>
        </dgm:presLayoutVars>
      </dgm:prSet>
      <dgm:spPr/>
    </dgm:pt>
    <dgm:pt modelId="{13AC90BA-6163-4D52-9EFA-261B6386B3E3}" type="pres">
      <dgm:prSet presAssocID="{E974640C-A203-4F9C-B445-A359836EF09A}" presName="sibTrans" presStyleCnt="0"/>
      <dgm:spPr/>
    </dgm:pt>
    <dgm:pt modelId="{03B5E4AD-F5E4-4CBA-BE59-0D997E882C08}" type="pres">
      <dgm:prSet presAssocID="{FBDC6C58-6223-4A54-9E30-2BE94CA18D88}" presName="compNode" presStyleCnt="0"/>
      <dgm:spPr/>
    </dgm:pt>
    <dgm:pt modelId="{2FD4804D-B778-49CE-8E83-FBB1C8CC0D93}" type="pres">
      <dgm:prSet presAssocID="{FBDC6C58-6223-4A54-9E30-2BE94CA18D88}" presName="bgRect" presStyleLbl="bgShp" presStyleIdx="3" presStyleCnt="5"/>
      <dgm:spPr/>
    </dgm:pt>
    <dgm:pt modelId="{E017D8D3-6945-4BB0-827E-04C191EC5CA7}" type="pres">
      <dgm:prSet presAssocID="{FBDC6C58-6223-4A54-9E30-2BE94CA18D8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tract"/>
        </a:ext>
      </dgm:extLst>
    </dgm:pt>
    <dgm:pt modelId="{A93B3035-D368-4E9D-9704-538E627F1FF4}" type="pres">
      <dgm:prSet presAssocID="{FBDC6C58-6223-4A54-9E30-2BE94CA18D88}" presName="spaceRect" presStyleCnt="0"/>
      <dgm:spPr/>
    </dgm:pt>
    <dgm:pt modelId="{14911EBF-38AC-4A7B-91E7-DD3B2463AFD8}" type="pres">
      <dgm:prSet presAssocID="{FBDC6C58-6223-4A54-9E30-2BE94CA18D88}" presName="parTx" presStyleLbl="revTx" presStyleIdx="3" presStyleCnt="5">
        <dgm:presLayoutVars>
          <dgm:chMax val="0"/>
          <dgm:chPref val="0"/>
        </dgm:presLayoutVars>
      </dgm:prSet>
      <dgm:spPr/>
    </dgm:pt>
    <dgm:pt modelId="{D1A02186-9BE7-496C-9D21-26FFA373E963}" type="pres">
      <dgm:prSet presAssocID="{4685836C-8C0C-4935-9D21-4A92EB1FDD13}" presName="sibTrans" presStyleCnt="0"/>
      <dgm:spPr/>
    </dgm:pt>
    <dgm:pt modelId="{93256598-EDE0-48AA-8A4C-841CECF2BD9D}" type="pres">
      <dgm:prSet presAssocID="{02AC1CBC-104A-472A-96E8-7603A3CC6757}" presName="compNode" presStyleCnt="0"/>
      <dgm:spPr/>
    </dgm:pt>
    <dgm:pt modelId="{2C7AE978-C8EE-4E18-818F-A54D58E2907F}" type="pres">
      <dgm:prSet presAssocID="{02AC1CBC-104A-472A-96E8-7603A3CC6757}" presName="bgRect" presStyleLbl="bgShp" presStyleIdx="4" presStyleCnt="5"/>
      <dgm:spPr/>
    </dgm:pt>
    <dgm:pt modelId="{1D0E33F2-F882-4295-9E0F-AB806E722726}" type="pres">
      <dgm:prSet presAssocID="{02AC1CBC-104A-472A-96E8-7603A3CC675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ircle with Left Arrow"/>
        </a:ext>
      </dgm:extLst>
    </dgm:pt>
    <dgm:pt modelId="{61F764F6-820E-4586-BEE1-478C4D081F45}" type="pres">
      <dgm:prSet presAssocID="{02AC1CBC-104A-472A-96E8-7603A3CC6757}" presName="spaceRect" presStyleCnt="0"/>
      <dgm:spPr/>
    </dgm:pt>
    <dgm:pt modelId="{FF90B6E1-51DE-4C99-A796-179D1446FEAA}" type="pres">
      <dgm:prSet presAssocID="{02AC1CBC-104A-472A-96E8-7603A3CC6757}" presName="parTx" presStyleLbl="revTx" presStyleIdx="4" presStyleCnt="5">
        <dgm:presLayoutVars>
          <dgm:chMax val="0"/>
          <dgm:chPref val="0"/>
        </dgm:presLayoutVars>
      </dgm:prSet>
      <dgm:spPr/>
    </dgm:pt>
  </dgm:ptLst>
  <dgm:cxnLst>
    <dgm:cxn modelId="{904BCD10-4C8D-4D31-90A3-450F7F419B09}" type="presOf" srcId="{D1635E4B-7C82-4AC3-8A59-1EB628A8E64A}" destId="{4FAD9925-B156-451E-BEC9-9098460383BA}" srcOrd="0" destOrd="0" presId="urn:microsoft.com/office/officeart/2018/2/layout/IconVerticalSolidList"/>
    <dgm:cxn modelId="{EC64F215-DB3E-4183-836B-A69BCB4237DA}" type="presOf" srcId="{02AC1CBC-104A-472A-96E8-7603A3CC6757}" destId="{FF90B6E1-51DE-4C99-A796-179D1446FEAA}" srcOrd="0" destOrd="0" presId="urn:microsoft.com/office/officeart/2018/2/layout/IconVerticalSolidList"/>
    <dgm:cxn modelId="{56E9F031-67E0-486F-B8CB-DAB809A8F8C5}" srcId="{D1635E4B-7C82-4AC3-8A59-1EB628A8E64A}" destId="{02AC1CBC-104A-472A-96E8-7603A3CC6757}" srcOrd="4" destOrd="0" parTransId="{03E18702-AEBE-434E-B08E-9F145A08324E}" sibTransId="{FEE21007-E0E7-4817-A828-9F3A7E616442}"/>
    <dgm:cxn modelId="{2E38C55C-08F7-4FEB-BF48-44F89EC24A46}" srcId="{D1635E4B-7C82-4AC3-8A59-1EB628A8E64A}" destId="{1C1CCA1F-F668-4C94-963B-486C689A28BB}" srcOrd="2" destOrd="0" parTransId="{027EDFA6-84FA-408C-9CE9-B16574266410}" sibTransId="{E974640C-A203-4F9C-B445-A359836EF09A}"/>
    <dgm:cxn modelId="{6966D34E-6304-47F6-93B3-7B4DBE4F1677}" srcId="{D1635E4B-7C82-4AC3-8A59-1EB628A8E64A}" destId="{3BC5669D-A2CD-4B12-8BF3-1B4521C432A3}" srcOrd="0" destOrd="0" parTransId="{08D4FEF8-F700-48C2-8980-4945CA5589E5}" sibTransId="{A10AD6D5-225F-4FBE-8871-BC3D6DBD8140}"/>
    <dgm:cxn modelId="{913AC077-735D-4A1C-BFFC-0CD6F44F6EBE}" type="presOf" srcId="{FBDC6C58-6223-4A54-9E30-2BE94CA18D88}" destId="{14911EBF-38AC-4A7B-91E7-DD3B2463AFD8}" srcOrd="0" destOrd="0" presId="urn:microsoft.com/office/officeart/2018/2/layout/IconVerticalSolidList"/>
    <dgm:cxn modelId="{69B2BD88-08A1-4ADC-825B-5DD365FF3760}" type="presOf" srcId="{1C1CCA1F-F668-4C94-963B-486C689A28BB}" destId="{219A2E25-E6D6-4727-B03B-186B7C32C49B}" srcOrd="0" destOrd="0" presId="urn:microsoft.com/office/officeart/2018/2/layout/IconVerticalSolidList"/>
    <dgm:cxn modelId="{66B20492-DF20-4622-A66A-A3ED1AB687EE}" srcId="{D1635E4B-7C82-4AC3-8A59-1EB628A8E64A}" destId="{0EAE852D-F38C-415F-BA4B-72753EEFA9E5}" srcOrd="1" destOrd="0" parTransId="{5B1A1849-F5D8-48DE-9193-92684FC99C85}" sibTransId="{6F361010-E263-4A3F-8879-DF859E1DBF3D}"/>
    <dgm:cxn modelId="{A49B46A8-A29A-4929-A02F-C4A3DD5A68E9}" type="presOf" srcId="{0EAE852D-F38C-415F-BA4B-72753EEFA9E5}" destId="{7657AEF2-6279-4AB6-9BED-7877E7D1C436}" srcOrd="0" destOrd="0" presId="urn:microsoft.com/office/officeart/2018/2/layout/IconVerticalSolidList"/>
    <dgm:cxn modelId="{BD4D3EB4-2958-4F6A-86E1-0CBC9C2CAA2A}" srcId="{D1635E4B-7C82-4AC3-8A59-1EB628A8E64A}" destId="{FBDC6C58-6223-4A54-9E30-2BE94CA18D88}" srcOrd="3" destOrd="0" parTransId="{3611F1AA-99DF-4B1B-891B-375E35FFE0D3}" sibTransId="{4685836C-8C0C-4935-9D21-4A92EB1FDD13}"/>
    <dgm:cxn modelId="{EE2C52C1-E82C-4B05-A1D1-D3E24322845F}" type="presOf" srcId="{3BC5669D-A2CD-4B12-8BF3-1B4521C432A3}" destId="{3075B68C-55BC-4D3C-BEDF-3B04F629595F}" srcOrd="0" destOrd="0" presId="urn:microsoft.com/office/officeart/2018/2/layout/IconVerticalSolidList"/>
    <dgm:cxn modelId="{003FC6A7-EFC1-414E-A9B0-AE211A021374}" type="presParOf" srcId="{4FAD9925-B156-451E-BEC9-9098460383BA}" destId="{07BC6B32-E4B3-44FA-9469-CBD7B84172F8}" srcOrd="0" destOrd="0" presId="urn:microsoft.com/office/officeart/2018/2/layout/IconVerticalSolidList"/>
    <dgm:cxn modelId="{8786A847-DDD7-4178-BB28-D1DF823D1CF4}" type="presParOf" srcId="{07BC6B32-E4B3-44FA-9469-CBD7B84172F8}" destId="{4D94B083-9325-4C02-888A-C39B5C937D90}" srcOrd="0" destOrd="0" presId="urn:microsoft.com/office/officeart/2018/2/layout/IconVerticalSolidList"/>
    <dgm:cxn modelId="{118783BB-2C84-48F4-9F53-ACF780FE7355}" type="presParOf" srcId="{07BC6B32-E4B3-44FA-9469-CBD7B84172F8}" destId="{323A1232-2517-4CA6-9E4D-CF74C2D3697D}" srcOrd="1" destOrd="0" presId="urn:microsoft.com/office/officeart/2018/2/layout/IconVerticalSolidList"/>
    <dgm:cxn modelId="{AFE666D8-8B44-4E34-B481-695AE15C8596}" type="presParOf" srcId="{07BC6B32-E4B3-44FA-9469-CBD7B84172F8}" destId="{BFB2FBF0-7744-4543-A47A-7067C2665B2F}" srcOrd="2" destOrd="0" presId="urn:microsoft.com/office/officeart/2018/2/layout/IconVerticalSolidList"/>
    <dgm:cxn modelId="{4001A62C-E0E4-4F52-8D68-F0E75089CDEA}" type="presParOf" srcId="{07BC6B32-E4B3-44FA-9469-CBD7B84172F8}" destId="{3075B68C-55BC-4D3C-BEDF-3B04F629595F}" srcOrd="3" destOrd="0" presId="urn:microsoft.com/office/officeart/2018/2/layout/IconVerticalSolidList"/>
    <dgm:cxn modelId="{5F1BDC36-3195-4064-9E56-D03B6D72E822}" type="presParOf" srcId="{4FAD9925-B156-451E-BEC9-9098460383BA}" destId="{A387C3AD-5CA7-4827-B595-E4230333064D}" srcOrd="1" destOrd="0" presId="urn:microsoft.com/office/officeart/2018/2/layout/IconVerticalSolidList"/>
    <dgm:cxn modelId="{2896CDEA-760E-400A-ABCE-E5DE6B612FFD}" type="presParOf" srcId="{4FAD9925-B156-451E-BEC9-9098460383BA}" destId="{624DFB15-97A6-4770-BA28-D528A908820A}" srcOrd="2" destOrd="0" presId="urn:microsoft.com/office/officeart/2018/2/layout/IconVerticalSolidList"/>
    <dgm:cxn modelId="{8C5FB381-5860-4136-8C96-79C86A2ACB28}" type="presParOf" srcId="{624DFB15-97A6-4770-BA28-D528A908820A}" destId="{99D2D70A-F927-42DD-8ADE-289F06413451}" srcOrd="0" destOrd="0" presId="urn:microsoft.com/office/officeart/2018/2/layout/IconVerticalSolidList"/>
    <dgm:cxn modelId="{07F2A7D3-E432-4627-9956-69BB6BCCE0C6}" type="presParOf" srcId="{624DFB15-97A6-4770-BA28-D528A908820A}" destId="{27C3C126-A91D-4DE3-8AF9-4E892ED47748}" srcOrd="1" destOrd="0" presId="urn:microsoft.com/office/officeart/2018/2/layout/IconVerticalSolidList"/>
    <dgm:cxn modelId="{46B90C78-3F2B-4764-AB0B-B91B458446FA}" type="presParOf" srcId="{624DFB15-97A6-4770-BA28-D528A908820A}" destId="{2079C326-E772-450D-A336-10B319E7FBD0}" srcOrd="2" destOrd="0" presId="urn:microsoft.com/office/officeart/2018/2/layout/IconVerticalSolidList"/>
    <dgm:cxn modelId="{2A59954B-D427-41B5-80CC-38B333EC94CE}" type="presParOf" srcId="{624DFB15-97A6-4770-BA28-D528A908820A}" destId="{7657AEF2-6279-4AB6-9BED-7877E7D1C436}" srcOrd="3" destOrd="0" presId="urn:microsoft.com/office/officeart/2018/2/layout/IconVerticalSolidList"/>
    <dgm:cxn modelId="{677785A8-A4ED-4C8A-92B9-E447693D7BA3}" type="presParOf" srcId="{4FAD9925-B156-451E-BEC9-9098460383BA}" destId="{DE10EC7F-7DAC-409F-B9F6-DE451EEF3933}" srcOrd="3" destOrd="0" presId="urn:microsoft.com/office/officeart/2018/2/layout/IconVerticalSolidList"/>
    <dgm:cxn modelId="{B29A387E-2444-49CC-9218-A31E70F22251}" type="presParOf" srcId="{4FAD9925-B156-451E-BEC9-9098460383BA}" destId="{5CB1C6F8-0480-4013-8779-5231BE6965F0}" srcOrd="4" destOrd="0" presId="urn:microsoft.com/office/officeart/2018/2/layout/IconVerticalSolidList"/>
    <dgm:cxn modelId="{9206DEAD-97BF-425D-BA2D-CB1477FCFA26}" type="presParOf" srcId="{5CB1C6F8-0480-4013-8779-5231BE6965F0}" destId="{47F0B349-7FDD-4F79-844A-3DE2CAB1AF7A}" srcOrd="0" destOrd="0" presId="urn:microsoft.com/office/officeart/2018/2/layout/IconVerticalSolidList"/>
    <dgm:cxn modelId="{618CC525-8C1C-4936-B21F-785BDDF4D932}" type="presParOf" srcId="{5CB1C6F8-0480-4013-8779-5231BE6965F0}" destId="{D6427652-83CA-49A2-B62A-C47119C56A04}" srcOrd="1" destOrd="0" presId="urn:microsoft.com/office/officeart/2018/2/layout/IconVerticalSolidList"/>
    <dgm:cxn modelId="{6EA7F205-4DD3-42E5-9240-FB9ADC051035}" type="presParOf" srcId="{5CB1C6F8-0480-4013-8779-5231BE6965F0}" destId="{CD66E705-A1B2-44F7-8353-F48C32E80CAA}" srcOrd="2" destOrd="0" presId="urn:microsoft.com/office/officeart/2018/2/layout/IconVerticalSolidList"/>
    <dgm:cxn modelId="{7631252A-0515-4F96-9B2A-700BBA277A92}" type="presParOf" srcId="{5CB1C6F8-0480-4013-8779-5231BE6965F0}" destId="{219A2E25-E6D6-4727-B03B-186B7C32C49B}" srcOrd="3" destOrd="0" presId="urn:microsoft.com/office/officeart/2018/2/layout/IconVerticalSolidList"/>
    <dgm:cxn modelId="{0634C97A-60B8-4507-8933-FB5F85D94C30}" type="presParOf" srcId="{4FAD9925-B156-451E-BEC9-9098460383BA}" destId="{13AC90BA-6163-4D52-9EFA-261B6386B3E3}" srcOrd="5" destOrd="0" presId="urn:microsoft.com/office/officeart/2018/2/layout/IconVerticalSolidList"/>
    <dgm:cxn modelId="{3903BB75-DD79-40F4-9CAF-235F98287E54}" type="presParOf" srcId="{4FAD9925-B156-451E-BEC9-9098460383BA}" destId="{03B5E4AD-F5E4-4CBA-BE59-0D997E882C08}" srcOrd="6" destOrd="0" presId="urn:microsoft.com/office/officeart/2018/2/layout/IconVerticalSolidList"/>
    <dgm:cxn modelId="{86EBEC03-ED03-4D74-BF53-CE9CF6ABE23E}" type="presParOf" srcId="{03B5E4AD-F5E4-4CBA-BE59-0D997E882C08}" destId="{2FD4804D-B778-49CE-8E83-FBB1C8CC0D93}" srcOrd="0" destOrd="0" presId="urn:microsoft.com/office/officeart/2018/2/layout/IconVerticalSolidList"/>
    <dgm:cxn modelId="{6B986A51-94DB-491C-9609-D1E707B9C830}" type="presParOf" srcId="{03B5E4AD-F5E4-4CBA-BE59-0D997E882C08}" destId="{E017D8D3-6945-4BB0-827E-04C191EC5CA7}" srcOrd="1" destOrd="0" presId="urn:microsoft.com/office/officeart/2018/2/layout/IconVerticalSolidList"/>
    <dgm:cxn modelId="{57FE60C2-1672-441E-9FB0-0ABE8ED7887D}" type="presParOf" srcId="{03B5E4AD-F5E4-4CBA-BE59-0D997E882C08}" destId="{A93B3035-D368-4E9D-9704-538E627F1FF4}" srcOrd="2" destOrd="0" presId="urn:microsoft.com/office/officeart/2018/2/layout/IconVerticalSolidList"/>
    <dgm:cxn modelId="{BB1A9667-260A-4ED4-9951-C65933C477D8}" type="presParOf" srcId="{03B5E4AD-F5E4-4CBA-BE59-0D997E882C08}" destId="{14911EBF-38AC-4A7B-91E7-DD3B2463AFD8}" srcOrd="3" destOrd="0" presId="urn:microsoft.com/office/officeart/2018/2/layout/IconVerticalSolidList"/>
    <dgm:cxn modelId="{7C0679A1-B58C-400B-BB72-80437941E06C}" type="presParOf" srcId="{4FAD9925-B156-451E-BEC9-9098460383BA}" destId="{D1A02186-9BE7-496C-9D21-26FFA373E963}" srcOrd="7" destOrd="0" presId="urn:microsoft.com/office/officeart/2018/2/layout/IconVerticalSolidList"/>
    <dgm:cxn modelId="{7CC6A9F1-C47A-471B-B861-60ADFEF382F1}" type="presParOf" srcId="{4FAD9925-B156-451E-BEC9-9098460383BA}" destId="{93256598-EDE0-48AA-8A4C-841CECF2BD9D}" srcOrd="8" destOrd="0" presId="urn:microsoft.com/office/officeart/2018/2/layout/IconVerticalSolidList"/>
    <dgm:cxn modelId="{0394187D-4F49-49EB-97ED-13D59C4F46A0}" type="presParOf" srcId="{93256598-EDE0-48AA-8A4C-841CECF2BD9D}" destId="{2C7AE978-C8EE-4E18-818F-A54D58E2907F}" srcOrd="0" destOrd="0" presId="urn:microsoft.com/office/officeart/2018/2/layout/IconVerticalSolidList"/>
    <dgm:cxn modelId="{6C1445D5-099A-4B99-81E5-727A64978699}" type="presParOf" srcId="{93256598-EDE0-48AA-8A4C-841CECF2BD9D}" destId="{1D0E33F2-F882-4295-9E0F-AB806E722726}" srcOrd="1" destOrd="0" presId="urn:microsoft.com/office/officeart/2018/2/layout/IconVerticalSolidList"/>
    <dgm:cxn modelId="{6BFDA914-314E-4CFB-82E0-17421463C988}" type="presParOf" srcId="{93256598-EDE0-48AA-8A4C-841CECF2BD9D}" destId="{61F764F6-820E-4586-BEE1-478C4D081F45}" srcOrd="2" destOrd="0" presId="urn:microsoft.com/office/officeart/2018/2/layout/IconVerticalSolidList"/>
    <dgm:cxn modelId="{41124461-8A4A-46F3-8487-9ECC22797415}" type="presParOf" srcId="{93256598-EDE0-48AA-8A4C-841CECF2BD9D}" destId="{FF90B6E1-51DE-4C99-A796-179D1446FEA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A1E35D-B499-4892-98DB-D3EE6D0B6970}"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61A39AEA-F3F1-43E8-B984-1AFA7053A6C2}">
      <dgm:prSet custT="1"/>
      <dgm:spPr/>
      <dgm:t>
        <a:bodyPr/>
        <a:lstStyle/>
        <a:p>
          <a:r>
            <a:rPr lang="en-US" sz="2800" dirty="0"/>
            <a:t>I am free to express my emotions, even negative emotions, without adverse repercussions in the workplace or classroom </a:t>
          </a:r>
        </a:p>
      </dgm:t>
    </dgm:pt>
    <dgm:pt modelId="{9761C286-86FA-4A5C-9D92-0AC2B525D820}" type="parTrans" cxnId="{6AA7035F-855B-4876-9A37-5AD840584EF8}">
      <dgm:prSet/>
      <dgm:spPr/>
      <dgm:t>
        <a:bodyPr/>
        <a:lstStyle/>
        <a:p>
          <a:endParaRPr lang="en-US" sz="2400"/>
        </a:p>
      </dgm:t>
    </dgm:pt>
    <dgm:pt modelId="{2BED5DD1-DB78-4396-96DB-FAB8FB5D9831}" type="sibTrans" cxnId="{6AA7035F-855B-4876-9A37-5AD840584EF8}">
      <dgm:prSet/>
      <dgm:spPr/>
      <dgm:t>
        <a:bodyPr/>
        <a:lstStyle/>
        <a:p>
          <a:endParaRPr lang="en-US" sz="2400"/>
        </a:p>
      </dgm:t>
    </dgm:pt>
    <dgm:pt modelId="{3058110A-BCF6-45E0-AC5B-A75F17939451}">
      <dgm:prSet/>
      <dgm:spPr/>
      <dgm:t>
        <a:bodyPr/>
        <a:lstStyle/>
        <a:p>
          <a:endParaRPr lang="en-US" sz="2400"/>
        </a:p>
      </dgm:t>
    </dgm:pt>
    <dgm:pt modelId="{10E087A4-C791-4FBE-B946-30BC3992C6C0}" type="parTrans" cxnId="{D5764D35-E389-4206-B217-2116E4FE487D}">
      <dgm:prSet/>
      <dgm:spPr/>
      <dgm:t>
        <a:bodyPr/>
        <a:lstStyle/>
        <a:p>
          <a:endParaRPr lang="en-US" sz="2400"/>
        </a:p>
      </dgm:t>
    </dgm:pt>
    <dgm:pt modelId="{0D4F1804-25F9-4857-9578-367FA8C23042}" type="sibTrans" cxnId="{D5764D35-E389-4206-B217-2116E4FE487D}">
      <dgm:prSet/>
      <dgm:spPr/>
      <dgm:t>
        <a:bodyPr/>
        <a:lstStyle/>
        <a:p>
          <a:endParaRPr lang="en-US" sz="2400"/>
        </a:p>
      </dgm:t>
    </dgm:pt>
    <dgm:pt modelId="{43A6A423-9181-4A7F-8ABD-05BBB88F853C}">
      <dgm:prSet custT="1"/>
      <dgm:spPr/>
      <dgm:t>
        <a:bodyPr/>
        <a:lstStyle/>
        <a:p>
          <a:r>
            <a:rPr lang="en-US" sz="2800"/>
            <a:t>When you hear the juxtaposition of the words “academia” and “emotions,” what is your initial response? </a:t>
          </a:r>
        </a:p>
      </dgm:t>
    </dgm:pt>
    <dgm:pt modelId="{6ED87E23-5EBA-48C2-A913-C2784420D3B2}" type="parTrans" cxnId="{2A976DC9-123D-4D47-AB2E-4A9A9BD0C23F}">
      <dgm:prSet/>
      <dgm:spPr/>
      <dgm:t>
        <a:bodyPr/>
        <a:lstStyle/>
        <a:p>
          <a:endParaRPr lang="en-US" sz="2400"/>
        </a:p>
      </dgm:t>
    </dgm:pt>
    <dgm:pt modelId="{561A3286-5E41-4E2D-B082-D40D78DE3756}" type="sibTrans" cxnId="{2A976DC9-123D-4D47-AB2E-4A9A9BD0C23F}">
      <dgm:prSet/>
      <dgm:spPr/>
      <dgm:t>
        <a:bodyPr/>
        <a:lstStyle/>
        <a:p>
          <a:endParaRPr lang="en-US" sz="2400"/>
        </a:p>
      </dgm:t>
    </dgm:pt>
    <dgm:pt modelId="{9206D29B-9B8E-49EE-82F3-4A4A0B254ADF}" type="pres">
      <dgm:prSet presAssocID="{F1A1E35D-B499-4892-98DB-D3EE6D0B6970}" presName="root" presStyleCnt="0">
        <dgm:presLayoutVars>
          <dgm:dir/>
          <dgm:resizeHandles val="exact"/>
        </dgm:presLayoutVars>
      </dgm:prSet>
      <dgm:spPr/>
    </dgm:pt>
    <dgm:pt modelId="{2012E095-3049-44B1-AFC5-1AAADE15D365}" type="pres">
      <dgm:prSet presAssocID="{F1A1E35D-B499-4892-98DB-D3EE6D0B6970}" presName="container" presStyleCnt="0">
        <dgm:presLayoutVars>
          <dgm:dir/>
          <dgm:resizeHandles val="exact"/>
        </dgm:presLayoutVars>
      </dgm:prSet>
      <dgm:spPr/>
    </dgm:pt>
    <dgm:pt modelId="{838F9328-96E0-40B6-8C5F-881E69AD1E84}" type="pres">
      <dgm:prSet presAssocID="{61A39AEA-F3F1-43E8-B984-1AFA7053A6C2}" presName="compNode" presStyleCnt="0"/>
      <dgm:spPr/>
    </dgm:pt>
    <dgm:pt modelId="{6CF33990-CCD8-41C3-823D-8B34A0A5AD0D}" type="pres">
      <dgm:prSet presAssocID="{61A39AEA-F3F1-43E8-B984-1AFA7053A6C2}" presName="iconBgRect" presStyleLbl="bgShp" presStyleIdx="0" presStyleCnt="2"/>
      <dgm:spPr/>
    </dgm:pt>
    <dgm:pt modelId="{29CF2BD4-797A-4576-AE28-81EEF76696BE}" type="pres">
      <dgm:prSet presAssocID="{61A39AEA-F3F1-43E8-B984-1AFA7053A6C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eart"/>
        </a:ext>
      </dgm:extLst>
    </dgm:pt>
    <dgm:pt modelId="{929360DC-0A4B-4AD8-98DE-BA741DFDCEBF}" type="pres">
      <dgm:prSet presAssocID="{61A39AEA-F3F1-43E8-B984-1AFA7053A6C2}" presName="spaceRect" presStyleCnt="0"/>
      <dgm:spPr/>
    </dgm:pt>
    <dgm:pt modelId="{5C8D572B-72A5-4219-9C1B-9FFB433DF017}" type="pres">
      <dgm:prSet presAssocID="{61A39AEA-F3F1-43E8-B984-1AFA7053A6C2}" presName="textRect" presStyleLbl="revTx" presStyleIdx="0" presStyleCnt="2">
        <dgm:presLayoutVars>
          <dgm:chMax val="1"/>
          <dgm:chPref val="1"/>
        </dgm:presLayoutVars>
      </dgm:prSet>
      <dgm:spPr/>
    </dgm:pt>
    <dgm:pt modelId="{3D7441A4-31B5-4694-A635-1C0E96228E71}" type="pres">
      <dgm:prSet presAssocID="{2BED5DD1-DB78-4396-96DB-FAB8FB5D9831}" presName="sibTrans" presStyleLbl="sibTrans2D1" presStyleIdx="0" presStyleCnt="0"/>
      <dgm:spPr/>
    </dgm:pt>
    <dgm:pt modelId="{9E3CE3F4-5373-4C29-8534-3810B4B92354}" type="pres">
      <dgm:prSet presAssocID="{43A6A423-9181-4A7F-8ABD-05BBB88F853C}" presName="compNode" presStyleCnt="0"/>
      <dgm:spPr/>
    </dgm:pt>
    <dgm:pt modelId="{492CD14B-25B1-4E68-876E-D0F7DE59707B}" type="pres">
      <dgm:prSet presAssocID="{43A6A423-9181-4A7F-8ABD-05BBB88F853C}" presName="iconBgRect" presStyleLbl="bgShp" presStyleIdx="1" presStyleCnt="2"/>
      <dgm:spPr/>
    </dgm:pt>
    <dgm:pt modelId="{FDDA6C46-8D9B-4E63-8EB0-16CF5F4125BD}" type="pres">
      <dgm:prSet presAssocID="{43A6A423-9181-4A7F-8ABD-05BBB88F853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ooks"/>
        </a:ext>
      </dgm:extLst>
    </dgm:pt>
    <dgm:pt modelId="{C08CBCF8-0278-47D2-87B9-678D41922023}" type="pres">
      <dgm:prSet presAssocID="{43A6A423-9181-4A7F-8ABD-05BBB88F853C}" presName="spaceRect" presStyleCnt="0"/>
      <dgm:spPr/>
    </dgm:pt>
    <dgm:pt modelId="{1D4EE7A3-6751-422B-8A72-00A5E5422E28}" type="pres">
      <dgm:prSet presAssocID="{43A6A423-9181-4A7F-8ABD-05BBB88F853C}" presName="textRect" presStyleLbl="revTx" presStyleIdx="1" presStyleCnt="2">
        <dgm:presLayoutVars>
          <dgm:chMax val="1"/>
          <dgm:chPref val="1"/>
        </dgm:presLayoutVars>
      </dgm:prSet>
      <dgm:spPr/>
    </dgm:pt>
  </dgm:ptLst>
  <dgm:cxnLst>
    <dgm:cxn modelId="{8CC8172B-AB91-420D-A22D-755938E59D5B}" type="presOf" srcId="{F1A1E35D-B499-4892-98DB-D3EE6D0B6970}" destId="{9206D29B-9B8E-49EE-82F3-4A4A0B254ADF}" srcOrd="0" destOrd="0" presId="urn:microsoft.com/office/officeart/2018/2/layout/IconCircleList"/>
    <dgm:cxn modelId="{D5764D35-E389-4206-B217-2116E4FE487D}" srcId="{61A39AEA-F3F1-43E8-B984-1AFA7053A6C2}" destId="{3058110A-BCF6-45E0-AC5B-A75F17939451}" srcOrd="0" destOrd="0" parTransId="{10E087A4-C791-4FBE-B946-30BC3992C6C0}" sibTransId="{0D4F1804-25F9-4857-9578-367FA8C23042}"/>
    <dgm:cxn modelId="{6AA7035F-855B-4876-9A37-5AD840584EF8}" srcId="{F1A1E35D-B499-4892-98DB-D3EE6D0B6970}" destId="{61A39AEA-F3F1-43E8-B984-1AFA7053A6C2}" srcOrd="0" destOrd="0" parTransId="{9761C286-86FA-4A5C-9D92-0AC2B525D820}" sibTransId="{2BED5DD1-DB78-4396-96DB-FAB8FB5D9831}"/>
    <dgm:cxn modelId="{5BED3561-3388-4DE4-BBB5-F90A2D8BC34A}" type="presOf" srcId="{2BED5DD1-DB78-4396-96DB-FAB8FB5D9831}" destId="{3D7441A4-31B5-4694-A635-1C0E96228E71}" srcOrd="0" destOrd="0" presId="urn:microsoft.com/office/officeart/2018/2/layout/IconCircleList"/>
    <dgm:cxn modelId="{21E59271-4195-4994-895D-DE0F4306E4E4}" type="presOf" srcId="{61A39AEA-F3F1-43E8-B984-1AFA7053A6C2}" destId="{5C8D572B-72A5-4219-9C1B-9FFB433DF017}" srcOrd="0" destOrd="0" presId="urn:microsoft.com/office/officeart/2018/2/layout/IconCircleList"/>
    <dgm:cxn modelId="{45AF8A93-2BDD-46F1-8912-9F507D0DCD5B}" type="presOf" srcId="{43A6A423-9181-4A7F-8ABD-05BBB88F853C}" destId="{1D4EE7A3-6751-422B-8A72-00A5E5422E28}" srcOrd="0" destOrd="0" presId="urn:microsoft.com/office/officeart/2018/2/layout/IconCircleList"/>
    <dgm:cxn modelId="{2A976DC9-123D-4D47-AB2E-4A9A9BD0C23F}" srcId="{F1A1E35D-B499-4892-98DB-D3EE6D0B6970}" destId="{43A6A423-9181-4A7F-8ABD-05BBB88F853C}" srcOrd="1" destOrd="0" parTransId="{6ED87E23-5EBA-48C2-A913-C2784420D3B2}" sibTransId="{561A3286-5E41-4E2D-B082-D40D78DE3756}"/>
    <dgm:cxn modelId="{2F01F36B-2F5F-40B0-A6E5-9D797BD76E68}" type="presParOf" srcId="{9206D29B-9B8E-49EE-82F3-4A4A0B254ADF}" destId="{2012E095-3049-44B1-AFC5-1AAADE15D365}" srcOrd="0" destOrd="0" presId="urn:microsoft.com/office/officeart/2018/2/layout/IconCircleList"/>
    <dgm:cxn modelId="{A9151815-3DD2-4CB4-AF42-01BC16F137F6}" type="presParOf" srcId="{2012E095-3049-44B1-AFC5-1AAADE15D365}" destId="{838F9328-96E0-40B6-8C5F-881E69AD1E84}" srcOrd="0" destOrd="0" presId="urn:microsoft.com/office/officeart/2018/2/layout/IconCircleList"/>
    <dgm:cxn modelId="{45563C83-5C92-4CC8-8EC1-CB73F1E1AC8A}" type="presParOf" srcId="{838F9328-96E0-40B6-8C5F-881E69AD1E84}" destId="{6CF33990-CCD8-41C3-823D-8B34A0A5AD0D}" srcOrd="0" destOrd="0" presId="urn:microsoft.com/office/officeart/2018/2/layout/IconCircleList"/>
    <dgm:cxn modelId="{A750D142-75FF-4599-854D-74945A3EE02D}" type="presParOf" srcId="{838F9328-96E0-40B6-8C5F-881E69AD1E84}" destId="{29CF2BD4-797A-4576-AE28-81EEF76696BE}" srcOrd="1" destOrd="0" presId="urn:microsoft.com/office/officeart/2018/2/layout/IconCircleList"/>
    <dgm:cxn modelId="{BACCA5D4-D9C9-493E-AA7D-AFA851D45A6F}" type="presParOf" srcId="{838F9328-96E0-40B6-8C5F-881E69AD1E84}" destId="{929360DC-0A4B-4AD8-98DE-BA741DFDCEBF}" srcOrd="2" destOrd="0" presId="urn:microsoft.com/office/officeart/2018/2/layout/IconCircleList"/>
    <dgm:cxn modelId="{C9617FD3-0C20-4633-BA56-E2F5284B0F79}" type="presParOf" srcId="{838F9328-96E0-40B6-8C5F-881E69AD1E84}" destId="{5C8D572B-72A5-4219-9C1B-9FFB433DF017}" srcOrd="3" destOrd="0" presId="urn:microsoft.com/office/officeart/2018/2/layout/IconCircleList"/>
    <dgm:cxn modelId="{5A521895-0114-4ED2-8DFD-2BA4234C9FF0}" type="presParOf" srcId="{2012E095-3049-44B1-AFC5-1AAADE15D365}" destId="{3D7441A4-31B5-4694-A635-1C0E96228E71}" srcOrd="1" destOrd="0" presId="urn:microsoft.com/office/officeart/2018/2/layout/IconCircleList"/>
    <dgm:cxn modelId="{CEB0BB03-7F6D-4DA7-A084-E36CD4B7F016}" type="presParOf" srcId="{2012E095-3049-44B1-AFC5-1AAADE15D365}" destId="{9E3CE3F4-5373-4C29-8534-3810B4B92354}" srcOrd="2" destOrd="0" presId="urn:microsoft.com/office/officeart/2018/2/layout/IconCircleList"/>
    <dgm:cxn modelId="{252190E9-8B0B-4DAB-8283-CE93B17F2C16}" type="presParOf" srcId="{9E3CE3F4-5373-4C29-8534-3810B4B92354}" destId="{492CD14B-25B1-4E68-876E-D0F7DE59707B}" srcOrd="0" destOrd="0" presId="urn:microsoft.com/office/officeart/2018/2/layout/IconCircleList"/>
    <dgm:cxn modelId="{2E78BF5F-4CFA-4F4D-A19C-DCC8D6BCEAB5}" type="presParOf" srcId="{9E3CE3F4-5373-4C29-8534-3810B4B92354}" destId="{FDDA6C46-8D9B-4E63-8EB0-16CF5F4125BD}" srcOrd="1" destOrd="0" presId="urn:microsoft.com/office/officeart/2018/2/layout/IconCircleList"/>
    <dgm:cxn modelId="{DE3E719F-E1C5-4A50-82D9-56D423243DD5}" type="presParOf" srcId="{9E3CE3F4-5373-4C29-8534-3810B4B92354}" destId="{C08CBCF8-0278-47D2-87B9-678D41922023}" srcOrd="2" destOrd="0" presId="urn:microsoft.com/office/officeart/2018/2/layout/IconCircleList"/>
    <dgm:cxn modelId="{D4C7CD2D-E90E-4DF1-8427-7D6B64CF1466}" type="presParOf" srcId="{9E3CE3F4-5373-4C29-8534-3810B4B92354}" destId="{1D4EE7A3-6751-422B-8A72-00A5E5422E28}"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5335AB-411A-4437-955E-946E937C6A8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0F3EA94-3CD3-4B59-BBBC-E9B6B2407E5A}">
      <dgm:prSet/>
      <dgm:spPr/>
      <dgm:t>
        <a:bodyPr/>
        <a:lstStyle/>
        <a:p>
          <a:pPr>
            <a:lnSpc>
              <a:spcPct val="100000"/>
            </a:lnSpc>
          </a:pPr>
          <a:r>
            <a:rPr lang="en-US"/>
            <a:t>Think about what’s next for you and share one of the following in CHAT:</a:t>
          </a:r>
        </a:p>
      </dgm:t>
    </dgm:pt>
    <dgm:pt modelId="{4AA1DDAD-A102-4C8A-86A3-A84333EC18F6}" type="parTrans" cxnId="{DCF5A25C-599A-4E59-8C94-9E0ADB3690E8}">
      <dgm:prSet/>
      <dgm:spPr/>
      <dgm:t>
        <a:bodyPr/>
        <a:lstStyle/>
        <a:p>
          <a:endParaRPr lang="en-US"/>
        </a:p>
      </dgm:t>
    </dgm:pt>
    <dgm:pt modelId="{50826AE2-C1DF-4DDE-BE27-E7B97CFDAEA4}" type="sibTrans" cxnId="{DCF5A25C-599A-4E59-8C94-9E0ADB3690E8}">
      <dgm:prSet/>
      <dgm:spPr/>
      <dgm:t>
        <a:bodyPr/>
        <a:lstStyle/>
        <a:p>
          <a:endParaRPr lang="en-US"/>
        </a:p>
      </dgm:t>
    </dgm:pt>
    <dgm:pt modelId="{5E975733-23A7-449A-9D9C-A2BD548C9C9B}">
      <dgm:prSet/>
      <dgm:spPr/>
      <dgm:t>
        <a:bodyPr/>
        <a:lstStyle/>
        <a:p>
          <a:pPr>
            <a:lnSpc>
              <a:spcPct val="100000"/>
            </a:lnSpc>
          </a:pPr>
          <a:r>
            <a:rPr lang="en-US"/>
            <a:t>One thing you are </a:t>
          </a:r>
          <a:r>
            <a:rPr lang="en-US" b="1"/>
            <a:t>taking away</a:t>
          </a:r>
          <a:r>
            <a:rPr lang="en-US"/>
            <a:t> from this presentation</a:t>
          </a:r>
        </a:p>
      </dgm:t>
    </dgm:pt>
    <dgm:pt modelId="{4FD49C1F-839A-46A3-B905-16CA3243B44A}" type="parTrans" cxnId="{57A820E6-7D81-47E4-A760-579286F48CE6}">
      <dgm:prSet/>
      <dgm:spPr/>
      <dgm:t>
        <a:bodyPr/>
        <a:lstStyle/>
        <a:p>
          <a:endParaRPr lang="en-US"/>
        </a:p>
      </dgm:t>
    </dgm:pt>
    <dgm:pt modelId="{04F10A50-083B-4B46-9635-AF0A7EED1F38}" type="sibTrans" cxnId="{57A820E6-7D81-47E4-A760-579286F48CE6}">
      <dgm:prSet/>
      <dgm:spPr/>
      <dgm:t>
        <a:bodyPr/>
        <a:lstStyle/>
        <a:p>
          <a:endParaRPr lang="en-US"/>
        </a:p>
      </dgm:t>
    </dgm:pt>
    <dgm:pt modelId="{779C2AE1-76E9-4B00-98E1-4EE2BE7D54BF}">
      <dgm:prSet/>
      <dgm:spPr/>
      <dgm:t>
        <a:bodyPr/>
        <a:lstStyle/>
        <a:p>
          <a:pPr>
            <a:lnSpc>
              <a:spcPct val="100000"/>
            </a:lnSpc>
          </a:pPr>
          <a:r>
            <a:rPr lang="en-US"/>
            <a:t>A </a:t>
          </a:r>
          <a:r>
            <a:rPr lang="en-US" b="1"/>
            <a:t>next step</a:t>
          </a:r>
          <a:r>
            <a:rPr lang="en-US"/>
            <a:t> you’re going to take</a:t>
          </a:r>
        </a:p>
      </dgm:t>
    </dgm:pt>
    <dgm:pt modelId="{46EB84DE-BF48-4309-A8D4-7F80DA2036A9}" type="parTrans" cxnId="{065D30B7-42D6-43EE-BFF7-A2541FD69C4A}">
      <dgm:prSet/>
      <dgm:spPr/>
      <dgm:t>
        <a:bodyPr/>
        <a:lstStyle/>
        <a:p>
          <a:endParaRPr lang="en-US"/>
        </a:p>
      </dgm:t>
    </dgm:pt>
    <dgm:pt modelId="{EB2FE11B-3B09-4EAB-951C-DF8FCA7F3E42}" type="sibTrans" cxnId="{065D30B7-42D6-43EE-BFF7-A2541FD69C4A}">
      <dgm:prSet/>
      <dgm:spPr/>
      <dgm:t>
        <a:bodyPr/>
        <a:lstStyle/>
        <a:p>
          <a:endParaRPr lang="en-US"/>
        </a:p>
      </dgm:t>
    </dgm:pt>
    <dgm:pt modelId="{E4D3A510-2735-402E-96BC-4489ECBA5919}">
      <dgm:prSet/>
      <dgm:spPr/>
      <dgm:t>
        <a:bodyPr/>
        <a:lstStyle/>
        <a:p>
          <a:pPr>
            <a:lnSpc>
              <a:spcPct val="100000"/>
            </a:lnSpc>
          </a:pPr>
          <a:r>
            <a:rPr lang="en-US"/>
            <a:t>An </a:t>
          </a:r>
          <a:r>
            <a:rPr lang="en-US" b="1"/>
            <a:t>affirmation</a:t>
          </a:r>
          <a:r>
            <a:rPr lang="en-US"/>
            <a:t> for yourself or your colleagues</a:t>
          </a:r>
        </a:p>
      </dgm:t>
    </dgm:pt>
    <dgm:pt modelId="{866E79A6-3251-413B-AF4F-03B84F944828}" type="parTrans" cxnId="{E1AB444B-22A2-47F2-8E77-4368D89A8B26}">
      <dgm:prSet/>
      <dgm:spPr/>
      <dgm:t>
        <a:bodyPr/>
        <a:lstStyle/>
        <a:p>
          <a:endParaRPr lang="en-US"/>
        </a:p>
      </dgm:t>
    </dgm:pt>
    <dgm:pt modelId="{21C943FF-2BF2-4FC9-8FE0-E1292D25A58E}" type="sibTrans" cxnId="{E1AB444B-22A2-47F2-8E77-4368D89A8B26}">
      <dgm:prSet/>
      <dgm:spPr/>
      <dgm:t>
        <a:bodyPr/>
        <a:lstStyle/>
        <a:p>
          <a:endParaRPr lang="en-US"/>
        </a:p>
      </dgm:t>
    </dgm:pt>
    <dgm:pt modelId="{DC47267E-5706-4830-A285-2C7B8779C9EF}" type="pres">
      <dgm:prSet presAssocID="{A15335AB-411A-4437-955E-946E937C6A8B}" presName="root" presStyleCnt="0">
        <dgm:presLayoutVars>
          <dgm:dir/>
          <dgm:resizeHandles val="exact"/>
        </dgm:presLayoutVars>
      </dgm:prSet>
      <dgm:spPr/>
    </dgm:pt>
    <dgm:pt modelId="{D9EA1634-25F2-4E81-BCC2-E79144EB0453}" type="pres">
      <dgm:prSet presAssocID="{F0F3EA94-3CD3-4B59-BBBC-E9B6B2407E5A}" presName="compNode" presStyleCnt="0"/>
      <dgm:spPr/>
    </dgm:pt>
    <dgm:pt modelId="{69E9C886-9D7B-46E8-88C2-C009F82C1BCA}" type="pres">
      <dgm:prSet presAssocID="{F0F3EA94-3CD3-4B59-BBBC-E9B6B2407E5A}" presName="bgRect" presStyleLbl="bgShp" presStyleIdx="0" presStyleCnt="4"/>
      <dgm:spPr/>
    </dgm:pt>
    <dgm:pt modelId="{5603650E-4A0D-4D47-8355-A545BBD9781B}" type="pres">
      <dgm:prSet presAssocID="{F0F3EA94-3CD3-4B59-BBBC-E9B6B2407E5A}" presName="iconRect" presStyleLbl="node1" presStyleIdx="0" presStyleCnt="4" custLinFactNeighborX="-7556" custLinFactNeighborY="2519"/>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rrow Slight curve"/>
        </a:ext>
      </dgm:extLst>
    </dgm:pt>
    <dgm:pt modelId="{8C976BD3-F263-439E-900D-E73A9BE6CBE6}" type="pres">
      <dgm:prSet presAssocID="{F0F3EA94-3CD3-4B59-BBBC-E9B6B2407E5A}" presName="spaceRect" presStyleCnt="0"/>
      <dgm:spPr/>
    </dgm:pt>
    <dgm:pt modelId="{E69DCA06-32E3-4518-A868-C5EA3AB65DD8}" type="pres">
      <dgm:prSet presAssocID="{F0F3EA94-3CD3-4B59-BBBC-E9B6B2407E5A}" presName="parTx" presStyleLbl="revTx" presStyleIdx="0" presStyleCnt="4">
        <dgm:presLayoutVars>
          <dgm:chMax val="0"/>
          <dgm:chPref val="0"/>
        </dgm:presLayoutVars>
      </dgm:prSet>
      <dgm:spPr/>
    </dgm:pt>
    <dgm:pt modelId="{12A268C0-4872-4567-A4F4-75C9E73CF4D6}" type="pres">
      <dgm:prSet presAssocID="{50826AE2-C1DF-4DDE-BE27-E7B97CFDAEA4}" presName="sibTrans" presStyleCnt="0"/>
      <dgm:spPr/>
    </dgm:pt>
    <dgm:pt modelId="{E85EC03A-4075-4F85-9516-9901894BAE55}" type="pres">
      <dgm:prSet presAssocID="{5E975733-23A7-449A-9D9C-A2BD548C9C9B}" presName="compNode" presStyleCnt="0"/>
      <dgm:spPr/>
    </dgm:pt>
    <dgm:pt modelId="{8ABC6351-EBDB-49BB-BB5A-30C293B3302F}" type="pres">
      <dgm:prSet presAssocID="{5E975733-23A7-449A-9D9C-A2BD548C9C9B}" presName="bgRect" presStyleLbl="bgShp" presStyleIdx="1" presStyleCnt="4"/>
      <dgm:spPr/>
    </dgm:pt>
    <dgm:pt modelId="{2AA66B40-22D1-4830-A1DC-BE5B5540CCFC}" type="pres">
      <dgm:prSet presAssocID="{5E975733-23A7-449A-9D9C-A2BD548C9C9B}"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xclamation mark"/>
        </a:ext>
      </dgm:extLst>
    </dgm:pt>
    <dgm:pt modelId="{B2E2D133-BFAA-441F-A531-41CEB33987D2}" type="pres">
      <dgm:prSet presAssocID="{5E975733-23A7-449A-9D9C-A2BD548C9C9B}" presName="spaceRect" presStyleCnt="0"/>
      <dgm:spPr/>
    </dgm:pt>
    <dgm:pt modelId="{552496C6-EF32-4C62-8688-E1686A02A247}" type="pres">
      <dgm:prSet presAssocID="{5E975733-23A7-449A-9D9C-A2BD548C9C9B}" presName="parTx" presStyleLbl="revTx" presStyleIdx="1" presStyleCnt="4">
        <dgm:presLayoutVars>
          <dgm:chMax val="0"/>
          <dgm:chPref val="0"/>
        </dgm:presLayoutVars>
      </dgm:prSet>
      <dgm:spPr/>
    </dgm:pt>
    <dgm:pt modelId="{D0E2FCA9-0AF9-4378-97AC-E64D09E4772D}" type="pres">
      <dgm:prSet presAssocID="{04F10A50-083B-4B46-9635-AF0A7EED1F38}" presName="sibTrans" presStyleCnt="0"/>
      <dgm:spPr/>
    </dgm:pt>
    <dgm:pt modelId="{32F6DC30-2E7D-4490-8CBE-E52B9B26EBDE}" type="pres">
      <dgm:prSet presAssocID="{779C2AE1-76E9-4B00-98E1-4EE2BE7D54BF}" presName="compNode" presStyleCnt="0"/>
      <dgm:spPr/>
    </dgm:pt>
    <dgm:pt modelId="{264A8A9A-5AD5-4CE2-AFD8-B70BDD16E88F}" type="pres">
      <dgm:prSet presAssocID="{779C2AE1-76E9-4B00-98E1-4EE2BE7D54BF}" presName="bgRect" presStyleLbl="bgShp" presStyleIdx="2" presStyleCnt="4"/>
      <dgm:spPr/>
    </dgm:pt>
    <dgm:pt modelId="{C86A675A-7900-4E0B-9A6A-0C1C899981D3}" type="pres">
      <dgm:prSet presAssocID="{779C2AE1-76E9-4B00-98E1-4EE2BE7D54B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otprints"/>
        </a:ext>
      </dgm:extLst>
    </dgm:pt>
    <dgm:pt modelId="{24D9A475-C180-4D5A-9DD9-4CF22F3D51E3}" type="pres">
      <dgm:prSet presAssocID="{779C2AE1-76E9-4B00-98E1-4EE2BE7D54BF}" presName="spaceRect" presStyleCnt="0"/>
      <dgm:spPr/>
    </dgm:pt>
    <dgm:pt modelId="{963F68E0-046E-4784-9391-64D231EC7C86}" type="pres">
      <dgm:prSet presAssocID="{779C2AE1-76E9-4B00-98E1-4EE2BE7D54BF}" presName="parTx" presStyleLbl="revTx" presStyleIdx="2" presStyleCnt="4">
        <dgm:presLayoutVars>
          <dgm:chMax val="0"/>
          <dgm:chPref val="0"/>
        </dgm:presLayoutVars>
      </dgm:prSet>
      <dgm:spPr/>
    </dgm:pt>
    <dgm:pt modelId="{81409921-AEE4-48BB-BBDD-BA678A15D81E}" type="pres">
      <dgm:prSet presAssocID="{EB2FE11B-3B09-4EAB-951C-DF8FCA7F3E42}" presName="sibTrans" presStyleCnt="0"/>
      <dgm:spPr/>
    </dgm:pt>
    <dgm:pt modelId="{04F19B83-3238-47B8-8823-B3B635DEA455}" type="pres">
      <dgm:prSet presAssocID="{E4D3A510-2735-402E-96BC-4489ECBA5919}" presName="compNode" presStyleCnt="0"/>
      <dgm:spPr/>
    </dgm:pt>
    <dgm:pt modelId="{C3A83768-3983-42DF-8599-7C750271A2C0}" type="pres">
      <dgm:prSet presAssocID="{E4D3A510-2735-402E-96BC-4489ECBA5919}" presName="bgRect" presStyleLbl="bgShp" presStyleIdx="3" presStyleCnt="4"/>
      <dgm:spPr/>
    </dgm:pt>
    <dgm:pt modelId="{77686F2F-5B90-4EAA-8C3F-24B597485967}" type="pres">
      <dgm:prSet presAssocID="{E4D3A510-2735-402E-96BC-4489ECBA591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iling Face with No Fill"/>
        </a:ext>
      </dgm:extLst>
    </dgm:pt>
    <dgm:pt modelId="{6A1E47CE-1ED4-4D55-B28E-2ABD3F1D729D}" type="pres">
      <dgm:prSet presAssocID="{E4D3A510-2735-402E-96BC-4489ECBA5919}" presName="spaceRect" presStyleCnt="0"/>
      <dgm:spPr/>
    </dgm:pt>
    <dgm:pt modelId="{9B0F5FC5-CDCA-4F65-881B-7A43B9BEDD4E}" type="pres">
      <dgm:prSet presAssocID="{E4D3A510-2735-402E-96BC-4489ECBA5919}" presName="parTx" presStyleLbl="revTx" presStyleIdx="3" presStyleCnt="4">
        <dgm:presLayoutVars>
          <dgm:chMax val="0"/>
          <dgm:chPref val="0"/>
        </dgm:presLayoutVars>
      </dgm:prSet>
      <dgm:spPr/>
    </dgm:pt>
  </dgm:ptLst>
  <dgm:cxnLst>
    <dgm:cxn modelId="{DCF5A25C-599A-4E59-8C94-9E0ADB3690E8}" srcId="{A15335AB-411A-4437-955E-946E937C6A8B}" destId="{F0F3EA94-3CD3-4B59-BBBC-E9B6B2407E5A}" srcOrd="0" destOrd="0" parTransId="{4AA1DDAD-A102-4C8A-86A3-A84333EC18F6}" sibTransId="{50826AE2-C1DF-4DDE-BE27-E7B97CFDAEA4}"/>
    <dgm:cxn modelId="{8249B548-7322-4B0F-9D61-9535222D1703}" type="presOf" srcId="{5E975733-23A7-449A-9D9C-A2BD548C9C9B}" destId="{552496C6-EF32-4C62-8688-E1686A02A247}" srcOrd="0" destOrd="0" presId="urn:microsoft.com/office/officeart/2018/2/layout/IconVerticalSolidList"/>
    <dgm:cxn modelId="{161CCF49-385B-415C-8C83-C447A607F782}" type="presOf" srcId="{A15335AB-411A-4437-955E-946E937C6A8B}" destId="{DC47267E-5706-4830-A285-2C7B8779C9EF}" srcOrd="0" destOrd="0" presId="urn:microsoft.com/office/officeart/2018/2/layout/IconVerticalSolidList"/>
    <dgm:cxn modelId="{E1AB444B-22A2-47F2-8E77-4368D89A8B26}" srcId="{A15335AB-411A-4437-955E-946E937C6A8B}" destId="{E4D3A510-2735-402E-96BC-4489ECBA5919}" srcOrd="3" destOrd="0" parTransId="{866E79A6-3251-413B-AF4F-03B84F944828}" sibTransId="{21C943FF-2BF2-4FC9-8FE0-E1292D25A58E}"/>
    <dgm:cxn modelId="{5A563C54-B5E3-4AA5-A6C9-93D85FE5B370}" type="presOf" srcId="{F0F3EA94-3CD3-4B59-BBBC-E9B6B2407E5A}" destId="{E69DCA06-32E3-4518-A868-C5EA3AB65DD8}" srcOrd="0" destOrd="0" presId="urn:microsoft.com/office/officeart/2018/2/layout/IconVerticalSolidList"/>
    <dgm:cxn modelId="{DF3BF0A7-2BEA-439F-9C08-D66ABBD00067}" type="presOf" srcId="{779C2AE1-76E9-4B00-98E1-4EE2BE7D54BF}" destId="{963F68E0-046E-4784-9391-64D231EC7C86}" srcOrd="0" destOrd="0" presId="urn:microsoft.com/office/officeart/2018/2/layout/IconVerticalSolidList"/>
    <dgm:cxn modelId="{065D30B7-42D6-43EE-BFF7-A2541FD69C4A}" srcId="{A15335AB-411A-4437-955E-946E937C6A8B}" destId="{779C2AE1-76E9-4B00-98E1-4EE2BE7D54BF}" srcOrd="2" destOrd="0" parTransId="{46EB84DE-BF48-4309-A8D4-7F80DA2036A9}" sibTransId="{EB2FE11B-3B09-4EAB-951C-DF8FCA7F3E42}"/>
    <dgm:cxn modelId="{57A820E6-7D81-47E4-A760-579286F48CE6}" srcId="{A15335AB-411A-4437-955E-946E937C6A8B}" destId="{5E975733-23A7-449A-9D9C-A2BD548C9C9B}" srcOrd="1" destOrd="0" parTransId="{4FD49C1F-839A-46A3-B905-16CA3243B44A}" sibTransId="{04F10A50-083B-4B46-9635-AF0A7EED1F38}"/>
    <dgm:cxn modelId="{E042CAE6-E25E-45AA-965E-2F1D7D8CF77A}" type="presOf" srcId="{E4D3A510-2735-402E-96BC-4489ECBA5919}" destId="{9B0F5FC5-CDCA-4F65-881B-7A43B9BEDD4E}" srcOrd="0" destOrd="0" presId="urn:microsoft.com/office/officeart/2018/2/layout/IconVerticalSolidList"/>
    <dgm:cxn modelId="{1387640D-C40A-4C12-9D33-0A8AB4A78AE1}" type="presParOf" srcId="{DC47267E-5706-4830-A285-2C7B8779C9EF}" destId="{D9EA1634-25F2-4E81-BCC2-E79144EB0453}" srcOrd="0" destOrd="0" presId="urn:microsoft.com/office/officeart/2018/2/layout/IconVerticalSolidList"/>
    <dgm:cxn modelId="{1658B715-249F-4DA5-9382-7D8350FC5AFA}" type="presParOf" srcId="{D9EA1634-25F2-4E81-BCC2-E79144EB0453}" destId="{69E9C886-9D7B-46E8-88C2-C009F82C1BCA}" srcOrd="0" destOrd="0" presId="urn:microsoft.com/office/officeart/2018/2/layout/IconVerticalSolidList"/>
    <dgm:cxn modelId="{D1A7754A-2413-4B1D-B339-E6AE2775C7A4}" type="presParOf" srcId="{D9EA1634-25F2-4E81-BCC2-E79144EB0453}" destId="{5603650E-4A0D-4D47-8355-A545BBD9781B}" srcOrd="1" destOrd="0" presId="urn:microsoft.com/office/officeart/2018/2/layout/IconVerticalSolidList"/>
    <dgm:cxn modelId="{FB95BB28-9B65-4050-B1E5-955473EAEBFE}" type="presParOf" srcId="{D9EA1634-25F2-4E81-BCC2-E79144EB0453}" destId="{8C976BD3-F263-439E-900D-E73A9BE6CBE6}" srcOrd="2" destOrd="0" presId="urn:microsoft.com/office/officeart/2018/2/layout/IconVerticalSolidList"/>
    <dgm:cxn modelId="{160669E3-53CF-46CE-B41E-490CE8742E2C}" type="presParOf" srcId="{D9EA1634-25F2-4E81-BCC2-E79144EB0453}" destId="{E69DCA06-32E3-4518-A868-C5EA3AB65DD8}" srcOrd="3" destOrd="0" presId="urn:microsoft.com/office/officeart/2018/2/layout/IconVerticalSolidList"/>
    <dgm:cxn modelId="{03FDBC3A-A2A4-4D14-A633-0201387B238A}" type="presParOf" srcId="{DC47267E-5706-4830-A285-2C7B8779C9EF}" destId="{12A268C0-4872-4567-A4F4-75C9E73CF4D6}" srcOrd="1" destOrd="0" presId="urn:microsoft.com/office/officeart/2018/2/layout/IconVerticalSolidList"/>
    <dgm:cxn modelId="{F77CF663-818F-4B2B-8C22-C16C5065093C}" type="presParOf" srcId="{DC47267E-5706-4830-A285-2C7B8779C9EF}" destId="{E85EC03A-4075-4F85-9516-9901894BAE55}" srcOrd="2" destOrd="0" presId="urn:microsoft.com/office/officeart/2018/2/layout/IconVerticalSolidList"/>
    <dgm:cxn modelId="{3094E461-5A9C-41FC-A09B-4CB7C7A65385}" type="presParOf" srcId="{E85EC03A-4075-4F85-9516-9901894BAE55}" destId="{8ABC6351-EBDB-49BB-BB5A-30C293B3302F}" srcOrd="0" destOrd="0" presId="urn:microsoft.com/office/officeart/2018/2/layout/IconVerticalSolidList"/>
    <dgm:cxn modelId="{2444E23B-4BE2-4728-82EF-B8AF4688183E}" type="presParOf" srcId="{E85EC03A-4075-4F85-9516-9901894BAE55}" destId="{2AA66B40-22D1-4830-A1DC-BE5B5540CCFC}" srcOrd="1" destOrd="0" presId="urn:microsoft.com/office/officeart/2018/2/layout/IconVerticalSolidList"/>
    <dgm:cxn modelId="{013EC231-2425-4B70-AC48-D7D303C6388C}" type="presParOf" srcId="{E85EC03A-4075-4F85-9516-9901894BAE55}" destId="{B2E2D133-BFAA-441F-A531-41CEB33987D2}" srcOrd="2" destOrd="0" presId="urn:microsoft.com/office/officeart/2018/2/layout/IconVerticalSolidList"/>
    <dgm:cxn modelId="{9C0A2D9C-44C6-4C13-B385-19099A9EC1A1}" type="presParOf" srcId="{E85EC03A-4075-4F85-9516-9901894BAE55}" destId="{552496C6-EF32-4C62-8688-E1686A02A247}" srcOrd="3" destOrd="0" presId="urn:microsoft.com/office/officeart/2018/2/layout/IconVerticalSolidList"/>
    <dgm:cxn modelId="{7574193D-3A6B-4B2A-AB83-19F12D151E86}" type="presParOf" srcId="{DC47267E-5706-4830-A285-2C7B8779C9EF}" destId="{D0E2FCA9-0AF9-4378-97AC-E64D09E4772D}" srcOrd="3" destOrd="0" presId="urn:microsoft.com/office/officeart/2018/2/layout/IconVerticalSolidList"/>
    <dgm:cxn modelId="{9104CEA5-E4DE-434D-A6EB-D1C0EC234BC8}" type="presParOf" srcId="{DC47267E-5706-4830-A285-2C7B8779C9EF}" destId="{32F6DC30-2E7D-4490-8CBE-E52B9B26EBDE}" srcOrd="4" destOrd="0" presId="urn:microsoft.com/office/officeart/2018/2/layout/IconVerticalSolidList"/>
    <dgm:cxn modelId="{A3561C38-AF63-4DA9-ACCF-67535F25F56B}" type="presParOf" srcId="{32F6DC30-2E7D-4490-8CBE-E52B9B26EBDE}" destId="{264A8A9A-5AD5-4CE2-AFD8-B70BDD16E88F}" srcOrd="0" destOrd="0" presId="urn:microsoft.com/office/officeart/2018/2/layout/IconVerticalSolidList"/>
    <dgm:cxn modelId="{CB8330DC-6541-4119-BF13-50579FD2BE48}" type="presParOf" srcId="{32F6DC30-2E7D-4490-8CBE-E52B9B26EBDE}" destId="{C86A675A-7900-4E0B-9A6A-0C1C899981D3}" srcOrd="1" destOrd="0" presId="urn:microsoft.com/office/officeart/2018/2/layout/IconVerticalSolidList"/>
    <dgm:cxn modelId="{B20274CE-70DF-42D2-8BFC-501808867B45}" type="presParOf" srcId="{32F6DC30-2E7D-4490-8CBE-E52B9B26EBDE}" destId="{24D9A475-C180-4D5A-9DD9-4CF22F3D51E3}" srcOrd="2" destOrd="0" presId="urn:microsoft.com/office/officeart/2018/2/layout/IconVerticalSolidList"/>
    <dgm:cxn modelId="{BB577F36-E083-4349-8E8C-2C132E9766F0}" type="presParOf" srcId="{32F6DC30-2E7D-4490-8CBE-E52B9B26EBDE}" destId="{963F68E0-046E-4784-9391-64D231EC7C86}" srcOrd="3" destOrd="0" presId="urn:microsoft.com/office/officeart/2018/2/layout/IconVerticalSolidList"/>
    <dgm:cxn modelId="{D042CFBF-6F9B-49E8-BAF8-D887B2C33ECF}" type="presParOf" srcId="{DC47267E-5706-4830-A285-2C7B8779C9EF}" destId="{81409921-AEE4-48BB-BBDD-BA678A15D81E}" srcOrd="5" destOrd="0" presId="urn:microsoft.com/office/officeart/2018/2/layout/IconVerticalSolidList"/>
    <dgm:cxn modelId="{F657C1BF-C661-4AC4-B24B-A7D88E6D68F6}" type="presParOf" srcId="{DC47267E-5706-4830-A285-2C7B8779C9EF}" destId="{04F19B83-3238-47B8-8823-B3B635DEA455}" srcOrd="6" destOrd="0" presId="urn:microsoft.com/office/officeart/2018/2/layout/IconVerticalSolidList"/>
    <dgm:cxn modelId="{C094DC87-0650-4DEB-BD86-CD8EAC163F5B}" type="presParOf" srcId="{04F19B83-3238-47B8-8823-B3B635DEA455}" destId="{C3A83768-3983-42DF-8599-7C750271A2C0}" srcOrd="0" destOrd="0" presId="urn:microsoft.com/office/officeart/2018/2/layout/IconVerticalSolidList"/>
    <dgm:cxn modelId="{A414FA54-C999-4A9E-BDCA-1248CC605E9A}" type="presParOf" srcId="{04F19B83-3238-47B8-8823-B3B635DEA455}" destId="{77686F2F-5B90-4EAA-8C3F-24B597485967}" srcOrd="1" destOrd="0" presId="urn:microsoft.com/office/officeart/2018/2/layout/IconVerticalSolidList"/>
    <dgm:cxn modelId="{A56D2964-50E0-4B7D-8861-289564C80A3A}" type="presParOf" srcId="{04F19B83-3238-47B8-8823-B3B635DEA455}" destId="{6A1E47CE-1ED4-4D55-B28E-2ABD3F1D729D}" srcOrd="2" destOrd="0" presId="urn:microsoft.com/office/officeart/2018/2/layout/IconVerticalSolidList"/>
    <dgm:cxn modelId="{AC995D23-177C-410B-BBAD-1029B6FA0BBD}" type="presParOf" srcId="{04F19B83-3238-47B8-8823-B3B635DEA455}" destId="{9B0F5FC5-CDCA-4F65-881B-7A43B9BEDD4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4B083-9325-4C02-888A-C39B5C937D90}">
      <dsp:nvSpPr>
        <dsp:cNvPr id="0" name=""/>
        <dsp:cNvSpPr/>
      </dsp:nvSpPr>
      <dsp:spPr>
        <a:xfrm>
          <a:off x="0" y="3430"/>
          <a:ext cx="4922537" cy="7307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3A1232-2517-4CA6-9E4D-CF74C2D3697D}">
      <dsp:nvSpPr>
        <dsp:cNvPr id="0" name=""/>
        <dsp:cNvSpPr/>
      </dsp:nvSpPr>
      <dsp:spPr>
        <a:xfrm>
          <a:off x="221050" y="167848"/>
          <a:ext cx="401910" cy="4019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75B68C-55BC-4D3C-BEDF-3B04F629595F}">
      <dsp:nvSpPr>
        <dsp:cNvPr id="0" name=""/>
        <dsp:cNvSpPr/>
      </dsp:nvSpPr>
      <dsp:spPr>
        <a:xfrm>
          <a:off x="844012" y="3430"/>
          <a:ext cx="4078524" cy="730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337" tIns="77337" rIns="77337" bIns="77337" numCol="1" spcCol="1270" anchor="ctr" anchorCtr="0">
          <a:noAutofit/>
        </a:bodyPr>
        <a:lstStyle/>
        <a:p>
          <a:pPr marL="0" lvl="0" indent="0" algn="l" defTabSz="844550">
            <a:lnSpc>
              <a:spcPct val="90000"/>
            </a:lnSpc>
            <a:spcBef>
              <a:spcPct val="0"/>
            </a:spcBef>
            <a:spcAft>
              <a:spcPct val="35000"/>
            </a:spcAft>
            <a:buNone/>
          </a:pPr>
          <a:r>
            <a:rPr lang="en-US" sz="1900" kern="1200"/>
            <a:t>Show up and choose to be present </a:t>
          </a:r>
        </a:p>
      </dsp:txBody>
      <dsp:txXfrm>
        <a:off x="844012" y="3430"/>
        <a:ext cx="4078524" cy="730746"/>
      </dsp:txXfrm>
    </dsp:sp>
    <dsp:sp modelId="{99D2D70A-F927-42DD-8ADE-289F06413451}">
      <dsp:nvSpPr>
        <dsp:cNvPr id="0" name=""/>
        <dsp:cNvSpPr/>
      </dsp:nvSpPr>
      <dsp:spPr>
        <a:xfrm>
          <a:off x="0" y="916864"/>
          <a:ext cx="4922537" cy="7307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C3C126-A91D-4DE3-8AF9-4E892ED47748}">
      <dsp:nvSpPr>
        <dsp:cNvPr id="0" name=""/>
        <dsp:cNvSpPr/>
      </dsp:nvSpPr>
      <dsp:spPr>
        <a:xfrm>
          <a:off x="221050" y="1081282"/>
          <a:ext cx="401910" cy="4019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57AEF2-6279-4AB6-9BED-7877E7D1C436}">
      <dsp:nvSpPr>
        <dsp:cNvPr id="0" name=""/>
        <dsp:cNvSpPr/>
      </dsp:nvSpPr>
      <dsp:spPr>
        <a:xfrm>
          <a:off x="844012" y="916864"/>
          <a:ext cx="4078524" cy="730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337" tIns="77337" rIns="77337" bIns="77337" numCol="1" spcCol="1270" anchor="ctr" anchorCtr="0">
          <a:noAutofit/>
        </a:bodyPr>
        <a:lstStyle/>
        <a:p>
          <a:pPr marL="0" lvl="0" indent="0" algn="l" defTabSz="844550">
            <a:lnSpc>
              <a:spcPct val="90000"/>
            </a:lnSpc>
            <a:spcBef>
              <a:spcPct val="0"/>
            </a:spcBef>
            <a:spcAft>
              <a:spcPct val="35000"/>
            </a:spcAft>
            <a:buNone/>
          </a:pPr>
          <a:r>
            <a:rPr lang="en-US" sz="1900" kern="1200"/>
            <a:t>Pay attention to what has heart and meaning</a:t>
          </a:r>
        </a:p>
      </dsp:txBody>
      <dsp:txXfrm>
        <a:off x="844012" y="916864"/>
        <a:ext cx="4078524" cy="730746"/>
      </dsp:txXfrm>
    </dsp:sp>
    <dsp:sp modelId="{47F0B349-7FDD-4F79-844A-3DE2CAB1AF7A}">
      <dsp:nvSpPr>
        <dsp:cNvPr id="0" name=""/>
        <dsp:cNvSpPr/>
      </dsp:nvSpPr>
      <dsp:spPr>
        <a:xfrm>
          <a:off x="0" y="1830298"/>
          <a:ext cx="4922537" cy="7307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427652-83CA-49A2-B62A-C47119C56A04}">
      <dsp:nvSpPr>
        <dsp:cNvPr id="0" name=""/>
        <dsp:cNvSpPr/>
      </dsp:nvSpPr>
      <dsp:spPr>
        <a:xfrm>
          <a:off x="221050" y="1994716"/>
          <a:ext cx="401910" cy="4019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9A2E25-E6D6-4727-B03B-186B7C32C49B}">
      <dsp:nvSpPr>
        <dsp:cNvPr id="0" name=""/>
        <dsp:cNvSpPr/>
      </dsp:nvSpPr>
      <dsp:spPr>
        <a:xfrm>
          <a:off x="844012" y="1830298"/>
          <a:ext cx="4078524" cy="730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337" tIns="77337" rIns="77337" bIns="77337" numCol="1" spcCol="1270" anchor="ctr" anchorCtr="0">
          <a:noAutofit/>
        </a:bodyPr>
        <a:lstStyle/>
        <a:p>
          <a:pPr marL="0" lvl="0" indent="0" algn="l" defTabSz="844550">
            <a:lnSpc>
              <a:spcPct val="90000"/>
            </a:lnSpc>
            <a:spcBef>
              <a:spcPct val="0"/>
            </a:spcBef>
            <a:spcAft>
              <a:spcPct val="35000"/>
            </a:spcAft>
            <a:buNone/>
          </a:pPr>
          <a:r>
            <a:rPr lang="en-US" sz="1900" kern="1200"/>
            <a:t>Tell the truth without blame or judgment</a:t>
          </a:r>
        </a:p>
      </dsp:txBody>
      <dsp:txXfrm>
        <a:off x="844012" y="1830298"/>
        <a:ext cx="4078524" cy="730746"/>
      </dsp:txXfrm>
    </dsp:sp>
    <dsp:sp modelId="{2FD4804D-B778-49CE-8E83-FBB1C8CC0D93}">
      <dsp:nvSpPr>
        <dsp:cNvPr id="0" name=""/>
        <dsp:cNvSpPr/>
      </dsp:nvSpPr>
      <dsp:spPr>
        <a:xfrm>
          <a:off x="0" y="2743731"/>
          <a:ext cx="4922537" cy="7307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17D8D3-6945-4BB0-827E-04C191EC5CA7}">
      <dsp:nvSpPr>
        <dsp:cNvPr id="0" name=""/>
        <dsp:cNvSpPr/>
      </dsp:nvSpPr>
      <dsp:spPr>
        <a:xfrm>
          <a:off x="221050" y="2908149"/>
          <a:ext cx="401910" cy="4019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911EBF-38AC-4A7B-91E7-DD3B2463AFD8}">
      <dsp:nvSpPr>
        <dsp:cNvPr id="0" name=""/>
        <dsp:cNvSpPr/>
      </dsp:nvSpPr>
      <dsp:spPr>
        <a:xfrm>
          <a:off x="844012" y="2743731"/>
          <a:ext cx="4078524" cy="730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337" tIns="77337" rIns="77337" bIns="77337" numCol="1" spcCol="1270" anchor="ctr" anchorCtr="0">
          <a:noAutofit/>
        </a:bodyPr>
        <a:lstStyle/>
        <a:p>
          <a:pPr marL="0" lvl="0" indent="0" algn="l" defTabSz="844550">
            <a:lnSpc>
              <a:spcPct val="90000"/>
            </a:lnSpc>
            <a:spcBef>
              <a:spcPct val="0"/>
            </a:spcBef>
            <a:spcAft>
              <a:spcPct val="35000"/>
            </a:spcAft>
            <a:buNone/>
          </a:pPr>
          <a:r>
            <a:rPr lang="en-US" sz="1900" kern="1200"/>
            <a:t>Be open to outcome, not attached to outcome </a:t>
          </a:r>
        </a:p>
      </dsp:txBody>
      <dsp:txXfrm>
        <a:off x="844012" y="2743731"/>
        <a:ext cx="4078524" cy="730746"/>
      </dsp:txXfrm>
    </dsp:sp>
    <dsp:sp modelId="{2C7AE978-C8EE-4E18-818F-A54D58E2907F}">
      <dsp:nvSpPr>
        <dsp:cNvPr id="0" name=""/>
        <dsp:cNvSpPr/>
      </dsp:nvSpPr>
      <dsp:spPr>
        <a:xfrm>
          <a:off x="0" y="3657165"/>
          <a:ext cx="4922537" cy="7307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0E33F2-F882-4295-9E0F-AB806E722726}">
      <dsp:nvSpPr>
        <dsp:cNvPr id="0" name=""/>
        <dsp:cNvSpPr/>
      </dsp:nvSpPr>
      <dsp:spPr>
        <a:xfrm>
          <a:off x="221050" y="3821583"/>
          <a:ext cx="401910" cy="4019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90B6E1-51DE-4C99-A796-179D1446FEAA}">
      <dsp:nvSpPr>
        <dsp:cNvPr id="0" name=""/>
        <dsp:cNvSpPr/>
      </dsp:nvSpPr>
      <dsp:spPr>
        <a:xfrm>
          <a:off x="844012" y="3657165"/>
          <a:ext cx="4078524" cy="730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337" tIns="77337" rIns="77337" bIns="77337" numCol="1" spcCol="1270" anchor="ctr" anchorCtr="0">
          <a:noAutofit/>
        </a:bodyPr>
        <a:lstStyle/>
        <a:p>
          <a:pPr marL="0" lvl="0" indent="0" algn="l" defTabSz="844550">
            <a:lnSpc>
              <a:spcPct val="90000"/>
            </a:lnSpc>
            <a:spcBef>
              <a:spcPct val="0"/>
            </a:spcBef>
            <a:spcAft>
              <a:spcPct val="35000"/>
            </a:spcAft>
            <a:buNone/>
          </a:pPr>
          <a:r>
            <a:rPr lang="en-US" sz="1900" kern="1200"/>
            <a:t>From The Four-Fold Way® by Angeles Arrien, Ph.D.</a:t>
          </a:r>
        </a:p>
      </dsp:txBody>
      <dsp:txXfrm>
        <a:off x="844012" y="3657165"/>
        <a:ext cx="4078524" cy="730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33990-CCD8-41C3-823D-8B34A0A5AD0D}">
      <dsp:nvSpPr>
        <dsp:cNvPr id="0" name=""/>
        <dsp:cNvSpPr/>
      </dsp:nvSpPr>
      <dsp:spPr>
        <a:xfrm>
          <a:off x="213726" y="1116392"/>
          <a:ext cx="1336633" cy="133663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CF2BD4-797A-4576-AE28-81EEF76696BE}">
      <dsp:nvSpPr>
        <dsp:cNvPr id="0" name=""/>
        <dsp:cNvSpPr/>
      </dsp:nvSpPr>
      <dsp:spPr>
        <a:xfrm>
          <a:off x="494419" y="1397085"/>
          <a:ext cx="775247" cy="7752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8D572B-72A5-4219-9C1B-9FFB433DF017}">
      <dsp:nvSpPr>
        <dsp:cNvPr id="0" name=""/>
        <dsp:cNvSpPr/>
      </dsp:nvSpPr>
      <dsp:spPr>
        <a:xfrm>
          <a:off x="1836780" y="1116392"/>
          <a:ext cx="3150634" cy="1336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I am free to express my emotions, even negative emotions, without adverse repercussions in the workplace or classroom </a:t>
          </a:r>
        </a:p>
      </dsp:txBody>
      <dsp:txXfrm>
        <a:off x="1836780" y="1116392"/>
        <a:ext cx="3150634" cy="1336633"/>
      </dsp:txXfrm>
    </dsp:sp>
    <dsp:sp modelId="{492CD14B-25B1-4E68-876E-D0F7DE59707B}">
      <dsp:nvSpPr>
        <dsp:cNvPr id="0" name=""/>
        <dsp:cNvSpPr/>
      </dsp:nvSpPr>
      <dsp:spPr>
        <a:xfrm>
          <a:off x="5536390" y="1116392"/>
          <a:ext cx="1336633" cy="133663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DA6C46-8D9B-4E63-8EB0-16CF5F4125BD}">
      <dsp:nvSpPr>
        <dsp:cNvPr id="0" name=""/>
        <dsp:cNvSpPr/>
      </dsp:nvSpPr>
      <dsp:spPr>
        <a:xfrm>
          <a:off x="5817083" y="1397085"/>
          <a:ext cx="775247" cy="7752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4EE7A3-6751-422B-8A72-00A5E5422E28}">
      <dsp:nvSpPr>
        <dsp:cNvPr id="0" name=""/>
        <dsp:cNvSpPr/>
      </dsp:nvSpPr>
      <dsp:spPr>
        <a:xfrm>
          <a:off x="7159444" y="1116392"/>
          <a:ext cx="3150634" cy="1336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n-US" sz="2800" kern="1200"/>
            <a:t>When you hear the juxtaposition of the words “academia” and “emotions,” what is your initial response? </a:t>
          </a:r>
        </a:p>
      </dsp:txBody>
      <dsp:txXfrm>
        <a:off x="7159444" y="1116392"/>
        <a:ext cx="3150634" cy="1336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9C886-9D7B-46E8-88C2-C009F82C1BCA}">
      <dsp:nvSpPr>
        <dsp:cNvPr id="0" name=""/>
        <dsp:cNvSpPr/>
      </dsp:nvSpPr>
      <dsp:spPr>
        <a:xfrm>
          <a:off x="0" y="1834"/>
          <a:ext cx="10058399" cy="9296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03650E-4A0D-4D47-8355-A545BBD9781B}">
      <dsp:nvSpPr>
        <dsp:cNvPr id="0" name=""/>
        <dsp:cNvSpPr/>
      </dsp:nvSpPr>
      <dsp:spPr>
        <a:xfrm>
          <a:off x="242589" y="223890"/>
          <a:ext cx="511318" cy="51131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9DCA06-32E3-4518-A868-C5EA3AB65DD8}">
      <dsp:nvSpPr>
        <dsp:cNvPr id="0" name=""/>
        <dsp:cNvSpPr/>
      </dsp:nvSpPr>
      <dsp:spPr>
        <a:xfrm>
          <a:off x="1073768" y="1834"/>
          <a:ext cx="8984631" cy="92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90" tIns="98390" rIns="98390" bIns="98390" numCol="1" spcCol="1270" anchor="ctr" anchorCtr="0">
          <a:noAutofit/>
        </a:bodyPr>
        <a:lstStyle/>
        <a:p>
          <a:pPr marL="0" lvl="0" indent="0" algn="l" defTabSz="977900">
            <a:lnSpc>
              <a:spcPct val="100000"/>
            </a:lnSpc>
            <a:spcBef>
              <a:spcPct val="0"/>
            </a:spcBef>
            <a:spcAft>
              <a:spcPct val="35000"/>
            </a:spcAft>
            <a:buNone/>
          </a:pPr>
          <a:r>
            <a:rPr lang="en-US" sz="2200" kern="1200"/>
            <a:t>Think about what’s next for you and share one of the following in CHAT:</a:t>
          </a:r>
        </a:p>
      </dsp:txBody>
      <dsp:txXfrm>
        <a:off x="1073768" y="1834"/>
        <a:ext cx="8984631" cy="929669"/>
      </dsp:txXfrm>
    </dsp:sp>
    <dsp:sp modelId="{8ABC6351-EBDB-49BB-BB5A-30C293B3302F}">
      <dsp:nvSpPr>
        <dsp:cNvPr id="0" name=""/>
        <dsp:cNvSpPr/>
      </dsp:nvSpPr>
      <dsp:spPr>
        <a:xfrm>
          <a:off x="0" y="1163921"/>
          <a:ext cx="10058399" cy="9296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A66B40-22D1-4830-A1DC-BE5B5540CCFC}">
      <dsp:nvSpPr>
        <dsp:cNvPr id="0" name=""/>
        <dsp:cNvSpPr/>
      </dsp:nvSpPr>
      <dsp:spPr>
        <a:xfrm>
          <a:off x="281225" y="1373097"/>
          <a:ext cx="511318" cy="51131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2496C6-EF32-4C62-8688-E1686A02A247}">
      <dsp:nvSpPr>
        <dsp:cNvPr id="0" name=""/>
        <dsp:cNvSpPr/>
      </dsp:nvSpPr>
      <dsp:spPr>
        <a:xfrm>
          <a:off x="1073768" y="1163921"/>
          <a:ext cx="8984631" cy="92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90" tIns="98390" rIns="98390" bIns="98390" numCol="1" spcCol="1270" anchor="ctr" anchorCtr="0">
          <a:noAutofit/>
        </a:bodyPr>
        <a:lstStyle/>
        <a:p>
          <a:pPr marL="0" lvl="0" indent="0" algn="l" defTabSz="977900">
            <a:lnSpc>
              <a:spcPct val="100000"/>
            </a:lnSpc>
            <a:spcBef>
              <a:spcPct val="0"/>
            </a:spcBef>
            <a:spcAft>
              <a:spcPct val="35000"/>
            </a:spcAft>
            <a:buNone/>
          </a:pPr>
          <a:r>
            <a:rPr lang="en-US" sz="2200" kern="1200"/>
            <a:t>One thing you are </a:t>
          </a:r>
          <a:r>
            <a:rPr lang="en-US" sz="2200" b="1" kern="1200"/>
            <a:t>taking away</a:t>
          </a:r>
          <a:r>
            <a:rPr lang="en-US" sz="2200" kern="1200"/>
            <a:t> from this presentation</a:t>
          </a:r>
        </a:p>
      </dsp:txBody>
      <dsp:txXfrm>
        <a:off x="1073768" y="1163921"/>
        <a:ext cx="8984631" cy="929669"/>
      </dsp:txXfrm>
    </dsp:sp>
    <dsp:sp modelId="{264A8A9A-5AD5-4CE2-AFD8-B70BDD16E88F}">
      <dsp:nvSpPr>
        <dsp:cNvPr id="0" name=""/>
        <dsp:cNvSpPr/>
      </dsp:nvSpPr>
      <dsp:spPr>
        <a:xfrm>
          <a:off x="0" y="2326008"/>
          <a:ext cx="10058399" cy="9296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6A675A-7900-4E0B-9A6A-0C1C899981D3}">
      <dsp:nvSpPr>
        <dsp:cNvPr id="0" name=""/>
        <dsp:cNvSpPr/>
      </dsp:nvSpPr>
      <dsp:spPr>
        <a:xfrm>
          <a:off x="281225" y="2535184"/>
          <a:ext cx="511318" cy="5113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3F68E0-046E-4784-9391-64D231EC7C86}">
      <dsp:nvSpPr>
        <dsp:cNvPr id="0" name=""/>
        <dsp:cNvSpPr/>
      </dsp:nvSpPr>
      <dsp:spPr>
        <a:xfrm>
          <a:off x="1073768" y="2326008"/>
          <a:ext cx="8984631" cy="92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90" tIns="98390" rIns="98390" bIns="98390" numCol="1" spcCol="1270" anchor="ctr" anchorCtr="0">
          <a:noAutofit/>
        </a:bodyPr>
        <a:lstStyle/>
        <a:p>
          <a:pPr marL="0" lvl="0" indent="0" algn="l" defTabSz="977900">
            <a:lnSpc>
              <a:spcPct val="100000"/>
            </a:lnSpc>
            <a:spcBef>
              <a:spcPct val="0"/>
            </a:spcBef>
            <a:spcAft>
              <a:spcPct val="35000"/>
            </a:spcAft>
            <a:buNone/>
          </a:pPr>
          <a:r>
            <a:rPr lang="en-US" sz="2200" kern="1200"/>
            <a:t>A </a:t>
          </a:r>
          <a:r>
            <a:rPr lang="en-US" sz="2200" b="1" kern="1200"/>
            <a:t>next step</a:t>
          </a:r>
          <a:r>
            <a:rPr lang="en-US" sz="2200" kern="1200"/>
            <a:t> you’re going to take</a:t>
          </a:r>
        </a:p>
      </dsp:txBody>
      <dsp:txXfrm>
        <a:off x="1073768" y="2326008"/>
        <a:ext cx="8984631" cy="929669"/>
      </dsp:txXfrm>
    </dsp:sp>
    <dsp:sp modelId="{C3A83768-3983-42DF-8599-7C750271A2C0}">
      <dsp:nvSpPr>
        <dsp:cNvPr id="0" name=""/>
        <dsp:cNvSpPr/>
      </dsp:nvSpPr>
      <dsp:spPr>
        <a:xfrm>
          <a:off x="0" y="3488095"/>
          <a:ext cx="10058399" cy="9296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686F2F-5B90-4EAA-8C3F-24B597485967}">
      <dsp:nvSpPr>
        <dsp:cNvPr id="0" name=""/>
        <dsp:cNvSpPr/>
      </dsp:nvSpPr>
      <dsp:spPr>
        <a:xfrm>
          <a:off x="281225" y="3697271"/>
          <a:ext cx="511318" cy="5113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0F5FC5-CDCA-4F65-881B-7A43B9BEDD4E}">
      <dsp:nvSpPr>
        <dsp:cNvPr id="0" name=""/>
        <dsp:cNvSpPr/>
      </dsp:nvSpPr>
      <dsp:spPr>
        <a:xfrm>
          <a:off x="1073768" y="3488095"/>
          <a:ext cx="8984631" cy="92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90" tIns="98390" rIns="98390" bIns="98390" numCol="1" spcCol="1270" anchor="ctr" anchorCtr="0">
          <a:noAutofit/>
        </a:bodyPr>
        <a:lstStyle/>
        <a:p>
          <a:pPr marL="0" lvl="0" indent="0" algn="l" defTabSz="977900">
            <a:lnSpc>
              <a:spcPct val="100000"/>
            </a:lnSpc>
            <a:spcBef>
              <a:spcPct val="0"/>
            </a:spcBef>
            <a:spcAft>
              <a:spcPct val="35000"/>
            </a:spcAft>
            <a:buNone/>
          </a:pPr>
          <a:r>
            <a:rPr lang="en-US" sz="2200" kern="1200"/>
            <a:t>An </a:t>
          </a:r>
          <a:r>
            <a:rPr lang="en-US" sz="2200" b="1" kern="1200"/>
            <a:t>affirmation</a:t>
          </a:r>
          <a:r>
            <a:rPr lang="en-US" sz="2200" kern="1200"/>
            <a:t> for yourself or your colleagues</a:t>
          </a:r>
        </a:p>
      </dsp:txBody>
      <dsp:txXfrm>
        <a:off x="1073768" y="3488095"/>
        <a:ext cx="8984631" cy="92966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0E031C2-284B-8947-9EB8-64348743951C}" type="datetimeFigureOut">
              <a:rPr lang="en-US"/>
              <a:pPr>
                <a:defRPr/>
              </a:pPr>
              <a:t>2/1/2021</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E4AE1CA-57BE-9E4B-8F4C-A235CE48E77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F3729E-F2F9-C745-A75B-1C2251AD80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84409D7-4F6C-8845-90CF-91FFDA01365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3B367DB-28A5-764B-B43E-E729C6DC9A9B}" type="datetimeFigureOut">
              <a:rPr lang="en-US"/>
              <a:pPr>
                <a:defRPr/>
              </a:pPr>
              <a:t>2/1/2021</a:t>
            </a:fld>
            <a:endParaRPr lang="en-US"/>
          </a:p>
        </p:txBody>
      </p:sp>
      <p:sp>
        <p:nvSpPr>
          <p:cNvPr id="4" name="Slide Image Placeholder 3">
            <a:extLst>
              <a:ext uri="{FF2B5EF4-FFF2-40B4-BE49-F238E27FC236}">
                <a16:creationId xmlns:a16="http://schemas.microsoft.com/office/drawing/2014/main" id="{F27CB40F-DC69-FE40-854A-CD68F194AC0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DF7BB0B-7BF6-AD4A-A41C-AC8A22F48F6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8D53491-7546-234E-A644-0FFD4A839E0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D554715F-14D4-1D41-9A97-94E9F735388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49C7C15-6DF6-F045-95EC-AC3549CAE62C}"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lvaradofrazier.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009b443436b2e2a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009b443436b2e2a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beef92b0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abeef92b0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Jake--5 min</a:t>
            </a:r>
            <a:endParaRPr/>
          </a:p>
          <a:p>
            <a:pPr marL="0" lvl="0" indent="0" algn="l" rtl="0">
              <a:spcBef>
                <a:spcPts val="0"/>
              </a:spcBef>
              <a:spcAft>
                <a:spcPts val="0"/>
              </a:spcAft>
              <a:buNone/>
            </a:pPr>
            <a:r>
              <a:rPr lang="en"/>
              <a:t>-Review of what it is/how it looks when implemented</a:t>
            </a:r>
            <a:endParaRPr/>
          </a:p>
          <a:p>
            <a:pPr marL="0" lvl="0" indent="0" algn="l" rtl="0">
              <a:spcBef>
                <a:spcPts val="0"/>
              </a:spcBef>
              <a:spcAft>
                <a:spcPts val="0"/>
              </a:spcAft>
              <a:buNone/>
            </a:pPr>
            <a:r>
              <a:rPr lang="en"/>
              <a:t>-Push further: what happens when educators themselves are the traumatized ones</a:t>
            </a:r>
            <a:endParaRPr/>
          </a:p>
          <a:p>
            <a:pPr marL="0" lvl="0" indent="0" algn="l" rtl="0">
              <a:spcBef>
                <a:spcPts val="0"/>
              </a:spcBef>
              <a:spcAft>
                <a:spcPts val="0"/>
              </a:spcAft>
              <a:buNone/>
            </a:pPr>
            <a:r>
              <a:rPr lang="en"/>
              <a:t>-Can we apply this praxis to ourselves?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b931a5f9c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b931a5f9c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Jake (cont.)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c421e63c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c421e63c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Michelle--5 minutes</a:t>
            </a:r>
          </a:p>
          <a:p>
            <a:pPr marL="0" lvl="0" indent="0" algn="l" rtl="0">
              <a:spcBef>
                <a:spcPts val="0"/>
              </a:spcBef>
              <a:spcAft>
                <a:spcPts val="0"/>
              </a:spcAft>
              <a:buNone/>
            </a:pPr>
            <a:endParaRPr dirty="0"/>
          </a:p>
          <a:p>
            <a:pPr marL="0" lvl="0" indent="0" algn="l" rtl="0">
              <a:spcBef>
                <a:spcPts val="0"/>
              </a:spcBef>
              <a:spcAft>
                <a:spcPts val="0"/>
              </a:spcAft>
              <a:buNone/>
            </a:pPr>
            <a:r>
              <a:rPr lang="en" sz="1200" dirty="0"/>
              <a:t>Profound wisdom</a:t>
            </a:r>
            <a:endParaRPr dirty="0"/>
          </a:p>
          <a:p>
            <a:pPr marL="0" lvl="0" indent="0" algn="l" rtl="0">
              <a:spcBef>
                <a:spcPts val="0"/>
              </a:spcBef>
              <a:spcAft>
                <a:spcPts val="0"/>
              </a:spcAft>
              <a:buNone/>
            </a:pPr>
            <a:r>
              <a:rPr lang="en" dirty="0"/>
              <a:t>List Source: </a:t>
            </a:r>
            <a:r>
              <a:rPr lang="en" sz="1200" dirty="0">
                <a:solidFill>
                  <a:srgbClr val="444340"/>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Alvarado Frazier</a:t>
            </a:r>
            <a:r>
              <a:rPr lang="en" sz="1200" dirty="0">
                <a:solidFill>
                  <a:srgbClr val="444340"/>
                </a:solidFill>
                <a:latin typeface="Calibri"/>
                <a:ea typeface="Calibri"/>
                <a:cs typeface="Calibri"/>
                <a:sym typeface="Calibri"/>
              </a:rPr>
              <a:t> taken from </a:t>
            </a:r>
            <a:r>
              <a:rPr lang="en" sz="1200" dirty="0">
                <a:solidFill>
                  <a:srgbClr val="333333"/>
                </a:solidFill>
                <a:highlight>
                  <a:srgbClr val="FFFFFF"/>
                </a:highlight>
                <a:latin typeface="Montserrat"/>
                <a:ea typeface="Montserrat"/>
                <a:cs typeface="Montserrat"/>
                <a:sym typeface="Montserrat"/>
              </a:rPr>
              <a:t>2011 HBO documentary “</a:t>
            </a:r>
            <a:r>
              <a:rPr lang="en" sz="1200" b="1" i="1" dirty="0">
                <a:solidFill>
                  <a:srgbClr val="333333"/>
                </a:solidFill>
                <a:highlight>
                  <a:srgbClr val="FFFFFF"/>
                </a:highlight>
                <a:latin typeface="Montserrat"/>
                <a:ea typeface="Montserrat"/>
                <a:cs typeface="Montserrat"/>
                <a:sym typeface="Montserrat"/>
              </a:rPr>
              <a:t>The Latino List</a:t>
            </a:r>
            <a:r>
              <a:rPr lang="en" sz="1200" dirty="0">
                <a:solidFill>
                  <a:srgbClr val="333333"/>
                </a:solidFill>
                <a:highlight>
                  <a:srgbClr val="FFFFFF"/>
                </a:highlight>
                <a:latin typeface="Montserrat"/>
                <a:ea typeface="Montserrat"/>
                <a:cs typeface="Montserrat"/>
                <a:sym typeface="Montserrat"/>
              </a:rPr>
              <a:t>” featuring Sandra Cisneros </a:t>
            </a:r>
            <a:endParaRPr sz="1200" dirty="0">
              <a:solidFill>
                <a:srgbClr val="444340"/>
              </a:solidFill>
              <a:latin typeface="Calibri"/>
              <a:ea typeface="Calibri"/>
              <a:cs typeface="Calibri"/>
              <a:sym typeface="Calibri"/>
            </a:endParaRPr>
          </a:p>
          <a:p>
            <a:pPr marL="0" lvl="0" indent="0" algn="l" rtl="0">
              <a:spcBef>
                <a:spcPts val="0"/>
              </a:spcBef>
              <a:spcAft>
                <a:spcPts val="0"/>
              </a:spcAft>
              <a:buNone/>
            </a:pPr>
            <a:r>
              <a:rPr lang="en" dirty="0"/>
              <a:t>https://alvaradofrazier.com/2011/12/10/how-to-be-a-chingona-in-ten-easy-steps-sandra-cisneros/</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abeef92b0f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abeef92b0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Jake--5 min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abeef92b0f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abeef92b0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Michelle--3 min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beef92b0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abeef92b0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c421e63c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c421e63c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b0f91e97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b0f91e97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ac421e63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ac421e63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MIchelle--3 min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ac421e63c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ac421e63c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Michelle--okay to chime in during presentation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abeef92b0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abeef92b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Michelle--5 minutes</a:t>
            </a:r>
            <a:endParaRPr/>
          </a:p>
          <a:p>
            <a:pPr marL="0" lvl="0" indent="0" algn="l" rtl="0">
              <a:spcBef>
                <a:spcPts val="0"/>
              </a:spcBef>
              <a:spcAft>
                <a:spcPts val="0"/>
              </a:spcAft>
              <a:buNone/>
            </a:pPr>
            <a:endParaRPr/>
          </a:p>
          <a:p>
            <a:pPr marL="0" lvl="0" indent="0" algn="l" rtl="0">
              <a:spcBef>
                <a:spcPts val="0"/>
              </a:spcBef>
              <a:spcAft>
                <a:spcPts val="0"/>
              </a:spcAft>
              <a:buNone/>
            </a:pPr>
            <a:r>
              <a:rPr lang="en"/>
              <a:t>Be kind to yourself today--take a moment for this </a:t>
            </a:r>
            <a:endParaRPr/>
          </a:p>
          <a:p>
            <a:pPr marL="0" lvl="0" indent="0" algn="l" rtl="0">
              <a:spcBef>
                <a:spcPts val="0"/>
              </a:spcBef>
              <a:spcAft>
                <a:spcPts val="0"/>
              </a:spcAft>
              <a:buNone/>
            </a:pPr>
            <a:r>
              <a:rPr lang="en"/>
              <a:t>Mindfulness Activity: Anchor yourself to your chair. Relax your shoulder. Release your jaw. Close your eyes. Join me in DEEP BREATHES.</a:t>
            </a:r>
            <a:endParaRPr/>
          </a:p>
          <a:p>
            <a:pPr marL="457200" lvl="0" indent="-298450" algn="l" rtl="0">
              <a:spcBef>
                <a:spcPts val="0"/>
              </a:spcBef>
              <a:spcAft>
                <a:spcPts val="0"/>
              </a:spcAft>
              <a:buSzPts val="1100"/>
              <a:buAutoNum type="arabicPeriod"/>
            </a:pPr>
            <a:r>
              <a:rPr lang="en"/>
              <a:t>I am here.</a:t>
            </a:r>
            <a:endParaRPr/>
          </a:p>
          <a:p>
            <a:pPr marL="457200" lvl="0" indent="-298450" algn="l" rtl="0">
              <a:spcBef>
                <a:spcPts val="0"/>
              </a:spcBef>
              <a:spcAft>
                <a:spcPts val="0"/>
              </a:spcAft>
              <a:buSzPts val="1100"/>
              <a:buAutoNum type="arabicPeriod"/>
            </a:pPr>
            <a:r>
              <a:rPr lang="en"/>
              <a:t>I am valued.</a:t>
            </a:r>
            <a:endParaRPr/>
          </a:p>
          <a:p>
            <a:pPr marL="457200" lvl="0" indent="-298450" algn="l" rtl="0">
              <a:spcBef>
                <a:spcPts val="0"/>
              </a:spcBef>
              <a:spcAft>
                <a:spcPts val="0"/>
              </a:spcAft>
              <a:buSzPts val="1100"/>
              <a:buAutoNum type="arabicPeriod"/>
            </a:pPr>
            <a:r>
              <a:rPr lang="en"/>
              <a:t>I am strong.</a:t>
            </a:r>
            <a:endParaRPr/>
          </a:p>
          <a:p>
            <a:pPr marL="457200" lvl="0" indent="-298450" algn="l" rtl="0">
              <a:spcBef>
                <a:spcPts val="0"/>
              </a:spcBef>
              <a:spcAft>
                <a:spcPts val="0"/>
              </a:spcAft>
              <a:buSzPts val="1100"/>
              <a:buAutoNum type="arabicPeriod"/>
            </a:pPr>
            <a:r>
              <a:rPr lang="en"/>
              <a:t>I am good.</a:t>
            </a:r>
            <a:endParaRPr/>
          </a:p>
          <a:p>
            <a:pPr marL="457200" lvl="0" indent="-298450" algn="l" rtl="0">
              <a:spcBef>
                <a:spcPts val="0"/>
              </a:spcBef>
              <a:spcAft>
                <a:spcPts val="0"/>
              </a:spcAft>
              <a:buSzPts val="1100"/>
              <a:buAutoNum type="arabicPeriod"/>
            </a:pPr>
            <a:r>
              <a:rPr lang="en"/>
              <a:t>All is good.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b0f91e97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b0f91e97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Jake--10 min</a:t>
            </a:r>
            <a:endParaRPr dirty="0"/>
          </a:p>
          <a:p>
            <a:pPr marL="0" lvl="0" indent="0" algn="l" rtl="0">
              <a:spcBef>
                <a:spcPts val="0"/>
              </a:spcBef>
              <a:spcAft>
                <a:spcPts val="0"/>
              </a:spcAft>
              <a:buNone/>
            </a:pPr>
            <a:r>
              <a:rPr lang="en" dirty="0"/>
              <a:t>Notes: I was just brainstorming with these questions, but I want to actually go back and 1) find out if there’s much/any research on this, and 2) align the questions to the research and inform folks about the research, and 3) begin a brief discussion/summary of how this connects to what we’ll be discussing</a:t>
            </a:r>
          </a:p>
          <a:p>
            <a:pPr marL="0" lvl="0" indent="0" algn="l" rtl="0">
              <a:spcBef>
                <a:spcPts val="0"/>
              </a:spcBef>
              <a:spcAft>
                <a:spcPts val="0"/>
              </a:spcAft>
              <a:buNone/>
            </a:pPr>
            <a:endParaRPr lang="en" dirty="0"/>
          </a:p>
          <a:p>
            <a:pPr marL="0" marR="0" lvl="0" indent="0" algn="l" defTabSz="914400" rtl="0" eaLnBrk="0" fontAlgn="base" latinLnBrk="0" hangingPunct="0">
              <a:lnSpc>
                <a:spcPct val="100000"/>
              </a:lnSpc>
              <a:spcBef>
                <a:spcPts val="0"/>
              </a:spcBef>
              <a:spcAft>
                <a:spcPts val="0"/>
              </a:spcAft>
              <a:buClrTx/>
              <a:buSzTx/>
              <a:buFontTx/>
              <a:buNone/>
              <a:tabLst/>
              <a:defRPr/>
            </a:pPr>
            <a:r>
              <a:rPr lang="en-US" dirty="0"/>
              <a:t>(Very true, Somewhat True, Somewhat False, Mostly False)</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Angelo--5 min</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7</a:t>
            </a:fld>
            <a:endParaRPr lang="en-US"/>
          </a:p>
        </p:txBody>
      </p:sp>
    </p:spTree>
    <p:extLst>
      <p:ext uri="{BB962C8B-B14F-4D97-AF65-F5344CB8AC3E}">
        <p14:creationId xmlns:p14="http://schemas.microsoft.com/office/powerpoint/2010/main" val="2302577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abeef92b0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abeef92b0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Angelo--7 min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96d468db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96d468db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Angelo--7 min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Angelo--7 min</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10</a:t>
            </a:fld>
            <a:endParaRPr lang="en-US"/>
          </a:p>
        </p:txBody>
      </p:sp>
    </p:spTree>
    <p:extLst>
      <p:ext uri="{BB962C8B-B14F-4D97-AF65-F5344CB8AC3E}">
        <p14:creationId xmlns:p14="http://schemas.microsoft.com/office/powerpoint/2010/main" val="28465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p:nvPr>
        </p:nvSpPr>
        <p:spPr>
          <a:xfrm>
            <a:off x="815926" y="4513944"/>
            <a:ext cx="10547847" cy="2171670"/>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8958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A23216-B73C-BC41-B5A6-EE30919CDF3E}"/>
              </a:ext>
            </a:extLst>
          </p:cNvPr>
          <p:cNvSpPr/>
          <p:nvPr userDrawn="1"/>
        </p:nvSpPr>
        <p:spPr>
          <a:xfrm>
            <a:off x="0" y="0"/>
            <a:ext cx="12192000" cy="2355850"/>
          </a:xfrm>
          <a:prstGeom prst="rect">
            <a:avLst/>
          </a:prstGeom>
          <a:solidFill>
            <a:schemeClr val="tx1"/>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A0AAD64B-D3EB-FA47-8A6D-F0545709A4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659F8480-C576-1E4D-821D-52D2E7641B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E280103-BDBC-4A40-9E85-AE3F70CBE934}"/>
              </a:ext>
            </a:extLst>
          </p:cNvPr>
          <p:cNvSpPr>
            <a:spLocks noGrp="1"/>
          </p:cNvSpPr>
          <p:nvPr>
            <p:ph type="title"/>
          </p:nvPr>
        </p:nvSpPr>
        <p:spPr>
          <a:xfrm>
            <a:off x="2560319" y="403412"/>
            <a:ext cx="8793479" cy="1685768"/>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12E4CABE-70BD-374D-8198-897766095213}"/>
              </a:ext>
            </a:extLst>
          </p:cNvPr>
          <p:cNvSpPr>
            <a:spLocks noGrp="1"/>
          </p:cNvSpPr>
          <p:nvPr>
            <p:ph type="sldNum" sz="quarter" idx="10"/>
          </p:nvPr>
        </p:nvSpPr>
        <p:spPr/>
        <p:txBody>
          <a:bodyPr/>
          <a:lstStyle>
            <a:lvl1pPr>
              <a:defRPr/>
            </a:lvl1pPr>
          </a:lstStyle>
          <a:p>
            <a:pPr>
              <a:defRPr/>
            </a:pPr>
            <a:fld id="{6816004B-AEE5-9547-AC9B-0D5C79C3D978}" type="slidenum">
              <a:rPr lang="en-US"/>
              <a:pPr>
                <a:defRPr/>
              </a:pPr>
              <a:t>‹#›</a:t>
            </a:fld>
            <a:endParaRPr lang="en-US" dirty="0"/>
          </a:p>
        </p:txBody>
      </p:sp>
    </p:spTree>
    <p:extLst>
      <p:ext uri="{BB962C8B-B14F-4D97-AF65-F5344CB8AC3E}">
        <p14:creationId xmlns:p14="http://schemas.microsoft.com/office/powerpoint/2010/main" val="242728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A963E9-8E2B-A443-8F06-4D75339427DC}"/>
              </a:ext>
            </a:extLst>
          </p:cNvPr>
          <p:cNvPicPr>
            <a:picLocks noChangeAspect="1"/>
          </p:cNvPicPr>
          <p:nvPr userDrawn="1"/>
        </p:nvPicPr>
        <p:blipFill>
          <a:blip r:embed="rId2"/>
          <a:stretch>
            <a:fillRect/>
          </a:stretch>
        </p:blipFill>
        <p:spPr>
          <a:xfrm>
            <a:off x="-23813" y="0"/>
            <a:ext cx="946151" cy="6858000"/>
          </a:xfrm>
          <a:prstGeom prst="rect">
            <a:avLst/>
          </a:prstGeom>
          <a:effectLst>
            <a:outerShdw blurRad="228600" dist="63500" algn="l" rotWithShape="0">
              <a:prstClr val="black">
                <a:alpha val="35000"/>
              </a:prstClr>
            </a:outerShdw>
          </a:effectLst>
        </p:spPr>
      </p:pic>
      <p:pic>
        <p:nvPicPr>
          <p:cNvPr id="7" name="Picture 6">
            <a:extLst>
              <a:ext uri="{FF2B5EF4-FFF2-40B4-BE49-F238E27FC236}">
                <a16:creationId xmlns:a16="http://schemas.microsoft.com/office/drawing/2014/main" id="{FD86B30F-83DF-124F-8119-D8C34F5D19A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F5F484E-C0FE-AF40-B22E-F67B031EBE70}"/>
              </a:ext>
            </a:extLst>
          </p:cNvPr>
          <p:cNvSpPr>
            <a:spLocks noGrp="1"/>
          </p:cNvSpPr>
          <p:nvPr>
            <p:ph type="sldNum" sz="quarter" idx="10"/>
          </p:nvPr>
        </p:nvSpPr>
        <p:spPr/>
        <p:txBody>
          <a:bodyPr/>
          <a:lstStyle>
            <a:lvl1pPr>
              <a:defRPr/>
            </a:lvl1pPr>
          </a:lstStyle>
          <a:p>
            <a:pPr>
              <a:defRPr/>
            </a:pPr>
            <a:fld id="{616D5885-80C4-334A-ADD9-792750371828}" type="slidenum">
              <a:rPr lang="en-US"/>
              <a:pPr>
                <a:defRPr/>
              </a:pPr>
              <a:t>‹#›</a:t>
            </a:fld>
            <a:endParaRPr lang="en-US" dirty="0"/>
          </a:p>
        </p:txBody>
      </p:sp>
    </p:spTree>
    <p:extLst>
      <p:ext uri="{BB962C8B-B14F-4D97-AF65-F5344CB8AC3E}">
        <p14:creationId xmlns:p14="http://schemas.microsoft.com/office/powerpoint/2010/main" val="293129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2562B52-FC25-BA42-A595-051AFC5D61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D51E490-653C-C243-8A73-CEC94EC70A74}"/>
              </a:ext>
            </a:extLst>
          </p:cNvPr>
          <p:cNvPicPr>
            <a:picLocks noChangeAspect="1"/>
          </p:cNvPicPr>
          <p:nvPr userDrawn="1"/>
        </p:nvPicPr>
        <p:blipFill>
          <a:blip r:embed="rId3"/>
          <a:stretch>
            <a:fillRect/>
          </a:stretch>
        </p:blipFill>
        <p:spPr>
          <a:xfrm>
            <a:off x="-23813" y="0"/>
            <a:ext cx="946151" cy="6858000"/>
          </a:xfrm>
          <a:prstGeom prst="rect">
            <a:avLst/>
          </a:prstGeom>
          <a:effectLst>
            <a:outerShdw blurRad="228600" dist="63500" algn="l" rotWithShape="0">
              <a:prstClr val="black">
                <a:alpha val="35000"/>
              </a:prstClr>
            </a:outerShdw>
          </a:effec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2C6B8D81-8A26-324C-A324-A6D4B23F53F9}"/>
              </a:ext>
            </a:extLst>
          </p:cNvPr>
          <p:cNvSpPr>
            <a:spLocks noGrp="1"/>
          </p:cNvSpPr>
          <p:nvPr>
            <p:ph type="sldNum" sz="quarter" idx="10"/>
          </p:nvPr>
        </p:nvSpPr>
        <p:spPr/>
        <p:txBody>
          <a:bodyPr/>
          <a:lstStyle>
            <a:lvl1pPr>
              <a:defRPr/>
            </a:lvl1pPr>
          </a:lstStyle>
          <a:p>
            <a:pPr>
              <a:defRPr/>
            </a:pPr>
            <a:fld id="{CA86D19C-58E4-0C4B-866F-351E2232D695}" type="slidenum">
              <a:rPr lang="en-US"/>
              <a:pPr>
                <a:defRPr/>
              </a:pPr>
              <a:t>‹#›</a:t>
            </a:fld>
            <a:endParaRPr lang="en-US" dirty="0"/>
          </a:p>
        </p:txBody>
      </p:sp>
    </p:spTree>
    <p:extLst>
      <p:ext uri="{BB962C8B-B14F-4D97-AF65-F5344CB8AC3E}">
        <p14:creationId xmlns:p14="http://schemas.microsoft.com/office/powerpoint/2010/main" val="141833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23D3C46F-E14B-B44C-AC0B-25A12E406C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A9FE922D-F772-714F-BBCE-22D4D745D86F}"/>
              </a:ext>
            </a:extLst>
          </p:cNvPr>
          <p:cNvSpPr>
            <a:spLocks noGrp="1"/>
          </p:cNvSpPr>
          <p:nvPr>
            <p:ph type="sldNum" sz="quarter" idx="10"/>
          </p:nvPr>
        </p:nvSpPr>
        <p:spPr>
          <a:xfrm>
            <a:off x="10298113" y="6356350"/>
            <a:ext cx="1055687" cy="365125"/>
          </a:xfrm>
        </p:spPr>
        <p:txBody>
          <a:bodyPr/>
          <a:lstStyle>
            <a:lvl1pPr>
              <a:defRPr>
                <a:solidFill>
                  <a:schemeClr val="tx2">
                    <a:lumMod val="50000"/>
                    <a:lumOff val="50000"/>
                  </a:schemeClr>
                </a:solidFill>
              </a:defRPr>
            </a:lvl1pPr>
          </a:lstStyle>
          <a:p>
            <a:pPr>
              <a:defRPr/>
            </a:pPr>
            <a:fld id="{FA376053-2106-E447-8DB4-C380188FD9AA}" type="slidenum">
              <a:rPr lang="en-US"/>
              <a:pPr>
                <a:defRPr/>
              </a:pPr>
              <a:t>‹#›</a:t>
            </a:fld>
            <a:endParaRPr lang="en-US" dirty="0"/>
          </a:p>
        </p:txBody>
      </p:sp>
    </p:spTree>
    <p:extLst>
      <p:ext uri="{BB962C8B-B14F-4D97-AF65-F5344CB8AC3E}">
        <p14:creationId xmlns:p14="http://schemas.microsoft.com/office/powerpoint/2010/main" val="149725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192037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981D301-7D76-FC4A-A3AD-3C0B47C2A925}"/>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87013A9-2FA7-5044-8AFB-3775213DFB44}"/>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7813" y="6356350"/>
            <a:ext cx="915987" cy="365125"/>
          </a:xfrm>
          <a:prstGeom prst="rect">
            <a:avLst/>
          </a:prstGeom>
        </p:spPr>
        <p:txBody>
          <a:bodyPr vert="horz" lIns="91440" tIns="45720" rIns="0" bIns="45720" rtlCol="0" anchor="ctr"/>
          <a:lstStyle>
            <a:lvl1pPr algn="r" eaLnBrk="1" fontAlgn="auto" hangingPunct="1">
              <a:spcBef>
                <a:spcPts val="0"/>
              </a:spcBef>
              <a:spcAft>
                <a:spcPts val="0"/>
              </a:spcAft>
              <a:defRPr sz="1200">
                <a:solidFill>
                  <a:schemeClr val="tx2">
                    <a:lumMod val="50000"/>
                    <a:lumOff val="50000"/>
                  </a:schemeClr>
                </a:solidFill>
                <a:latin typeface="+mn-lt"/>
              </a:defRPr>
            </a:lvl1pPr>
          </a:lstStyle>
          <a:p>
            <a:pPr>
              <a:defRPr/>
            </a:pPr>
            <a:fld id="{29593A8D-09AE-EB47-B417-13049C5F1F09}" type="slidenum">
              <a:rPr lang="en-US"/>
              <a:pPr>
                <a:defRPr/>
              </a:pPr>
              <a:t>‹#›</a:t>
            </a:fld>
            <a:endParaRPr lang="en-US" dirty="0"/>
          </a:p>
        </p:txBody>
      </p:sp>
      <p:sp>
        <p:nvSpPr>
          <p:cNvPr id="4" name="Footer Placeholder 3">
            <a:extLst>
              <a:ext uri="{FF2B5EF4-FFF2-40B4-BE49-F238E27FC236}">
                <a16:creationId xmlns:a16="http://schemas.microsoft.com/office/drawing/2014/main" id="{8E8D297E-F053-9B44-9A03-2402248C0B75}"/>
              </a:ext>
            </a:extLst>
          </p:cNvPr>
          <p:cNvSpPr>
            <a:spLocks noGrp="1"/>
          </p:cNvSpPr>
          <p:nvPr>
            <p:ph type="ftr" sz="quarter" idx="3"/>
          </p:nvPr>
        </p:nvSpPr>
        <p:spPr>
          <a:xfrm>
            <a:off x="1806575" y="6356350"/>
            <a:ext cx="411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lumMod val="50000"/>
                    <a:lumOff val="50000"/>
                  </a:schemeClr>
                </a:solidFill>
                <a:latin typeface="+mn-lt"/>
              </a:defRPr>
            </a:lvl1pPr>
          </a:lstStyle>
          <a:p>
            <a:pPr>
              <a:defRPr/>
            </a:pPr>
            <a:r>
              <a:rPr lang="en-US"/>
              <a:t>ASCCC</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8" r:id="rId6"/>
  </p:sldLayoutIdLst>
  <p:hf hdr="0" dt="0"/>
  <p:txStyles>
    <p:titleStyle>
      <a:lvl1pPr algn="l" rtl="0" eaLnBrk="1" fontAlgn="base" hangingPunct="1">
        <a:lnSpc>
          <a:spcPct val="90000"/>
        </a:lnSpc>
        <a:spcBef>
          <a:spcPct val="0"/>
        </a:spcBef>
        <a:spcAft>
          <a:spcPct val="0"/>
        </a:spcAft>
        <a:defRPr sz="4400" kern="1200">
          <a:solidFill>
            <a:schemeClr val="tx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asccc.org/covid-19-faculty-resource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www.asccc.org/content/black-superwoman-and-socially-conscious-self-care" TargetMode="External"/><Relationship Id="rId4" Type="http://schemas.openxmlformats.org/officeDocument/2006/relationships/hyperlink" Target="https://asccc.org/content/self-care"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info@asccc.org" TargetMode="External"/><Relationship Id="rId7" Type="http://schemas.openxmlformats.org/officeDocument/2006/relationships/hyperlink" Target="mailto:kozakj@elac.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antonio_angelo@smc.edu" TargetMode="External"/><Relationship Id="rId5" Type="http://schemas.openxmlformats.org/officeDocument/2006/relationships/hyperlink" Target="mailto:mbean@riohondo.edu" TargetMode="Externa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hyperlink" Target="https://drive.google.com/drive/folders/17msNJL8J8bVeYesbJWUtyY-gEpEQORLW?usp=sharing" TargetMode="External"/><Relationship Id="rId7" Type="http://schemas.openxmlformats.org/officeDocument/2006/relationships/hyperlink" Target="https://asccc.org/content/academic-freedom-and-equity"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studsterkel.wfmt.com/programs/interview-will-paynter" TargetMode="External"/><Relationship Id="rId5" Type="http://schemas.openxmlformats.org/officeDocument/2006/relationships/hyperlink" Target="https://doi.org/10.1080/00220620.2020.1725741" TargetMode="External"/><Relationship Id="rId4" Type="http://schemas.openxmlformats.org/officeDocument/2006/relationships/hyperlink" Target="https://www.aaup.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133F99F4-F0B3-AD4D-B2D6-0C581BE77F98}"/>
              </a:ext>
            </a:extLst>
          </p:cNvPr>
          <p:cNvSpPr>
            <a:spLocks noGrp="1" noChangeArrowheads="1"/>
          </p:cNvSpPr>
          <p:nvPr>
            <p:ph type="title"/>
          </p:nvPr>
        </p:nvSpPr>
        <p:spPr>
          <a:xfrm>
            <a:off x="349250" y="4435988"/>
            <a:ext cx="11493500" cy="2344737"/>
          </a:xfrm>
        </p:spPr>
        <p:txBody>
          <a:bodyPr>
            <a:noAutofit/>
          </a:bodyPr>
          <a:lstStyle/>
          <a:p>
            <a:pPr marL="0" indent="0"/>
            <a:r>
              <a:rPr lang="en" sz="3200" b="1" dirty="0"/>
              <a:t>Unapologetically Passionate: Expressing Emotions and Emotional Labor as a Leader</a:t>
            </a:r>
            <a:br>
              <a:rPr lang="en" sz="3600" dirty="0"/>
            </a:br>
            <a:r>
              <a:rPr lang="en-US" sz="2000" dirty="0"/>
              <a:t>Friday, February 19 at 2:00--3:00 p.m.</a:t>
            </a:r>
            <a:br>
              <a:rPr lang="en-US" sz="2000" dirty="0"/>
            </a:br>
            <a:r>
              <a:rPr lang="en-US" sz="2000" dirty="0"/>
              <a:t>Angelo Antonio (he/his), Santa Monica College</a:t>
            </a:r>
            <a:br>
              <a:rPr lang="en-US" sz="2000" dirty="0"/>
            </a:br>
            <a:r>
              <a:rPr lang="en-US" sz="2000" dirty="0"/>
              <a:t>Michelle Velasquez Bean (she/her), ASCCC At-Large Representative </a:t>
            </a:r>
            <a:br>
              <a:rPr lang="en-US" sz="2000" dirty="0"/>
            </a:br>
            <a:r>
              <a:rPr lang="en-US" sz="2000" dirty="0"/>
              <a:t>Jacqueline “Jake” Kozak (she/her/they/their), East Los Angeles College</a:t>
            </a:r>
            <a:endParaRPr lang="en-US" alt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5B98B-CCD2-4E1E-8E96-89319DBF0461}"/>
              </a:ext>
            </a:extLst>
          </p:cNvPr>
          <p:cNvSpPr>
            <a:spLocks noGrp="1"/>
          </p:cNvSpPr>
          <p:nvPr>
            <p:ph type="title"/>
          </p:nvPr>
        </p:nvSpPr>
        <p:spPr>
          <a:xfrm>
            <a:off x="2560319" y="403412"/>
            <a:ext cx="8793479" cy="1685768"/>
          </a:xfrm>
        </p:spPr>
        <p:txBody>
          <a:bodyPr wrap="square" anchor="b">
            <a:normAutofit/>
          </a:bodyPr>
          <a:lstStyle/>
          <a:p>
            <a:r>
              <a:rPr lang="en" dirty="0"/>
              <a:t>Pedagogy and Praxis (cont’d) </a:t>
            </a:r>
            <a:br>
              <a:rPr lang="en" dirty="0"/>
            </a:br>
            <a:r>
              <a:rPr lang="en" dirty="0"/>
              <a:t>“Anxious” Pedagogy</a:t>
            </a:r>
            <a:endParaRPr lang="en-US" dirty="0"/>
          </a:p>
        </p:txBody>
      </p:sp>
      <p:sp>
        <p:nvSpPr>
          <p:cNvPr id="3" name="Content Placeholder 2">
            <a:extLst>
              <a:ext uri="{FF2B5EF4-FFF2-40B4-BE49-F238E27FC236}">
                <a16:creationId xmlns:a16="http://schemas.microsoft.com/office/drawing/2014/main" id="{BB85AF8D-C2A1-4158-BBC4-8F276D546CEC}"/>
              </a:ext>
            </a:extLst>
          </p:cNvPr>
          <p:cNvSpPr>
            <a:spLocks noGrp="1"/>
          </p:cNvSpPr>
          <p:nvPr>
            <p:ph idx="1"/>
          </p:nvPr>
        </p:nvSpPr>
        <p:spPr>
          <a:xfrm>
            <a:off x="1229239" y="2562895"/>
            <a:ext cx="10523806" cy="4158579"/>
          </a:xfrm>
        </p:spPr>
        <p:txBody>
          <a:bodyPr wrap="square" anchor="t">
            <a:normAutofit lnSpcReduction="10000"/>
          </a:bodyPr>
          <a:lstStyle/>
          <a:p>
            <a:pPr>
              <a:spcBef>
                <a:spcPts val="300"/>
              </a:spcBef>
            </a:pPr>
            <a:r>
              <a:rPr lang="en-US" sz="1800" dirty="0"/>
              <a:t>Praxis</a:t>
            </a:r>
          </a:p>
          <a:p>
            <a:pPr marL="568325" indent="-285750">
              <a:spcBef>
                <a:spcPts val="300"/>
              </a:spcBef>
              <a:buSzPts val="1300"/>
              <a:buFont typeface="Wingdings" panose="05000000000000000000" pitchFamily="2" charset="2"/>
              <a:buChar char="Ø"/>
            </a:pPr>
            <a:r>
              <a:rPr lang="en-US" sz="1800" dirty="0"/>
              <a:t>The writing classroom’s emphasis on </a:t>
            </a:r>
            <a:r>
              <a:rPr lang="en-US" sz="1800" i="1" dirty="0"/>
              <a:t>Process</a:t>
            </a:r>
          </a:p>
          <a:p>
            <a:pPr marL="568325" indent="-285750">
              <a:spcBef>
                <a:spcPts val="300"/>
              </a:spcBef>
              <a:buSzPts val="1300"/>
              <a:buFont typeface="Wingdings" panose="05000000000000000000" pitchFamily="2" charset="2"/>
              <a:buChar char="Ø"/>
            </a:pPr>
            <a:r>
              <a:rPr lang="en-US" sz="1800" dirty="0"/>
              <a:t>Process has to incorporate these “negative emotions” as constituent</a:t>
            </a:r>
          </a:p>
          <a:p>
            <a:pPr marL="568325" indent="-285750">
              <a:spcBef>
                <a:spcPts val="300"/>
              </a:spcBef>
              <a:buSzPts val="1300"/>
              <a:buFont typeface="Wingdings" panose="05000000000000000000" pitchFamily="2" charset="2"/>
              <a:buChar char="Ø"/>
            </a:pPr>
            <a:r>
              <a:rPr lang="en-US" sz="1800" dirty="0"/>
              <a:t>When our students do encounter “negative emotions,” false depictions of the writing process (i.e., writing is through-and-through, seamless, unemotional, easy) create more discouraging moments and exits</a:t>
            </a:r>
          </a:p>
          <a:p>
            <a:pPr indent="-414856">
              <a:spcBef>
                <a:spcPts val="300"/>
              </a:spcBef>
              <a:buSzPts val="1300"/>
            </a:pPr>
            <a:r>
              <a:rPr lang="en-US" sz="1800" dirty="0"/>
              <a:t>Two small examples of Anxious Practice</a:t>
            </a:r>
          </a:p>
          <a:p>
            <a:pPr marL="282575">
              <a:spcBef>
                <a:spcPts val="300"/>
              </a:spcBef>
            </a:pPr>
            <a:r>
              <a:rPr lang="en-US" sz="1800" dirty="0"/>
              <a:t>1. Making more room for Affective Exercises (e.g., individual reflections, group discussions on the difficulties along the writing process)</a:t>
            </a:r>
          </a:p>
          <a:p>
            <a:pPr marL="282575">
              <a:spcBef>
                <a:spcPts val="300"/>
              </a:spcBef>
            </a:pPr>
            <a:r>
              <a:rPr lang="en-US" sz="1800" dirty="0"/>
              <a:t>2. </a:t>
            </a:r>
            <a:r>
              <a:rPr lang="en-US" sz="1800" i="1" dirty="0"/>
              <a:t>Performing Vulnerability</a:t>
            </a:r>
            <a:r>
              <a:rPr lang="en-US" sz="1800" dirty="0"/>
              <a:t> - modeling the difficulties language-making (Ross, 2020)</a:t>
            </a:r>
          </a:p>
          <a:p>
            <a:pPr>
              <a:spcBef>
                <a:spcPts val="300"/>
              </a:spcBef>
            </a:pPr>
            <a:r>
              <a:rPr lang="en-US" sz="1800" dirty="0"/>
              <a:t>Takeaway</a:t>
            </a:r>
            <a:r>
              <a:rPr lang="en-US" sz="1800" i="1" dirty="0"/>
              <a:t> </a:t>
            </a:r>
          </a:p>
          <a:p>
            <a:pPr marL="515938" indent="-233363">
              <a:spcBef>
                <a:spcPts val="300"/>
              </a:spcBef>
              <a:buFont typeface="Wingdings" panose="05000000000000000000" pitchFamily="2" charset="2"/>
              <a:buChar char="Ø"/>
            </a:pPr>
            <a:r>
              <a:rPr lang="en-US" sz="1800" dirty="0"/>
              <a:t>From acknowledging the mere presence of Anxiety in the classroom → to Anxiety *as a classroom foundation*</a:t>
            </a:r>
          </a:p>
          <a:p>
            <a:pPr marL="515938" indent="-233363">
              <a:spcBef>
                <a:spcPts val="300"/>
              </a:spcBef>
              <a:buFont typeface="Wingdings" panose="05000000000000000000" pitchFamily="2" charset="2"/>
              <a:buChar char="Ø"/>
            </a:pPr>
            <a:r>
              <a:rPr lang="en-US" sz="1800" dirty="0"/>
              <a:t>Our present moment begs us to consider: What spaces can we (teachers and students) still occupy together?</a:t>
            </a:r>
          </a:p>
          <a:p>
            <a:pPr marL="515938" indent="-233363">
              <a:spcBef>
                <a:spcPts val="300"/>
              </a:spcBef>
              <a:buFont typeface="Wingdings" panose="05000000000000000000" pitchFamily="2" charset="2"/>
              <a:buChar char="Ø"/>
            </a:pPr>
            <a:r>
              <a:rPr lang="en-US" sz="1800" dirty="0"/>
              <a:t>Anxiety (emotions, in general) as a shared space, the meeting place, the common ground</a:t>
            </a:r>
          </a:p>
          <a:p>
            <a:endParaRPr lang="en-US" sz="1500" dirty="0"/>
          </a:p>
        </p:txBody>
      </p:sp>
      <p:sp>
        <p:nvSpPr>
          <p:cNvPr id="4" name="Slide Number Placeholder 3">
            <a:extLst>
              <a:ext uri="{FF2B5EF4-FFF2-40B4-BE49-F238E27FC236}">
                <a16:creationId xmlns:a16="http://schemas.microsoft.com/office/drawing/2014/main" id="{0A2B4506-65B0-43BE-853D-938854C375AF}"/>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6816004B-AEE5-9547-AC9B-0D5C79C3D978}" type="slidenum">
              <a:rPr lang="en-US" smtClean="0"/>
              <a:pPr>
                <a:spcAft>
                  <a:spcPts val="600"/>
                </a:spcAft>
                <a:defRPr/>
              </a:pPr>
              <a:t>10</a:t>
            </a:fld>
            <a:endParaRPr lang="en-US" dirty="0"/>
          </a:p>
        </p:txBody>
      </p:sp>
    </p:spTree>
    <p:extLst>
      <p:ext uri="{BB962C8B-B14F-4D97-AF65-F5344CB8AC3E}">
        <p14:creationId xmlns:p14="http://schemas.microsoft.com/office/powerpoint/2010/main" val="101731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2560319" y="403412"/>
            <a:ext cx="8793479" cy="1685768"/>
          </a:xfrm>
        </p:spPr>
        <p:txBody>
          <a:bodyPr spcFirstLastPara="1" vert="horz" wrap="square" lIns="121900" tIns="121900" rIns="121900" bIns="121900" numCol="1" anchor="b" anchorCtr="0" compatLnSpc="1">
            <a:prstTxWarp prst="textNoShape">
              <a:avLst/>
            </a:prstTxWarp>
            <a:normAutofit/>
          </a:bodyPr>
          <a:lstStyle/>
          <a:p>
            <a:r>
              <a:rPr lang="en" dirty="0"/>
              <a:t>Pedagogy and Praxis (cont’d)</a:t>
            </a:r>
            <a:br>
              <a:rPr lang="en" dirty="0"/>
            </a:br>
            <a:r>
              <a:rPr lang="en" dirty="0"/>
              <a:t>Trauma Informed Pedagogy </a:t>
            </a:r>
            <a:endParaRPr dirty="0"/>
          </a:p>
        </p:txBody>
      </p:sp>
      <p:sp>
        <p:nvSpPr>
          <p:cNvPr id="117" name="Google Shape;117;p23"/>
          <p:cNvSpPr txBox="1">
            <a:spLocks noGrp="1"/>
          </p:cNvSpPr>
          <p:nvPr>
            <p:ph idx="1"/>
          </p:nvPr>
        </p:nvSpPr>
        <p:spPr>
          <a:xfrm>
            <a:off x="829994" y="2662568"/>
            <a:ext cx="10523806" cy="3569419"/>
          </a:xfrm>
        </p:spPr>
        <p:txBody>
          <a:bodyPr spcFirstLastPara="1" vert="horz" wrap="square" lIns="121900" tIns="121900" rIns="121900" bIns="121900" numCol="1" anchor="t" anchorCtr="0" compatLnSpc="1">
            <a:prstTxWarp prst="textNoShape">
              <a:avLst/>
            </a:prstTxWarp>
            <a:noAutofit/>
          </a:bodyPr>
          <a:lstStyle/>
          <a:p>
            <a:pPr marL="0" indent="0" algn="ctr">
              <a:buNone/>
            </a:pPr>
            <a:r>
              <a:rPr lang="en-US" sz="2000" dirty="0"/>
              <a:t>Trauma Informed Pedagogy</a:t>
            </a:r>
          </a:p>
          <a:p>
            <a:r>
              <a:rPr lang="en-US" sz="2000" dirty="0"/>
              <a:t>Typically consists of the following tenets: Safety, Trust/Transparency, Empowerment/Voice &amp; Choice, Collaboration, Community/Peer Support, Cultural, Historical &amp; Gender Issues, Connection</a:t>
            </a:r>
          </a:p>
          <a:p>
            <a:r>
              <a:rPr lang="en-US" sz="2000" dirty="0"/>
              <a:t>Experiencing a moment right now</a:t>
            </a:r>
          </a:p>
          <a:p>
            <a:pPr lvl="1">
              <a:spcBef>
                <a:spcPts val="0"/>
              </a:spcBef>
            </a:pPr>
            <a:r>
              <a:rPr lang="en-US" sz="2000" dirty="0"/>
              <a:t>We are in “unprecedented times”</a:t>
            </a:r>
          </a:p>
          <a:p>
            <a:pPr lvl="1">
              <a:spcBef>
                <a:spcPts val="0"/>
              </a:spcBef>
            </a:pPr>
            <a:r>
              <a:rPr lang="en-US" sz="2000" dirty="0"/>
              <a:t>More than just COVID, political climate, and a racial justice reckoning</a:t>
            </a:r>
          </a:p>
          <a:p>
            <a:pPr lvl="1">
              <a:spcBef>
                <a:spcPts val="0"/>
              </a:spcBef>
            </a:pPr>
            <a:r>
              <a:rPr lang="en-US" sz="2000" dirty="0"/>
              <a:t>Acknowledges that students are not vessels, but human beings</a:t>
            </a:r>
          </a:p>
          <a:p>
            <a:pPr lvl="1">
              <a:spcBef>
                <a:spcPts val="0"/>
              </a:spcBef>
            </a:pPr>
            <a:r>
              <a:rPr lang="en-US" sz="2000" dirty="0"/>
              <a:t>Emphasizes interpersonal connections</a:t>
            </a:r>
          </a:p>
          <a:p>
            <a:pPr lvl="1">
              <a:spcBef>
                <a:spcPts val="0"/>
              </a:spcBef>
            </a:pPr>
            <a:r>
              <a:rPr lang="en-US" sz="2000" dirty="0"/>
              <a:t>Passion is often a core of why we got into academia</a:t>
            </a:r>
          </a:p>
          <a:p>
            <a:pPr lvl="1">
              <a:spcBef>
                <a:spcPts val="0"/>
              </a:spcBef>
            </a:pPr>
            <a:r>
              <a:rPr lang="en-US" sz="2000" dirty="0"/>
              <a:t>Does not require material resources but emotional labor</a:t>
            </a:r>
          </a:p>
        </p:txBody>
      </p:sp>
      <p:sp>
        <p:nvSpPr>
          <p:cNvPr id="122" name="Slide Number Placeholder 3">
            <a:extLst>
              <a:ext uri="{FF2B5EF4-FFF2-40B4-BE49-F238E27FC236}">
                <a16:creationId xmlns:a16="http://schemas.microsoft.com/office/drawing/2014/main" id="{4D6344FE-62D6-490A-A5D7-EDBFFF74898B}"/>
              </a:ext>
            </a:extLst>
          </p:cNvPr>
          <p:cNvSpPr>
            <a:spLocks noGrp="1"/>
          </p:cNvSpPr>
          <p:nvPr>
            <p:ph type="sldNum" sz="quarter" idx="10"/>
          </p:nvPr>
        </p:nvSpPr>
        <p:spPr>
          <a:xfrm>
            <a:off x="10437813" y="6356350"/>
            <a:ext cx="915987" cy="365125"/>
          </a:xfrm>
        </p:spPr>
        <p:txBody>
          <a:bodyPr/>
          <a:lstStyle/>
          <a:p>
            <a:pPr>
              <a:spcAft>
                <a:spcPts val="600"/>
              </a:spcAft>
              <a:defRPr/>
            </a:pPr>
            <a:fld id="{6816004B-AEE5-9547-AC9B-0D5C79C3D978}" type="slidenum">
              <a:rPr lang="en-US"/>
              <a:pPr>
                <a:spcAft>
                  <a:spcPts val="600"/>
                </a:spcAft>
                <a:defRPr/>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Effect transition="in" filter="barn(inVertical)">
                                      <p:cBhvr>
                                        <p:cTn id="7" dur="500"/>
                                        <p:tgtEl>
                                          <p:spTgt spid="1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7">
                                            <p:txEl>
                                              <p:pRg st="1" end="1"/>
                                            </p:txEl>
                                          </p:spTgt>
                                        </p:tgtEl>
                                        <p:attrNameLst>
                                          <p:attrName>style.visibility</p:attrName>
                                        </p:attrNameLst>
                                      </p:cBhvr>
                                      <p:to>
                                        <p:strVal val="visible"/>
                                      </p:to>
                                    </p:set>
                                    <p:animEffect transition="in" filter="barn(inVertical)">
                                      <p:cBhvr>
                                        <p:cTn id="12" dur="500"/>
                                        <p:tgtEl>
                                          <p:spTgt spid="1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7">
                                            <p:txEl>
                                              <p:pRg st="2" end="2"/>
                                            </p:txEl>
                                          </p:spTgt>
                                        </p:tgtEl>
                                        <p:attrNameLst>
                                          <p:attrName>style.visibility</p:attrName>
                                        </p:attrNameLst>
                                      </p:cBhvr>
                                      <p:to>
                                        <p:strVal val="visible"/>
                                      </p:to>
                                    </p:set>
                                    <p:animEffect transition="in" filter="barn(inVertical)">
                                      <p:cBhvr>
                                        <p:cTn id="17" dur="500"/>
                                        <p:tgtEl>
                                          <p:spTgt spid="117">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7">
                                            <p:txEl>
                                              <p:pRg st="3" end="3"/>
                                            </p:txEl>
                                          </p:spTgt>
                                        </p:tgtEl>
                                        <p:attrNameLst>
                                          <p:attrName>style.visibility</p:attrName>
                                        </p:attrNameLst>
                                      </p:cBhvr>
                                      <p:to>
                                        <p:strVal val="visible"/>
                                      </p:to>
                                    </p:set>
                                    <p:animEffect transition="in" filter="barn(inVertical)">
                                      <p:cBhvr>
                                        <p:cTn id="20" dur="500"/>
                                        <p:tgtEl>
                                          <p:spTgt spid="117">
                                            <p:txEl>
                                              <p:pRg st="3" end="3"/>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7">
                                            <p:txEl>
                                              <p:pRg st="4" end="4"/>
                                            </p:txEl>
                                          </p:spTgt>
                                        </p:tgtEl>
                                        <p:attrNameLst>
                                          <p:attrName>style.visibility</p:attrName>
                                        </p:attrNameLst>
                                      </p:cBhvr>
                                      <p:to>
                                        <p:strVal val="visible"/>
                                      </p:to>
                                    </p:set>
                                    <p:animEffect transition="in" filter="barn(inVertical)">
                                      <p:cBhvr>
                                        <p:cTn id="23" dur="500"/>
                                        <p:tgtEl>
                                          <p:spTgt spid="117">
                                            <p:txEl>
                                              <p:pRg st="4" end="4"/>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7">
                                            <p:txEl>
                                              <p:pRg st="5" end="5"/>
                                            </p:txEl>
                                          </p:spTgt>
                                        </p:tgtEl>
                                        <p:attrNameLst>
                                          <p:attrName>style.visibility</p:attrName>
                                        </p:attrNameLst>
                                      </p:cBhvr>
                                      <p:to>
                                        <p:strVal val="visible"/>
                                      </p:to>
                                    </p:set>
                                    <p:animEffect transition="in" filter="barn(inVertical)">
                                      <p:cBhvr>
                                        <p:cTn id="26" dur="500"/>
                                        <p:tgtEl>
                                          <p:spTgt spid="117">
                                            <p:txEl>
                                              <p:pRg st="5" end="5"/>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17">
                                            <p:txEl>
                                              <p:pRg st="6" end="6"/>
                                            </p:txEl>
                                          </p:spTgt>
                                        </p:tgtEl>
                                        <p:attrNameLst>
                                          <p:attrName>style.visibility</p:attrName>
                                        </p:attrNameLst>
                                      </p:cBhvr>
                                      <p:to>
                                        <p:strVal val="visible"/>
                                      </p:to>
                                    </p:set>
                                    <p:animEffect transition="in" filter="barn(inVertical)">
                                      <p:cBhvr>
                                        <p:cTn id="29" dur="500"/>
                                        <p:tgtEl>
                                          <p:spTgt spid="117">
                                            <p:txEl>
                                              <p:pRg st="6" end="6"/>
                                            </p:tx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17">
                                            <p:txEl>
                                              <p:pRg st="7" end="7"/>
                                            </p:txEl>
                                          </p:spTgt>
                                        </p:tgtEl>
                                        <p:attrNameLst>
                                          <p:attrName>style.visibility</p:attrName>
                                        </p:attrNameLst>
                                      </p:cBhvr>
                                      <p:to>
                                        <p:strVal val="visible"/>
                                      </p:to>
                                    </p:set>
                                    <p:animEffect transition="in" filter="barn(inVertical)">
                                      <p:cBhvr>
                                        <p:cTn id="32" dur="500"/>
                                        <p:tgtEl>
                                          <p:spTgt spid="117">
                                            <p:txEl>
                                              <p:pRg st="7" end="7"/>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17">
                                            <p:txEl>
                                              <p:pRg st="8" end="8"/>
                                            </p:txEl>
                                          </p:spTgt>
                                        </p:tgtEl>
                                        <p:attrNameLst>
                                          <p:attrName>style.visibility</p:attrName>
                                        </p:attrNameLst>
                                      </p:cBhvr>
                                      <p:to>
                                        <p:strVal val="visible"/>
                                      </p:to>
                                    </p:set>
                                    <p:animEffect transition="in" filter="barn(inVertical)">
                                      <p:cBhvr>
                                        <p:cTn id="35" dur="500"/>
                                        <p:tgtEl>
                                          <p:spTgt spid="11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2560319" y="403412"/>
            <a:ext cx="8793479" cy="1685768"/>
          </a:xfrm>
        </p:spPr>
        <p:txBody>
          <a:bodyPr spcFirstLastPara="1" vert="horz" wrap="square" lIns="121900" tIns="121900" rIns="121900" bIns="121900" numCol="1" anchor="b" anchorCtr="0" compatLnSpc="1">
            <a:prstTxWarp prst="textNoShape">
              <a:avLst/>
            </a:prstTxWarp>
            <a:normAutofit/>
          </a:bodyPr>
          <a:lstStyle/>
          <a:p>
            <a:r>
              <a:rPr lang="en" dirty="0"/>
              <a:t>Pedagogy and Praxis (cont’d)</a:t>
            </a:r>
            <a:br>
              <a:rPr lang="en" dirty="0"/>
            </a:br>
            <a:r>
              <a:rPr lang="en" dirty="0"/>
              <a:t>Trauma Informed Pedagogy</a:t>
            </a:r>
            <a:endParaRPr dirty="0"/>
          </a:p>
        </p:txBody>
      </p:sp>
      <p:sp>
        <p:nvSpPr>
          <p:cNvPr id="123" name="Google Shape;123;p24"/>
          <p:cNvSpPr txBox="1">
            <a:spLocks noGrp="1"/>
          </p:cNvSpPr>
          <p:nvPr>
            <p:ph idx="1"/>
          </p:nvPr>
        </p:nvSpPr>
        <p:spPr>
          <a:xfrm>
            <a:off x="829994" y="2662568"/>
            <a:ext cx="10523806" cy="3569419"/>
          </a:xfrm>
        </p:spPr>
        <p:txBody>
          <a:bodyPr spcFirstLastPara="1" vert="horz" wrap="square" lIns="121900" tIns="121900" rIns="121900" bIns="121900" numCol="1" anchor="t" anchorCtr="0" compatLnSpc="1">
            <a:prstTxWarp prst="textNoShape">
              <a:avLst/>
            </a:prstTxWarp>
            <a:normAutofit lnSpcReduction="10000"/>
          </a:bodyPr>
          <a:lstStyle/>
          <a:p>
            <a:pPr indent="-440256">
              <a:buSzPts val="1600"/>
            </a:pPr>
            <a:r>
              <a:rPr lang="en-US" sz="2000" dirty="0"/>
              <a:t>Emotional Labor: “the practice of managing one’s emotions as part of their working demands, or portraying the most prudent emotion for a situation rather than their natural emotions” (Frost et al, 2004 as cited in </a:t>
            </a:r>
            <a:r>
              <a:rPr lang="en-US" sz="2000" dirty="0" err="1"/>
              <a:t>Heffeman</a:t>
            </a:r>
            <a:r>
              <a:rPr lang="en-US" sz="2000" dirty="0"/>
              <a:t> &amp; </a:t>
            </a:r>
            <a:r>
              <a:rPr lang="en-US" sz="2000" dirty="0" err="1"/>
              <a:t>Bosetti</a:t>
            </a:r>
            <a:r>
              <a:rPr lang="en-US" sz="2000" dirty="0"/>
              <a:t>, 2020) </a:t>
            </a:r>
          </a:p>
          <a:p>
            <a:pPr lvl="1" indent="-440256">
              <a:spcBef>
                <a:spcPts val="0"/>
              </a:spcBef>
              <a:buSzPts val="1600"/>
            </a:pPr>
            <a:r>
              <a:rPr lang="en-US" sz="2000" dirty="0"/>
              <a:t>Just another part of the job?</a:t>
            </a:r>
          </a:p>
          <a:p>
            <a:pPr lvl="1" indent="-440256">
              <a:spcBef>
                <a:spcPts val="0"/>
              </a:spcBef>
              <a:buSzPts val="1600"/>
            </a:pPr>
            <a:r>
              <a:rPr lang="en-US" sz="2000" dirty="0"/>
              <a:t>Considerations of intersectionality</a:t>
            </a:r>
          </a:p>
          <a:p>
            <a:pPr lvl="1" indent="-440256">
              <a:spcBef>
                <a:spcPts val="0"/>
              </a:spcBef>
              <a:buSzPts val="1600"/>
            </a:pPr>
            <a:r>
              <a:rPr lang="en-US" sz="2000" dirty="0"/>
              <a:t>The effect on our health</a:t>
            </a:r>
          </a:p>
          <a:p>
            <a:pPr indent="-440256">
              <a:buSzPts val="1600"/>
            </a:pPr>
            <a:r>
              <a:rPr lang="en-US" sz="2000" dirty="0"/>
              <a:t>We need to build an equitable environment not just for students, but for instructors</a:t>
            </a:r>
          </a:p>
          <a:p>
            <a:pPr lvl="1" indent="-440256">
              <a:spcBef>
                <a:spcPts val="0"/>
              </a:spcBef>
              <a:buSzPts val="1600"/>
            </a:pPr>
            <a:r>
              <a:rPr lang="en-US" sz="2000" dirty="0"/>
              <a:t>Practice what we preach (Safety, Trust/Transparency, Empowerment/Voice &amp; Choice, Collaboration, Community/Peer Support, Cultural, Historical &amp; Gender Issues, Connection)</a:t>
            </a:r>
          </a:p>
          <a:p>
            <a:pPr lvl="1" indent="-440256">
              <a:spcBef>
                <a:spcPts val="0"/>
              </a:spcBef>
              <a:buSzPts val="1600"/>
            </a:pPr>
            <a:r>
              <a:rPr lang="en-US" sz="2000" dirty="0"/>
              <a:t>Set boundaries</a:t>
            </a:r>
          </a:p>
          <a:p>
            <a:pPr lvl="1" indent="-440256">
              <a:spcBef>
                <a:spcPts val="0"/>
              </a:spcBef>
              <a:buSzPts val="1600"/>
            </a:pPr>
            <a:r>
              <a:rPr lang="en-US" sz="2000" dirty="0"/>
              <a:t>Practice self-care</a:t>
            </a:r>
          </a:p>
          <a:p>
            <a:pPr marL="0" indent="0">
              <a:buNone/>
            </a:pPr>
            <a:endParaRPr lang="en-US" sz="1700" dirty="0"/>
          </a:p>
        </p:txBody>
      </p:sp>
      <p:sp>
        <p:nvSpPr>
          <p:cNvPr id="128" name="Slide Number Placeholder 3">
            <a:extLst>
              <a:ext uri="{FF2B5EF4-FFF2-40B4-BE49-F238E27FC236}">
                <a16:creationId xmlns:a16="http://schemas.microsoft.com/office/drawing/2014/main" id="{998722B2-D5A1-4C23-95B0-192C15CACDA2}"/>
              </a:ext>
            </a:extLst>
          </p:cNvPr>
          <p:cNvSpPr>
            <a:spLocks noGrp="1"/>
          </p:cNvSpPr>
          <p:nvPr>
            <p:ph type="sldNum" sz="quarter" idx="10"/>
          </p:nvPr>
        </p:nvSpPr>
        <p:spPr>
          <a:xfrm>
            <a:off x="10437813" y="6356350"/>
            <a:ext cx="915987" cy="365125"/>
          </a:xfrm>
        </p:spPr>
        <p:txBody>
          <a:bodyPr/>
          <a:lstStyle/>
          <a:p>
            <a:pPr>
              <a:spcAft>
                <a:spcPts val="600"/>
              </a:spcAft>
              <a:defRPr/>
            </a:pPr>
            <a:fld id="{6816004B-AEE5-9547-AC9B-0D5C79C3D978}" type="slidenum">
              <a:rPr lang="en-US"/>
              <a:pPr>
                <a:spcAft>
                  <a:spcPts val="600"/>
                </a:spcAft>
                <a:defRPr/>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Effect transition="in" filter="barn(inVertical)">
                                      <p:cBhvr>
                                        <p:cTn id="7" dur="500"/>
                                        <p:tgtEl>
                                          <p:spTgt spid="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3">
                                            <p:txEl>
                                              <p:pRg st="1" end="1"/>
                                            </p:txEl>
                                          </p:spTgt>
                                        </p:tgtEl>
                                        <p:attrNameLst>
                                          <p:attrName>style.visibility</p:attrName>
                                        </p:attrNameLst>
                                      </p:cBhvr>
                                      <p:to>
                                        <p:strVal val="visible"/>
                                      </p:to>
                                    </p:set>
                                    <p:animEffect transition="in" filter="barn(inVertical)">
                                      <p:cBhvr>
                                        <p:cTn id="12" dur="500"/>
                                        <p:tgtEl>
                                          <p:spTgt spid="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3">
                                            <p:txEl>
                                              <p:pRg st="2" end="2"/>
                                            </p:txEl>
                                          </p:spTgt>
                                        </p:tgtEl>
                                        <p:attrNameLst>
                                          <p:attrName>style.visibility</p:attrName>
                                        </p:attrNameLst>
                                      </p:cBhvr>
                                      <p:to>
                                        <p:strVal val="visible"/>
                                      </p:to>
                                    </p:set>
                                    <p:animEffect transition="in" filter="barn(inVertical)">
                                      <p:cBhvr>
                                        <p:cTn id="17" dur="500"/>
                                        <p:tgtEl>
                                          <p:spTgt spid="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3">
                                            <p:txEl>
                                              <p:pRg st="3" end="3"/>
                                            </p:txEl>
                                          </p:spTgt>
                                        </p:tgtEl>
                                        <p:attrNameLst>
                                          <p:attrName>style.visibility</p:attrName>
                                        </p:attrNameLst>
                                      </p:cBhvr>
                                      <p:to>
                                        <p:strVal val="visible"/>
                                      </p:to>
                                    </p:set>
                                    <p:animEffect transition="in" filter="barn(inVertical)">
                                      <p:cBhvr>
                                        <p:cTn id="22" dur="500"/>
                                        <p:tgtEl>
                                          <p:spTgt spid="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3">
                                            <p:txEl>
                                              <p:pRg st="4" end="4"/>
                                            </p:txEl>
                                          </p:spTgt>
                                        </p:tgtEl>
                                        <p:attrNameLst>
                                          <p:attrName>style.visibility</p:attrName>
                                        </p:attrNameLst>
                                      </p:cBhvr>
                                      <p:to>
                                        <p:strVal val="visible"/>
                                      </p:to>
                                    </p:set>
                                    <p:animEffect transition="in" filter="barn(inVertical)">
                                      <p:cBhvr>
                                        <p:cTn id="27" dur="500"/>
                                        <p:tgtEl>
                                          <p:spTgt spid="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3">
                                            <p:txEl>
                                              <p:pRg st="5" end="5"/>
                                            </p:txEl>
                                          </p:spTgt>
                                        </p:tgtEl>
                                        <p:attrNameLst>
                                          <p:attrName>style.visibility</p:attrName>
                                        </p:attrNameLst>
                                      </p:cBhvr>
                                      <p:to>
                                        <p:strVal val="visible"/>
                                      </p:to>
                                    </p:set>
                                    <p:animEffect transition="in" filter="barn(inVertical)">
                                      <p:cBhvr>
                                        <p:cTn id="32" dur="500"/>
                                        <p:tgtEl>
                                          <p:spTgt spid="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3">
                                            <p:txEl>
                                              <p:pRg st="6" end="6"/>
                                            </p:txEl>
                                          </p:spTgt>
                                        </p:tgtEl>
                                        <p:attrNameLst>
                                          <p:attrName>style.visibility</p:attrName>
                                        </p:attrNameLst>
                                      </p:cBhvr>
                                      <p:to>
                                        <p:strVal val="visible"/>
                                      </p:to>
                                    </p:set>
                                    <p:animEffect transition="in" filter="barn(inVertical)">
                                      <p:cBhvr>
                                        <p:cTn id="37" dur="500"/>
                                        <p:tgtEl>
                                          <p:spTgt spid="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3">
                                            <p:txEl>
                                              <p:pRg st="7" end="7"/>
                                            </p:txEl>
                                          </p:spTgt>
                                        </p:tgtEl>
                                        <p:attrNameLst>
                                          <p:attrName>style.visibility</p:attrName>
                                        </p:attrNameLst>
                                      </p:cBhvr>
                                      <p:to>
                                        <p:strVal val="visible"/>
                                      </p:to>
                                    </p:set>
                                    <p:animEffect transition="in" filter="barn(inVertical)">
                                      <p:cBhvr>
                                        <p:cTn id="42" dur="500"/>
                                        <p:tgtEl>
                                          <p:spTgt spid="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1277650" y="365125"/>
            <a:ext cx="10046043" cy="1325563"/>
          </a:xfrm>
        </p:spPr>
        <p:txBody>
          <a:bodyPr spcFirstLastPara="1" vert="horz" wrap="square" lIns="121900" tIns="121900" rIns="121900" bIns="121900" numCol="1" anchor="b" anchorCtr="0" compatLnSpc="1">
            <a:prstTxWarp prst="textNoShape">
              <a:avLst/>
            </a:prstTxWarp>
            <a:normAutofit/>
          </a:bodyPr>
          <a:lstStyle/>
          <a:p>
            <a:r>
              <a:rPr lang="en"/>
              <a:t>Well Being and Balanced Living</a:t>
            </a:r>
            <a:endParaRPr/>
          </a:p>
        </p:txBody>
      </p:sp>
      <p:sp>
        <p:nvSpPr>
          <p:cNvPr id="129" name="Google Shape;129;p25"/>
          <p:cNvSpPr txBox="1">
            <a:spLocks noGrp="1"/>
          </p:cNvSpPr>
          <p:nvPr>
            <p:ph sz="half" idx="1"/>
          </p:nvPr>
        </p:nvSpPr>
        <p:spPr>
          <a:xfrm>
            <a:off x="1277650" y="1798319"/>
            <a:ext cx="10058400" cy="4694555"/>
          </a:xfrm>
        </p:spPr>
        <p:txBody>
          <a:bodyPr spcFirstLastPara="1" vert="horz" wrap="square" lIns="121900" tIns="121900" rIns="121900" bIns="121900" numCol="1" anchor="t" anchorCtr="0" compatLnSpc="1">
            <a:prstTxWarp prst="textNoShape">
              <a:avLst/>
            </a:prstTxWarp>
            <a:normAutofit lnSpcReduction="10000"/>
          </a:bodyPr>
          <a:lstStyle/>
          <a:p>
            <a:pPr marL="0" indent="0" algn="ctr">
              <a:buNone/>
            </a:pPr>
            <a:r>
              <a:rPr lang="en-US" sz="2000" b="1" dirty="0"/>
              <a:t>Burning brightly without burning out!</a:t>
            </a:r>
          </a:p>
          <a:p>
            <a:pPr marL="0" indent="0" algn="ctr">
              <a:buNone/>
            </a:pPr>
            <a:endParaRPr lang="en-US" sz="1100" b="1" dirty="0"/>
          </a:p>
          <a:p>
            <a:pPr marL="457200" indent="-457200">
              <a:spcBef>
                <a:spcPts val="300"/>
              </a:spcBef>
              <a:buClr>
                <a:schemeClr val="dk1"/>
              </a:buClr>
              <a:buSzPts val="1100"/>
              <a:buFont typeface="+mj-lt"/>
              <a:buAutoNum type="arabicPeriod"/>
            </a:pPr>
            <a:r>
              <a:rPr lang="en-US" sz="2000" dirty="0"/>
              <a:t>Live for your own approval. Center yourself. Be alone. Create your own space.</a:t>
            </a:r>
          </a:p>
          <a:p>
            <a:pPr marL="457200" indent="-457200">
              <a:spcBef>
                <a:spcPts val="300"/>
              </a:spcBef>
              <a:buClr>
                <a:schemeClr val="dk1"/>
              </a:buClr>
              <a:buSzPts val="1100"/>
              <a:buFont typeface="+mj-lt"/>
              <a:buAutoNum type="arabicPeriod"/>
            </a:pPr>
            <a:r>
              <a:rPr lang="en-US" sz="2000" dirty="0"/>
              <a:t>Discover your own powers. What floods you with joy?</a:t>
            </a:r>
          </a:p>
          <a:p>
            <a:pPr marL="457200" indent="-457200">
              <a:spcBef>
                <a:spcPts val="300"/>
              </a:spcBef>
              <a:buClr>
                <a:schemeClr val="dk1"/>
              </a:buClr>
              <a:buSzPts val="1100"/>
              <a:buFont typeface="+mj-lt"/>
              <a:buAutoNum type="arabicPeriod"/>
            </a:pPr>
            <a:r>
              <a:rPr lang="en-US" sz="2000" dirty="0"/>
              <a:t>Find true humility and practice it.</a:t>
            </a:r>
          </a:p>
          <a:p>
            <a:pPr marL="457200" indent="-457200">
              <a:spcBef>
                <a:spcPts val="300"/>
              </a:spcBef>
              <a:buClr>
                <a:schemeClr val="dk1"/>
              </a:buClr>
              <a:buSzPts val="1100"/>
              <a:buFont typeface="+mj-lt"/>
              <a:buAutoNum type="arabicPeriod"/>
            </a:pPr>
            <a:r>
              <a:rPr lang="en-US" sz="2000" dirty="0"/>
              <a:t>Keep your palabra, your word.</a:t>
            </a:r>
          </a:p>
          <a:p>
            <a:pPr marL="457200" indent="-457200">
              <a:spcBef>
                <a:spcPts val="300"/>
              </a:spcBef>
              <a:buClr>
                <a:schemeClr val="dk1"/>
              </a:buClr>
              <a:buSzPts val="1100"/>
              <a:buFont typeface="+mj-lt"/>
              <a:buAutoNum type="arabicPeriod"/>
            </a:pPr>
            <a:r>
              <a:rPr lang="en-US" sz="2000" dirty="0"/>
              <a:t>What are you using to cover or mask your pain? Address it.</a:t>
            </a:r>
          </a:p>
          <a:p>
            <a:pPr marL="457200" indent="-457200">
              <a:spcBef>
                <a:spcPts val="300"/>
              </a:spcBef>
              <a:buClr>
                <a:schemeClr val="dk1"/>
              </a:buClr>
              <a:buSzPts val="1100"/>
              <a:buFont typeface="+mj-lt"/>
              <a:buAutoNum type="arabicPeriod"/>
            </a:pPr>
            <a:r>
              <a:rPr lang="en-US" sz="2000" dirty="0"/>
              <a:t>Your only true possessions are your actions.</a:t>
            </a:r>
          </a:p>
          <a:p>
            <a:pPr marL="457200" indent="-457200">
              <a:spcBef>
                <a:spcPts val="300"/>
              </a:spcBef>
              <a:buClr>
                <a:schemeClr val="dk1"/>
              </a:buClr>
              <a:buSzPts val="1100"/>
              <a:buFont typeface="+mj-lt"/>
              <a:buAutoNum type="arabicPeriod"/>
            </a:pPr>
            <a:r>
              <a:rPr lang="en-US" sz="2000" dirty="0"/>
              <a:t>Seek forgiveness.</a:t>
            </a:r>
          </a:p>
          <a:p>
            <a:pPr marL="457200" indent="-457200">
              <a:spcBef>
                <a:spcPts val="300"/>
              </a:spcBef>
              <a:buClr>
                <a:schemeClr val="dk1"/>
              </a:buClr>
              <a:buSzPts val="1100"/>
              <a:buFont typeface="+mj-lt"/>
              <a:buAutoNum type="arabicPeriod"/>
            </a:pPr>
            <a:r>
              <a:rPr lang="en-US" sz="2000" dirty="0"/>
              <a:t>Live in the present moment.</a:t>
            </a:r>
          </a:p>
          <a:p>
            <a:pPr marL="457200" indent="-457200">
              <a:spcBef>
                <a:spcPts val="300"/>
              </a:spcBef>
              <a:buClr>
                <a:schemeClr val="dk1"/>
              </a:buClr>
              <a:buSzPts val="1100"/>
              <a:buFont typeface="+mj-lt"/>
              <a:buAutoNum type="arabicPeriod"/>
            </a:pPr>
            <a:r>
              <a:rPr lang="en-US" sz="2000" dirty="0"/>
              <a:t>Depression has a purpose if you use it before it uses you. Transform it to light. Compost it through art. If you can’t do it by yourself, see a professional </a:t>
            </a:r>
            <a:r>
              <a:rPr lang="en-US" sz="2000" dirty="0" err="1"/>
              <a:t>curandera</a:t>
            </a:r>
            <a:r>
              <a:rPr lang="en-US" sz="2000" dirty="0"/>
              <a:t> (healer, therapist).</a:t>
            </a:r>
          </a:p>
          <a:p>
            <a:pPr marL="457200" indent="-457200">
              <a:spcBef>
                <a:spcPts val="300"/>
              </a:spcBef>
              <a:buClr>
                <a:schemeClr val="dk1"/>
              </a:buClr>
              <a:buSzPts val="1100"/>
              <a:buFont typeface="+mj-lt"/>
              <a:buAutoNum type="arabicPeriod"/>
            </a:pPr>
            <a:r>
              <a:rPr lang="en-US" sz="2000" dirty="0"/>
              <a:t>Listen to your body.</a:t>
            </a:r>
          </a:p>
          <a:p>
            <a:pPr marL="0" indent="0" algn="r">
              <a:spcBef>
                <a:spcPts val="300"/>
              </a:spcBef>
              <a:buNone/>
            </a:pPr>
            <a:r>
              <a:rPr lang="en-US" sz="2000" dirty="0"/>
              <a:t>--</a:t>
            </a:r>
            <a:r>
              <a:rPr lang="en-US" sz="2000" dirty="0" err="1"/>
              <a:t>Chingona</a:t>
            </a:r>
            <a:r>
              <a:rPr lang="en-US" sz="2000" dirty="0"/>
              <a:t> Attitude (Sandra Cisneros)</a:t>
            </a:r>
          </a:p>
          <a:p>
            <a:pPr marL="0" indent="0">
              <a:buNone/>
            </a:pPr>
            <a:endParaRPr lang="en-US" sz="1700" dirty="0"/>
          </a:p>
          <a:p>
            <a:pPr indent="0">
              <a:buNone/>
            </a:pPr>
            <a:endParaRPr lang="en-US" sz="1700" dirty="0"/>
          </a:p>
        </p:txBody>
      </p:sp>
      <p:sp>
        <p:nvSpPr>
          <p:cNvPr id="70" name="Slide Number Placeholder 3">
            <a:extLst>
              <a:ext uri="{FF2B5EF4-FFF2-40B4-BE49-F238E27FC236}">
                <a16:creationId xmlns:a16="http://schemas.microsoft.com/office/drawing/2014/main" id="{22AFEFBF-83B4-45E6-9663-A2810A86B604}"/>
              </a:ext>
            </a:extLst>
          </p:cNvPr>
          <p:cNvSpPr>
            <a:spLocks noGrp="1"/>
          </p:cNvSpPr>
          <p:nvPr>
            <p:ph type="sldNum" sz="quarter" idx="10"/>
          </p:nvPr>
        </p:nvSpPr>
        <p:spPr>
          <a:xfrm>
            <a:off x="10437813" y="6356350"/>
            <a:ext cx="915987" cy="365125"/>
          </a:xfrm>
        </p:spPr>
        <p:txBody>
          <a:bodyPr/>
          <a:lstStyle/>
          <a:p>
            <a:pPr>
              <a:spcAft>
                <a:spcPts val="600"/>
              </a:spcAft>
              <a:defRPr/>
            </a:pPr>
            <a:fld id="{CA86D19C-58E4-0C4B-866F-351E2232D695}" type="slidenum">
              <a:rPr lang="en-US"/>
              <a:pPr>
                <a:spcAft>
                  <a:spcPts val="600"/>
                </a:spcAft>
                <a:defRPr/>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Effect transition="in" filter="fade">
                                      <p:cBhvr>
                                        <p:cTn id="7" dur="1000"/>
                                        <p:tgtEl>
                                          <p:spTgt spid="129">
                                            <p:txEl>
                                              <p:pRg st="0" end="0"/>
                                            </p:txEl>
                                          </p:spTgt>
                                        </p:tgtEl>
                                      </p:cBhvr>
                                    </p:animEffect>
                                    <p:anim calcmode="lin" valueType="num">
                                      <p:cBhvr>
                                        <p:cTn id="8" dur="1000" fill="hold"/>
                                        <p:tgtEl>
                                          <p:spTgt spid="1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9">
                                            <p:txEl>
                                              <p:pRg st="2" end="2"/>
                                            </p:txEl>
                                          </p:spTgt>
                                        </p:tgtEl>
                                        <p:attrNameLst>
                                          <p:attrName>style.visibility</p:attrName>
                                        </p:attrNameLst>
                                      </p:cBhvr>
                                      <p:to>
                                        <p:strVal val="visible"/>
                                      </p:to>
                                    </p:set>
                                    <p:animEffect transition="in" filter="fade">
                                      <p:cBhvr>
                                        <p:cTn id="14" dur="1000"/>
                                        <p:tgtEl>
                                          <p:spTgt spid="129">
                                            <p:txEl>
                                              <p:pRg st="2" end="2"/>
                                            </p:txEl>
                                          </p:spTgt>
                                        </p:tgtEl>
                                      </p:cBhvr>
                                    </p:animEffect>
                                    <p:anim calcmode="lin" valueType="num">
                                      <p:cBhvr>
                                        <p:cTn id="15" dur="1000" fill="hold"/>
                                        <p:tgtEl>
                                          <p:spTgt spid="12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9">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9">
                                            <p:txEl>
                                              <p:pRg st="3" end="3"/>
                                            </p:txEl>
                                          </p:spTgt>
                                        </p:tgtEl>
                                        <p:attrNameLst>
                                          <p:attrName>style.visibility</p:attrName>
                                        </p:attrNameLst>
                                      </p:cBhvr>
                                      <p:to>
                                        <p:strVal val="visible"/>
                                      </p:to>
                                    </p:set>
                                    <p:animEffect transition="in" filter="fade">
                                      <p:cBhvr>
                                        <p:cTn id="19" dur="1000"/>
                                        <p:tgtEl>
                                          <p:spTgt spid="129">
                                            <p:txEl>
                                              <p:pRg st="3" end="3"/>
                                            </p:txEl>
                                          </p:spTgt>
                                        </p:tgtEl>
                                      </p:cBhvr>
                                    </p:animEffect>
                                    <p:anim calcmode="lin" valueType="num">
                                      <p:cBhvr>
                                        <p:cTn id="20" dur="1000" fill="hold"/>
                                        <p:tgtEl>
                                          <p:spTgt spid="12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2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9">
                                            <p:txEl>
                                              <p:pRg st="4" end="4"/>
                                            </p:txEl>
                                          </p:spTgt>
                                        </p:tgtEl>
                                        <p:attrNameLst>
                                          <p:attrName>style.visibility</p:attrName>
                                        </p:attrNameLst>
                                      </p:cBhvr>
                                      <p:to>
                                        <p:strVal val="visible"/>
                                      </p:to>
                                    </p:set>
                                    <p:animEffect transition="in" filter="fade">
                                      <p:cBhvr>
                                        <p:cTn id="26" dur="1000"/>
                                        <p:tgtEl>
                                          <p:spTgt spid="129">
                                            <p:txEl>
                                              <p:pRg st="4" end="4"/>
                                            </p:txEl>
                                          </p:spTgt>
                                        </p:tgtEl>
                                      </p:cBhvr>
                                    </p:animEffect>
                                    <p:anim calcmode="lin" valueType="num">
                                      <p:cBhvr>
                                        <p:cTn id="27" dur="1000" fill="hold"/>
                                        <p:tgtEl>
                                          <p:spTgt spid="129">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29">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9">
                                            <p:txEl>
                                              <p:pRg st="5" end="5"/>
                                            </p:txEl>
                                          </p:spTgt>
                                        </p:tgtEl>
                                        <p:attrNameLst>
                                          <p:attrName>style.visibility</p:attrName>
                                        </p:attrNameLst>
                                      </p:cBhvr>
                                      <p:to>
                                        <p:strVal val="visible"/>
                                      </p:to>
                                    </p:set>
                                    <p:animEffect transition="in" filter="fade">
                                      <p:cBhvr>
                                        <p:cTn id="31" dur="1000"/>
                                        <p:tgtEl>
                                          <p:spTgt spid="129">
                                            <p:txEl>
                                              <p:pRg st="5" end="5"/>
                                            </p:txEl>
                                          </p:spTgt>
                                        </p:tgtEl>
                                      </p:cBhvr>
                                    </p:animEffect>
                                    <p:anim calcmode="lin" valueType="num">
                                      <p:cBhvr>
                                        <p:cTn id="32" dur="1000" fill="hold"/>
                                        <p:tgtEl>
                                          <p:spTgt spid="129">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12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9">
                                            <p:txEl>
                                              <p:pRg st="6" end="6"/>
                                            </p:txEl>
                                          </p:spTgt>
                                        </p:tgtEl>
                                        <p:attrNameLst>
                                          <p:attrName>style.visibility</p:attrName>
                                        </p:attrNameLst>
                                      </p:cBhvr>
                                      <p:to>
                                        <p:strVal val="visible"/>
                                      </p:to>
                                    </p:set>
                                    <p:animEffect transition="in" filter="fade">
                                      <p:cBhvr>
                                        <p:cTn id="38" dur="1000"/>
                                        <p:tgtEl>
                                          <p:spTgt spid="129">
                                            <p:txEl>
                                              <p:pRg st="6" end="6"/>
                                            </p:txEl>
                                          </p:spTgt>
                                        </p:tgtEl>
                                      </p:cBhvr>
                                    </p:animEffect>
                                    <p:anim calcmode="lin" valueType="num">
                                      <p:cBhvr>
                                        <p:cTn id="39" dur="1000" fill="hold"/>
                                        <p:tgtEl>
                                          <p:spTgt spid="129">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129">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9">
                                            <p:txEl>
                                              <p:pRg st="7" end="7"/>
                                            </p:txEl>
                                          </p:spTgt>
                                        </p:tgtEl>
                                        <p:attrNameLst>
                                          <p:attrName>style.visibility</p:attrName>
                                        </p:attrNameLst>
                                      </p:cBhvr>
                                      <p:to>
                                        <p:strVal val="visible"/>
                                      </p:to>
                                    </p:set>
                                    <p:animEffect transition="in" filter="fade">
                                      <p:cBhvr>
                                        <p:cTn id="43" dur="1000"/>
                                        <p:tgtEl>
                                          <p:spTgt spid="129">
                                            <p:txEl>
                                              <p:pRg st="7" end="7"/>
                                            </p:txEl>
                                          </p:spTgt>
                                        </p:tgtEl>
                                      </p:cBhvr>
                                    </p:animEffect>
                                    <p:anim calcmode="lin" valueType="num">
                                      <p:cBhvr>
                                        <p:cTn id="44" dur="1000" fill="hold"/>
                                        <p:tgtEl>
                                          <p:spTgt spid="129">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12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29">
                                            <p:txEl>
                                              <p:pRg st="8" end="8"/>
                                            </p:txEl>
                                          </p:spTgt>
                                        </p:tgtEl>
                                        <p:attrNameLst>
                                          <p:attrName>style.visibility</p:attrName>
                                        </p:attrNameLst>
                                      </p:cBhvr>
                                      <p:to>
                                        <p:strVal val="visible"/>
                                      </p:to>
                                    </p:set>
                                    <p:animEffect transition="in" filter="fade">
                                      <p:cBhvr>
                                        <p:cTn id="50" dur="1000"/>
                                        <p:tgtEl>
                                          <p:spTgt spid="129">
                                            <p:txEl>
                                              <p:pRg st="8" end="8"/>
                                            </p:txEl>
                                          </p:spTgt>
                                        </p:tgtEl>
                                      </p:cBhvr>
                                    </p:animEffect>
                                    <p:anim calcmode="lin" valueType="num">
                                      <p:cBhvr>
                                        <p:cTn id="51" dur="1000" fill="hold"/>
                                        <p:tgtEl>
                                          <p:spTgt spid="129">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129">
                                            <p:txEl>
                                              <p:pRg st="8" end="8"/>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29">
                                            <p:txEl>
                                              <p:pRg st="9" end="9"/>
                                            </p:txEl>
                                          </p:spTgt>
                                        </p:tgtEl>
                                        <p:attrNameLst>
                                          <p:attrName>style.visibility</p:attrName>
                                        </p:attrNameLst>
                                      </p:cBhvr>
                                      <p:to>
                                        <p:strVal val="visible"/>
                                      </p:to>
                                    </p:set>
                                    <p:animEffect transition="in" filter="fade">
                                      <p:cBhvr>
                                        <p:cTn id="55" dur="1000"/>
                                        <p:tgtEl>
                                          <p:spTgt spid="129">
                                            <p:txEl>
                                              <p:pRg st="9" end="9"/>
                                            </p:txEl>
                                          </p:spTgt>
                                        </p:tgtEl>
                                      </p:cBhvr>
                                    </p:animEffect>
                                    <p:anim calcmode="lin" valueType="num">
                                      <p:cBhvr>
                                        <p:cTn id="56" dur="1000" fill="hold"/>
                                        <p:tgtEl>
                                          <p:spTgt spid="129">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12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29">
                                            <p:txEl>
                                              <p:pRg st="10" end="10"/>
                                            </p:txEl>
                                          </p:spTgt>
                                        </p:tgtEl>
                                        <p:attrNameLst>
                                          <p:attrName>style.visibility</p:attrName>
                                        </p:attrNameLst>
                                      </p:cBhvr>
                                      <p:to>
                                        <p:strVal val="visible"/>
                                      </p:to>
                                    </p:set>
                                    <p:animEffect transition="in" filter="fade">
                                      <p:cBhvr>
                                        <p:cTn id="62" dur="1000"/>
                                        <p:tgtEl>
                                          <p:spTgt spid="129">
                                            <p:txEl>
                                              <p:pRg st="10" end="10"/>
                                            </p:txEl>
                                          </p:spTgt>
                                        </p:tgtEl>
                                      </p:cBhvr>
                                    </p:animEffect>
                                    <p:anim calcmode="lin" valueType="num">
                                      <p:cBhvr>
                                        <p:cTn id="63" dur="1000" fill="hold"/>
                                        <p:tgtEl>
                                          <p:spTgt spid="129">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12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29">
                                            <p:txEl>
                                              <p:pRg st="11" end="11"/>
                                            </p:txEl>
                                          </p:spTgt>
                                        </p:tgtEl>
                                        <p:attrNameLst>
                                          <p:attrName>style.visibility</p:attrName>
                                        </p:attrNameLst>
                                      </p:cBhvr>
                                      <p:to>
                                        <p:strVal val="visible"/>
                                      </p:to>
                                    </p:set>
                                    <p:animEffect transition="in" filter="fade">
                                      <p:cBhvr>
                                        <p:cTn id="69" dur="1000"/>
                                        <p:tgtEl>
                                          <p:spTgt spid="129">
                                            <p:txEl>
                                              <p:pRg st="11" end="11"/>
                                            </p:txEl>
                                          </p:spTgt>
                                        </p:tgtEl>
                                      </p:cBhvr>
                                    </p:animEffect>
                                    <p:anim calcmode="lin" valueType="num">
                                      <p:cBhvr>
                                        <p:cTn id="70" dur="1000" fill="hold"/>
                                        <p:tgtEl>
                                          <p:spTgt spid="129">
                                            <p:txEl>
                                              <p:pRg st="11" end="11"/>
                                            </p:txEl>
                                          </p:spTgt>
                                        </p:tgtEl>
                                        <p:attrNameLst>
                                          <p:attrName>ppt_x</p:attrName>
                                        </p:attrNameLst>
                                      </p:cBhvr>
                                      <p:tavLst>
                                        <p:tav tm="0">
                                          <p:val>
                                            <p:strVal val="#ppt_x"/>
                                          </p:val>
                                        </p:tav>
                                        <p:tav tm="100000">
                                          <p:val>
                                            <p:strVal val="#ppt_x"/>
                                          </p:val>
                                        </p:tav>
                                      </p:tavLst>
                                    </p:anim>
                                    <p:anim calcmode="lin" valueType="num">
                                      <p:cBhvr>
                                        <p:cTn id="71" dur="1000" fill="hold"/>
                                        <p:tgtEl>
                                          <p:spTgt spid="129">
                                            <p:txEl>
                                              <p:pRg st="11" end="11"/>
                                            </p:tx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29">
                                            <p:txEl>
                                              <p:pRg st="12" end="12"/>
                                            </p:txEl>
                                          </p:spTgt>
                                        </p:tgtEl>
                                        <p:attrNameLst>
                                          <p:attrName>style.visibility</p:attrName>
                                        </p:attrNameLst>
                                      </p:cBhvr>
                                      <p:to>
                                        <p:strVal val="visible"/>
                                      </p:to>
                                    </p:set>
                                    <p:animEffect transition="in" filter="fade">
                                      <p:cBhvr>
                                        <p:cTn id="74" dur="1000"/>
                                        <p:tgtEl>
                                          <p:spTgt spid="129">
                                            <p:txEl>
                                              <p:pRg st="12" end="12"/>
                                            </p:txEl>
                                          </p:spTgt>
                                        </p:tgtEl>
                                      </p:cBhvr>
                                    </p:animEffect>
                                    <p:anim calcmode="lin" valueType="num">
                                      <p:cBhvr>
                                        <p:cTn id="75" dur="1000" fill="hold"/>
                                        <p:tgtEl>
                                          <p:spTgt spid="129">
                                            <p:txEl>
                                              <p:pRg st="12" end="12"/>
                                            </p:txEl>
                                          </p:spTgt>
                                        </p:tgtEl>
                                        <p:attrNameLst>
                                          <p:attrName>ppt_x</p:attrName>
                                        </p:attrNameLst>
                                      </p:cBhvr>
                                      <p:tavLst>
                                        <p:tav tm="0">
                                          <p:val>
                                            <p:strVal val="#ppt_x"/>
                                          </p:val>
                                        </p:tav>
                                        <p:tav tm="100000">
                                          <p:val>
                                            <p:strVal val="#ppt_x"/>
                                          </p:val>
                                        </p:tav>
                                      </p:tavLst>
                                    </p:anim>
                                    <p:anim calcmode="lin" valueType="num">
                                      <p:cBhvr>
                                        <p:cTn id="76" dur="1000" fill="hold"/>
                                        <p:tgtEl>
                                          <p:spTgt spid="129">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1277650" y="365126"/>
            <a:ext cx="10046043" cy="793974"/>
          </a:xfrm>
          <a:prstGeom prst="rect">
            <a:avLst/>
          </a:prstGeom>
        </p:spPr>
        <p:txBody>
          <a:bodyPr spcFirstLastPara="1" vert="horz" wrap="square" lIns="121900" tIns="121900" rIns="121900" bIns="121900" numCol="1" anchor="t" anchorCtr="0" compatLnSpc="1">
            <a:prstTxWarp prst="textNoShape">
              <a:avLst/>
            </a:prstTxWarp>
            <a:noAutofit/>
          </a:bodyPr>
          <a:lstStyle/>
          <a:p>
            <a:r>
              <a:rPr lang="en" dirty="0"/>
              <a:t>Self-Care Value</a:t>
            </a:r>
            <a:endParaRPr dirty="0"/>
          </a:p>
        </p:txBody>
      </p:sp>
      <p:sp>
        <p:nvSpPr>
          <p:cNvPr id="135" name="Google Shape;135;p26"/>
          <p:cNvSpPr txBox="1">
            <a:spLocks noGrp="1"/>
          </p:cNvSpPr>
          <p:nvPr>
            <p:ph sz="half" idx="1"/>
          </p:nvPr>
        </p:nvSpPr>
        <p:spPr>
          <a:xfrm>
            <a:off x="1277650" y="1043189"/>
            <a:ext cx="10058400" cy="5357611"/>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lnSpc>
                <a:spcPct val="100000"/>
              </a:lnSpc>
              <a:spcBef>
                <a:spcPts val="300"/>
              </a:spcBef>
              <a:buClr>
                <a:schemeClr val="dk1"/>
              </a:buClr>
              <a:buSzPts val="1100"/>
              <a:buNone/>
            </a:pPr>
            <a:r>
              <a:rPr lang="en" sz="2267" b="1" dirty="0"/>
              <a:t>ASCCC Self-Care Resources: </a:t>
            </a:r>
            <a:endParaRPr sz="2267" b="1" dirty="0"/>
          </a:p>
          <a:p>
            <a:pPr marL="433388" indent="-150813">
              <a:lnSpc>
                <a:spcPct val="100000"/>
              </a:lnSpc>
              <a:spcBef>
                <a:spcPts val="300"/>
              </a:spcBef>
              <a:buSzPts val="1500"/>
            </a:pPr>
            <a:r>
              <a:rPr lang="en" sz="2000" dirty="0"/>
              <a:t>Self-care/Social Justice webpage: </a:t>
            </a:r>
            <a:r>
              <a:rPr lang="en" sz="2000" u="sng" dirty="0">
                <a:solidFill>
                  <a:schemeClr val="accent5"/>
                </a:solidFill>
                <a:hlinkClick r:id="rId3">
                  <a:extLst>
                    <a:ext uri="{A12FA001-AC4F-418D-AE19-62706E023703}">
                      <ahyp:hlinkClr xmlns:ahyp="http://schemas.microsoft.com/office/drawing/2018/hyperlinkcolor" val="tx"/>
                    </a:ext>
                  </a:extLst>
                </a:hlinkClick>
              </a:rPr>
              <a:t>https://asccc.org/covid-19-faculty-resources</a:t>
            </a:r>
            <a:r>
              <a:rPr lang="en" sz="2000" dirty="0"/>
              <a:t> </a:t>
            </a:r>
            <a:endParaRPr sz="2000" dirty="0"/>
          </a:p>
          <a:p>
            <a:pPr marL="433388" indent="-150813">
              <a:lnSpc>
                <a:spcPct val="100000"/>
              </a:lnSpc>
              <a:spcBef>
                <a:spcPts val="300"/>
              </a:spcBef>
              <a:buSzPts val="1500"/>
            </a:pPr>
            <a:r>
              <a:rPr lang="en" sz="2000" dirty="0"/>
              <a:t>Self-care PowerPoint presentation “Self Leadership (Self-Care) in Challenging Times”: </a:t>
            </a:r>
            <a:r>
              <a:rPr lang="en" sz="2000" u="sng" dirty="0">
                <a:solidFill>
                  <a:schemeClr val="accent5"/>
                </a:solidFill>
                <a:hlinkClick r:id="rId4">
                  <a:extLst>
                    <a:ext uri="{A12FA001-AC4F-418D-AE19-62706E023703}">
                      <ahyp:hlinkClr xmlns:ahyp="http://schemas.microsoft.com/office/drawing/2018/hyperlinkcolor" val="tx"/>
                    </a:ext>
                  </a:extLst>
                </a:hlinkClick>
              </a:rPr>
              <a:t>https://asccc.org/content/self-care</a:t>
            </a:r>
            <a:endParaRPr sz="2000" dirty="0"/>
          </a:p>
          <a:p>
            <a:pPr marL="433388" indent="-150813">
              <a:lnSpc>
                <a:spcPct val="100000"/>
              </a:lnSpc>
              <a:spcBef>
                <a:spcPts val="300"/>
              </a:spcBef>
              <a:buSzPts val="1500"/>
            </a:pPr>
            <a:r>
              <a:rPr lang="en" sz="2000" dirty="0"/>
              <a:t>Self-care article “The Black Superwoman and Socially Conscious Self-Care”: </a:t>
            </a:r>
            <a:r>
              <a:rPr lang="en" sz="2000" u="sng" dirty="0">
                <a:solidFill>
                  <a:schemeClr val="hlink"/>
                </a:solidFill>
                <a:hlinkClick r:id="rId5"/>
              </a:rPr>
              <a:t>https://www.asccc.org/content/black-superwoman-and-socially-conscious-self-care</a:t>
            </a:r>
            <a:endParaRPr lang="en" sz="2000" u="sng" dirty="0">
              <a:solidFill>
                <a:schemeClr val="hlink"/>
              </a:solidFill>
            </a:endParaRPr>
          </a:p>
          <a:p>
            <a:pPr marL="282575" indent="0">
              <a:lnSpc>
                <a:spcPct val="100000"/>
              </a:lnSpc>
              <a:spcBef>
                <a:spcPts val="300"/>
              </a:spcBef>
              <a:buSzPts val="1500"/>
              <a:buNone/>
            </a:pPr>
            <a:r>
              <a:rPr lang="en" sz="2000" dirty="0"/>
              <a:t> </a:t>
            </a:r>
            <a:endParaRPr sz="2000" dirty="0"/>
          </a:p>
          <a:p>
            <a:pPr marL="0" indent="0">
              <a:lnSpc>
                <a:spcPct val="100000"/>
              </a:lnSpc>
              <a:spcBef>
                <a:spcPts val="300"/>
              </a:spcBef>
              <a:buNone/>
            </a:pPr>
            <a:r>
              <a:rPr lang="en" sz="2000" b="1" dirty="0"/>
              <a:t>Do what gives you joy!</a:t>
            </a:r>
            <a:endParaRPr sz="2000" b="1" dirty="0"/>
          </a:p>
          <a:p>
            <a:pPr marL="433388" indent="-150813">
              <a:lnSpc>
                <a:spcPct val="100000"/>
              </a:lnSpc>
              <a:spcBef>
                <a:spcPts val="300"/>
              </a:spcBef>
              <a:buSzPts val="1500"/>
            </a:pPr>
            <a:r>
              <a:rPr lang="en" sz="2000" dirty="0"/>
              <a:t>Read something that feeds your soul (https://poets.org/shelter-poems) </a:t>
            </a:r>
            <a:endParaRPr sz="2000" dirty="0"/>
          </a:p>
          <a:p>
            <a:pPr marL="433388" indent="-150813">
              <a:lnSpc>
                <a:spcPct val="100000"/>
              </a:lnSpc>
              <a:spcBef>
                <a:spcPts val="300"/>
              </a:spcBef>
              <a:buSzPts val="1500"/>
            </a:pPr>
            <a:r>
              <a:rPr lang="en" sz="2000" dirty="0"/>
              <a:t>Learn a Tik Tok dance</a:t>
            </a:r>
            <a:endParaRPr sz="2000" dirty="0"/>
          </a:p>
          <a:p>
            <a:pPr marL="433388" indent="-150813">
              <a:lnSpc>
                <a:spcPct val="100000"/>
              </a:lnSpc>
              <a:spcBef>
                <a:spcPts val="300"/>
              </a:spcBef>
              <a:buSzPts val="1500"/>
            </a:pPr>
            <a:r>
              <a:rPr lang="en" sz="2000" dirty="0"/>
              <a:t>Go for a walk</a:t>
            </a:r>
            <a:endParaRPr sz="2000" dirty="0"/>
          </a:p>
          <a:p>
            <a:pPr marL="433388" indent="-150813">
              <a:lnSpc>
                <a:spcPct val="100000"/>
              </a:lnSpc>
              <a:spcBef>
                <a:spcPts val="300"/>
              </a:spcBef>
              <a:buSzPts val="1500"/>
            </a:pPr>
            <a:r>
              <a:rPr lang="en" sz="2000" dirty="0"/>
              <a:t>Listen to a good podcast</a:t>
            </a:r>
            <a:endParaRPr sz="2000" dirty="0"/>
          </a:p>
          <a:p>
            <a:pPr marL="433388" indent="-150813">
              <a:lnSpc>
                <a:spcPct val="100000"/>
              </a:lnSpc>
              <a:spcBef>
                <a:spcPts val="300"/>
              </a:spcBef>
              <a:buSzPts val="1500"/>
            </a:pPr>
            <a:r>
              <a:rPr lang="en" sz="2000" dirty="0"/>
              <a:t>Play with your pets</a:t>
            </a:r>
            <a:endParaRPr sz="2000" dirty="0"/>
          </a:p>
          <a:p>
            <a:pPr marL="433388" indent="-150813">
              <a:lnSpc>
                <a:spcPct val="100000"/>
              </a:lnSpc>
              <a:spcBef>
                <a:spcPts val="300"/>
              </a:spcBef>
              <a:buSzPts val="1500"/>
            </a:pPr>
            <a:r>
              <a:rPr lang="en" sz="2000" dirty="0"/>
              <a:t>Volunteer in your community</a:t>
            </a:r>
            <a:endParaRPr sz="2000" dirty="0"/>
          </a:p>
          <a:p>
            <a:pPr marL="433388" indent="-150813">
              <a:lnSpc>
                <a:spcPct val="100000"/>
              </a:lnSpc>
              <a:spcBef>
                <a:spcPts val="300"/>
              </a:spcBef>
              <a:buSzPts val="1500"/>
            </a:pPr>
            <a:r>
              <a:rPr lang="en" sz="2000" dirty="0"/>
              <a:t>Learn a new skill (baking, playing an instrument, painting, etc)</a:t>
            </a:r>
            <a:endParaRP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wipe(down)">
                                      <p:cBhvr>
                                        <p:cTn id="7" dur="500"/>
                                        <p:tgtEl>
                                          <p:spTgt spid="13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5">
                                            <p:txEl>
                                              <p:pRg st="1" end="1"/>
                                            </p:txEl>
                                          </p:spTgt>
                                        </p:tgtEl>
                                        <p:attrNameLst>
                                          <p:attrName>style.visibility</p:attrName>
                                        </p:attrNameLst>
                                      </p:cBhvr>
                                      <p:to>
                                        <p:strVal val="visible"/>
                                      </p:to>
                                    </p:set>
                                    <p:animEffect transition="in" filter="wipe(down)">
                                      <p:cBhvr>
                                        <p:cTn id="10" dur="500"/>
                                        <p:tgtEl>
                                          <p:spTgt spid="13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5">
                                            <p:txEl>
                                              <p:pRg st="2" end="2"/>
                                            </p:txEl>
                                          </p:spTgt>
                                        </p:tgtEl>
                                        <p:attrNameLst>
                                          <p:attrName>style.visibility</p:attrName>
                                        </p:attrNameLst>
                                      </p:cBhvr>
                                      <p:to>
                                        <p:strVal val="visible"/>
                                      </p:to>
                                    </p:set>
                                    <p:animEffect transition="in" filter="wipe(down)">
                                      <p:cBhvr>
                                        <p:cTn id="13" dur="500"/>
                                        <p:tgtEl>
                                          <p:spTgt spid="13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5">
                                            <p:txEl>
                                              <p:pRg st="3" end="3"/>
                                            </p:txEl>
                                          </p:spTgt>
                                        </p:tgtEl>
                                        <p:attrNameLst>
                                          <p:attrName>style.visibility</p:attrName>
                                        </p:attrNameLst>
                                      </p:cBhvr>
                                      <p:to>
                                        <p:strVal val="visible"/>
                                      </p:to>
                                    </p:set>
                                    <p:animEffect transition="in" filter="wipe(down)">
                                      <p:cBhvr>
                                        <p:cTn id="16" dur="500"/>
                                        <p:tgtEl>
                                          <p:spTgt spid="13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5">
                                            <p:txEl>
                                              <p:pRg st="4" end="4"/>
                                            </p:txEl>
                                          </p:spTgt>
                                        </p:tgtEl>
                                        <p:attrNameLst>
                                          <p:attrName>style.visibility</p:attrName>
                                        </p:attrNameLst>
                                      </p:cBhvr>
                                      <p:to>
                                        <p:strVal val="visible"/>
                                      </p:to>
                                    </p:set>
                                    <p:animEffect transition="in" filter="wipe(down)">
                                      <p:cBhvr>
                                        <p:cTn id="21" dur="500"/>
                                        <p:tgtEl>
                                          <p:spTgt spid="135">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35">
                                            <p:txEl>
                                              <p:pRg st="5" end="5"/>
                                            </p:txEl>
                                          </p:spTgt>
                                        </p:tgtEl>
                                        <p:attrNameLst>
                                          <p:attrName>style.visibility</p:attrName>
                                        </p:attrNameLst>
                                      </p:cBhvr>
                                      <p:to>
                                        <p:strVal val="visible"/>
                                      </p:to>
                                    </p:set>
                                    <p:animEffect transition="in" filter="wipe(down)">
                                      <p:cBhvr>
                                        <p:cTn id="24" dur="500"/>
                                        <p:tgtEl>
                                          <p:spTgt spid="135">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5">
                                            <p:txEl>
                                              <p:pRg st="6" end="6"/>
                                            </p:txEl>
                                          </p:spTgt>
                                        </p:tgtEl>
                                        <p:attrNameLst>
                                          <p:attrName>style.visibility</p:attrName>
                                        </p:attrNameLst>
                                      </p:cBhvr>
                                      <p:to>
                                        <p:strVal val="visible"/>
                                      </p:to>
                                    </p:set>
                                    <p:animEffect transition="in" filter="wipe(down)">
                                      <p:cBhvr>
                                        <p:cTn id="27" dur="500"/>
                                        <p:tgtEl>
                                          <p:spTgt spid="135">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5">
                                            <p:txEl>
                                              <p:pRg st="7" end="7"/>
                                            </p:txEl>
                                          </p:spTgt>
                                        </p:tgtEl>
                                        <p:attrNameLst>
                                          <p:attrName>style.visibility</p:attrName>
                                        </p:attrNameLst>
                                      </p:cBhvr>
                                      <p:to>
                                        <p:strVal val="visible"/>
                                      </p:to>
                                    </p:set>
                                    <p:animEffect transition="in" filter="wipe(down)">
                                      <p:cBhvr>
                                        <p:cTn id="30" dur="500"/>
                                        <p:tgtEl>
                                          <p:spTgt spid="135">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5">
                                            <p:txEl>
                                              <p:pRg st="8" end="8"/>
                                            </p:txEl>
                                          </p:spTgt>
                                        </p:tgtEl>
                                        <p:attrNameLst>
                                          <p:attrName>style.visibility</p:attrName>
                                        </p:attrNameLst>
                                      </p:cBhvr>
                                      <p:to>
                                        <p:strVal val="visible"/>
                                      </p:to>
                                    </p:set>
                                    <p:animEffect transition="in" filter="wipe(down)">
                                      <p:cBhvr>
                                        <p:cTn id="33" dur="500"/>
                                        <p:tgtEl>
                                          <p:spTgt spid="135">
                                            <p:txEl>
                                              <p:pRg st="8" end="8"/>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35">
                                            <p:txEl>
                                              <p:pRg st="9" end="9"/>
                                            </p:txEl>
                                          </p:spTgt>
                                        </p:tgtEl>
                                        <p:attrNameLst>
                                          <p:attrName>style.visibility</p:attrName>
                                        </p:attrNameLst>
                                      </p:cBhvr>
                                      <p:to>
                                        <p:strVal val="visible"/>
                                      </p:to>
                                    </p:set>
                                    <p:animEffect transition="in" filter="wipe(down)">
                                      <p:cBhvr>
                                        <p:cTn id="36" dur="500"/>
                                        <p:tgtEl>
                                          <p:spTgt spid="135">
                                            <p:txEl>
                                              <p:pRg st="9" end="9"/>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35">
                                            <p:txEl>
                                              <p:pRg st="10" end="10"/>
                                            </p:txEl>
                                          </p:spTgt>
                                        </p:tgtEl>
                                        <p:attrNameLst>
                                          <p:attrName>style.visibility</p:attrName>
                                        </p:attrNameLst>
                                      </p:cBhvr>
                                      <p:to>
                                        <p:strVal val="visible"/>
                                      </p:to>
                                    </p:set>
                                    <p:animEffect transition="in" filter="wipe(down)">
                                      <p:cBhvr>
                                        <p:cTn id="39" dur="500"/>
                                        <p:tgtEl>
                                          <p:spTgt spid="135">
                                            <p:txEl>
                                              <p:pRg st="10" end="10"/>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35">
                                            <p:txEl>
                                              <p:pRg st="11" end="11"/>
                                            </p:txEl>
                                          </p:spTgt>
                                        </p:tgtEl>
                                        <p:attrNameLst>
                                          <p:attrName>style.visibility</p:attrName>
                                        </p:attrNameLst>
                                      </p:cBhvr>
                                      <p:to>
                                        <p:strVal val="visible"/>
                                      </p:to>
                                    </p:set>
                                    <p:animEffect transition="in" filter="wipe(down)">
                                      <p:cBhvr>
                                        <p:cTn id="42" dur="500"/>
                                        <p:tgtEl>
                                          <p:spTgt spid="135">
                                            <p:txEl>
                                              <p:pRg st="11" end="11"/>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5">
                                            <p:txEl>
                                              <p:pRg st="12" end="12"/>
                                            </p:txEl>
                                          </p:spTgt>
                                        </p:tgtEl>
                                        <p:attrNameLst>
                                          <p:attrName>style.visibility</p:attrName>
                                        </p:attrNameLst>
                                      </p:cBhvr>
                                      <p:to>
                                        <p:strVal val="visible"/>
                                      </p:to>
                                    </p:set>
                                    <p:animEffect transition="in" filter="wipe(down)">
                                      <p:cBhvr>
                                        <p:cTn id="45" dur="500"/>
                                        <p:tgtEl>
                                          <p:spTgt spid="13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1277650" y="365125"/>
            <a:ext cx="10046043" cy="1325563"/>
          </a:xfrm>
        </p:spPr>
        <p:txBody>
          <a:bodyPr spcFirstLastPara="1" vert="horz" wrap="square" lIns="121900" tIns="121900" rIns="121900" bIns="121900" numCol="1" anchor="b" anchorCtr="0" compatLnSpc="1">
            <a:prstTxWarp prst="textNoShape">
              <a:avLst/>
            </a:prstTxWarp>
            <a:normAutofit/>
          </a:bodyPr>
          <a:lstStyle/>
          <a:p>
            <a:r>
              <a:rPr lang="en"/>
              <a:t>Take Aways, Affirmations, and Next Steps </a:t>
            </a:r>
            <a:endParaRPr/>
          </a:p>
        </p:txBody>
      </p:sp>
      <p:sp>
        <p:nvSpPr>
          <p:cNvPr id="83" name="Slide Number Placeholder 3">
            <a:extLst>
              <a:ext uri="{FF2B5EF4-FFF2-40B4-BE49-F238E27FC236}">
                <a16:creationId xmlns:a16="http://schemas.microsoft.com/office/drawing/2014/main" id="{25F0D1A8-6414-457E-BFAD-AFB47E29E02C}"/>
              </a:ext>
            </a:extLst>
          </p:cNvPr>
          <p:cNvSpPr>
            <a:spLocks noGrp="1"/>
          </p:cNvSpPr>
          <p:nvPr>
            <p:ph type="sldNum" sz="quarter" idx="10"/>
          </p:nvPr>
        </p:nvSpPr>
        <p:spPr>
          <a:xfrm>
            <a:off x="10437813" y="6356350"/>
            <a:ext cx="915987" cy="365125"/>
          </a:xfrm>
        </p:spPr>
        <p:txBody>
          <a:bodyPr/>
          <a:lstStyle/>
          <a:p>
            <a:pPr>
              <a:spcAft>
                <a:spcPts val="600"/>
              </a:spcAft>
              <a:defRPr/>
            </a:pPr>
            <a:fld id="{CA86D19C-58E4-0C4B-866F-351E2232D695}" type="slidenum">
              <a:rPr lang="en-US"/>
              <a:pPr>
                <a:spcAft>
                  <a:spcPts val="600"/>
                </a:spcAft>
                <a:defRPr/>
              </a:pPr>
              <a:t>15</a:t>
            </a:fld>
            <a:endParaRPr lang="en-US"/>
          </a:p>
        </p:txBody>
      </p:sp>
      <p:graphicFrame>
        <p:nvGraphicFramePr>
          <p:cNvPr id="143" name="Google Shape;141;p27">
            <a:extLst>
              <a:ext uri="{FF2B5EF4-FFF2-40B4-BE49-F238E27FC236}">
                <a16:creationId xmlns:a16="http://schemas.microsoft.com/office/drawing/2014/main" id="{ADEE1059-FC15-41DA-A620-39DD393D9E28}"/>
              </a:ext>
            </a:extLst>
          </p:cNvPr>
          <p:cNvGraphicFramePr/>
          <p:nvPr>
            <p:extLst>
              <p:ext uri="{D42A27DB-BD31-4B8C-83A1-F6EECF244321}">
                <p14:modId xmlns:p14="http://schemas.microsoft.com/office/powerpoint/2010/main" val="229857822"/>
              </p:ext>
            </p:extLst>
          </p:nvPr>
        </p:nvGraphicFramePr>
        <p:xfrm>
          <a:off x="1277650" y="1798320"/>
          <a:ext cx="10058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2560319" y="403412"/>
            <a:ext cx="8793479" cy="1685768"/>
          </a:xfrm>
        </p:spPr>
        <p:txBody>
          <a:bodyPr spcFirstLastPara="1" vert="horz" wrap="square" lIns="121900" tIns="121900" rIns="121900" bIns="121900" numCol="1" anchor="b" anchorCtr="0" compatLnSpc="1">
            <a:prstTxWarp prst="textNoShape">
              <a:avLst/>
            </a:prstTxWarp>
            <a:normAutofit/>
          </a:bodyPr>
          <a:lstStyle/>
          <a:p>
            <a:r>
              <a:rPr lang="en" dirty="0"/>
              <a:t>Any Final Questions? </a:t>
            </a:r>
            <a:endParaRPr dirty="0"/>
          </a:p>
        </p:txBody>
      </p:sp>
      <p:sp>
        <p:nvSpPr>
          <p:cNvPr id="147" name="Google Shape;147;p28"/>
          <p:cNvSpPr txBox="1">
            <a:spLocks noGrp="1"/>
          </p:cNvSpPr>
          <p:nvPr>
            <p:ph idx="1"/>
          </p:nvPr>
        </p:nvSpPr>
        <p:spPr>
          <a:xfrm>
            <a:off x="933025" y="2491448"/>
            <a:ext cx="10523806" cy="3569419"/>
          </a:xfrm>
        </p:spPr>
        <p:txBody>
          <a:bodyPr spcFirstLastPara="1" vert="horz" wrap="square" lIns="121900" tIns="121900" rIns="121900" bIns="121900" numCol="1" anchor="t" anchorCtr="0" compatLnSpc="1">
            <a:prstTxWarp prst="textNoShape">
              <a:avLst/>
            </a:prstTxWarp>
            <a:normAutofit/>
          </a:bodyPr>
          <a:lstStyle/>
          <a:p>
            <a:pPr marL="0" indent="0" algn="ctr">
              <a:spcAft>
                <a:spcPts val="2133"/>
              </a:spcAft>
              <a:buNone/>
            </a:pPr>
            <a:r>
              <a:rPr lang="en-US" dirty="0"/>
              <a:t>Thank you for joining us!</a:t>
            </a:r>
          </a:p>
        </p:txBody>
      </p:sp>
      <p:sp>
        <p:nvSpPr>
          <p:cNvPr id="88" name="Slide Number Placeholder 3">
            <a:extLst>
              <a:ext uri="{FF2B5EF4-FFF2-40B4-BE49-F238E27FC236}">
                <a16:creationId xmlns:a16="http://schemas.microsoft.com/office/drawing/2014/main" id="{9D999B04-1D18-4EE3-B76F-A8A5D41A6C3C}"/>
              </a:ext>
            </a:extLst>
          </p:cNvPr>
          <p:cNvSpPr>
            <a:spLocks noGrp="1"/>
          </p:cNvSpPr>
          <p:nvPr>
            <p:ph type="sldNum" sz="quarter" idx="10"/>
          </p:nvPr>
        </p:nvSpPr>
        <p:spPr>
          <a:xfrm>
            <a:off x="10437813" y="6356350"/>
            <a:ext cx="915987" cy="365125"/>
          </a:xfrm>
        </p:spPr>
        <p:txBody>
          <a:bodyPr/>
          <a:lstStyle/>
          <a:p>
            <a:pPr>
              <a:spcAft>
                <a:spcPts val="600"/>
              </a:spcAft>
              <a:defRPr/>
            </a:pPr>
            <a:fld id="{6816004B-AEE5-9547-AC9B-0D5C79C3D978}" type="slidenum">
              <a:rPr lang="en-US"/>
              <a:pPr>
                <a:spcAft>
                  <a:spcPts val="600"/>
                </a:spcAft>
                <a:defRPr/>
              </a:pPr>
              <a:t>16</a:t>
            </a:fld>
            <a:endParaRPr lang="en-US"/>
          </a:p>
        </p:txBody>
      </p:sp>
      <p:pic>
        <p:nvPicPr>
          <p:cNvPr id="1026" name="Picture 2" descr="Different ways to say &quot;thank you&quot; in Norwegian - Norwegian Academy">
            <a:extLst>
              <a:ext uri="{FF2B5EF4-FFF2-40B4-BE49-F238E27FC236}">
                <a16:creationId xmlns:a16="http://schemas.microsoft.com/office/drawing/2014/main" id="{9C4674EA-77EE-4FC3-AAC3-91558D3F4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399" y="3429000"/>
            <a:ext cx="5975058" cy="18579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2560319" y="1275008"/>
            <a:ext cx="8793479" cy="814172"/>
          </a:xfrm>
          <a:prstGeom prst="rect">
            <a:avLst/>
          </a:prstGeom>
        </p:spPr>
        <p:txBody>
          <a:bodyPr spcFirstLastPara="1" vert="horz" wrap="square" lIns="121900" tIns="121900" rIns="121900" bIns="121900" numCol="1" anchor="t" anchorCtr="0" compatLnSpc="1">
            <a:prstTxWarp prst="textNoShape">
              <a:avLst/>
            </a:prstTxWarp>
            <a:noAutofit/>
          </a:bodyPr>
          <a:lstStyle/>
          <a:p>
            <a:r>
              <a:rPr lang="en" dirty="0"/>
              <a:t>For Further Information and Support</a:t>
            </a:r>
            <a:endParaRPr dirty="0"/>
          </a:p>
        </p:txBody>
      </p:sp>
      <p:sp>
        <p:nvSpPr>
          <p:cNvPr id="153" name="Google Shape;153;p29"/>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Autofit/>
          </a:bodyPr>
          <a:lstStyle/>
          <a:p>
            <a:pPr indent="0" algn="ctr">
              <a:buNone/>
            </a:pPr>
            <a:r>
              <a:rPr lang="en" sz="3200"/>
              <a:t>Email </a:t>
            </a:r>
            <a:r>
              <a:rPr lang="en" sz="3200" u="sng">
                <a:solidFill>
                  <a:schemeClr val="hlink"/>
                </a:solidFill>
                <a:hlinkClick r:id="rId3"/>
              </a:rPr>
              <a:t>info@asccc.org</a:t>
            </a:r>
            <a:endParaRPr sz="3200"/>
          </a:p>
          <a:p>
            <a:pPr marL="0" indent="0">
              <a:spcBef>
                <a:spcPts val="2133"/>
              </a:spcBef>
              <a:buNone/>
            </a:pPr>
            <a:endParaRPr sz="3200"/>
          </a:p>
          <a:p>
            <a:pPr marL="0" indent="0">
              <a:spcBef>
                <a:spcPts val="2133"/>
              </a:spcBef>
              <a:spcAft>
                <a:spcPts val="2133"/>
              </a:spcAft>
              <a:buNone/>
            </a:pPr>
            <a:endParaRPr sz="3200"/>
          </a:p>
        </p:txBody>
      </p:sp>
      <p:pic>
        <p:nvPicPr>
          <p:cNvPr id="154" name="Google Shape;154;p29"/>
          <p:cNvPicPr preferRelativeResize="0"/>
          <p:nvPr/>
        </p:nvPicPr>
        <p:blipFill>
          <a:blip r:embed="rId4">
            <a:alphaModFix/>
          </a:blip>
          <a:stretch>
            <a:fillRect/>
          </a:stretch>
        </p:blipFill>
        <p:spPr>
          <a:xfrm>
            <a:off x="4366496" y="3322022"/>
            <a:ext cx="3659365" cy="1125255"/>
          </a:xfrm>
          <a:prstGeom prst="rect">
            <a:avLst/>
          </a:prstGeom>
          <a:noFill/>
          <a:ln>
            <a:noFill/>
          </a:ln>
        </p:spPr>
      </p:pic>
      <p:sp>
        <p:nvSpPr>
          <p:cNvPr id="155" name="Google Shape;155;p29"/>
          <p:cNvSpPr txBox="1"/>
          <p:nvPr/>
        </p:nvSpPr>
        <p:spPr>
          <a:xfrm>
            <a:off x="1422417" y="4649272"/>
            <a:ext cx="9753600" cy="2208727"/>
          </a:xfrm>
          <a:prstGeom prst="rect">
            <a:avLst/>
          </a:prstGeom>
          <a:noFill/>
          <a:ln>
            <a:noFill/>
          </a:ln>
        </p:spPr>
        <p:txBody>
          <a:bodyPr spcFirstLastPara="1" wrap="square" lIns="121900" tIns="121900" rIns="121900" bIns="121900" anchor="t" anchorCtr="0">
            <a:noAutofit/>
          </a:bodyPr>
          <a:lstStyle/>
          <a:p>
            <a:pPr algn="ctr">
              <a:spcBef>
                <a:spcPts val="480"/>
              </a:spcBef>
              <a:spcAft>
                <a:spcPts val="0"/>
              </a:spcAft>
              <a:buClr>
                <a:schemeClr val="dk1"/>
              </a:buClr>
              <a:buSzPts val="1100"/>
            </a:pPr>
            <a:r>
              <a:rPr lang="en" sz="1600">
                <a:solidFill>
                  <a:schemeClr val="dk1"/>
                </a:solidFill>
              </a:rPr>
              <a:t>Contact Info:</a:t>
            </a:r>
            <a:endParaRPr sz="1600">
              <a:solidFill>
                <a:schemeClr val="dk1"/>
              </a:solidFill>
            </a:endParaRPr>
          </a:p>
          <a:p>
            <a:pPr algn="ctr">
              <a:spcBef>
                <a:spcPts val="0"/>
              </a:spcBef>
              <a:spcAft>
                <a:spcPts val="0"/>
              </a:spcAft>
            </a:pPr>
            <a:r>
              <a:rPr lang="en" sz="1600" u="sng">
                <a:solidFill>
                  <a:schemeClr val="hlink"/>
                </a:solidFill>
                <a:hlinkClick r:id="rId5"/>
              </a:rPr>
              <a:t>mbean@riohondo.edu</a:t>
            </a:r>
            <a:endParaRPr sz="1600"/>
          </a:p>
          <a:p>
            <a:pPr algn="ctr">
              <a:spcBef>
                <a:spcPts val="0"/>
              </a:spcBef>
              <a:spcAft>
                <a:spcPts val="0"/>
              </a:spcAft>
              <a:buClr>
                <a:schemeClr val="dk1"/>
              </a:buClr>
              <a:buSzPts val="1100"/>
            </a:pPr>
            <a:r>
              <a:rPr lang="en" sz="1600" u="sng">
                <a:solidFill>
                  <a:schemeClr val="accent5"/>
                </a:solidFill>
                <a:hlinkClick r:id="rId6">
                  <a:extLst>
                    <a:ext uri="{A12FA001-AC4F-418D-AE19-62706E023703}">
                      <ahyp:hlinkClr xmlns:ahyp="http://schemas.microsoft.com/office/drawing/2018/hyperlinkcolor" val="tx"/>
                    </a:ext>
                  </a:extLst>
                </a:hlinkClick>
              </a:rPr>
              <a:t>antonio_angelo@smc.edu</a:t>
            </a:r>
            <a:endParaRPr sz="1600">
              <a:solidFill>
                <a:schemeClr val="dk1"/>
              </a:solidFill>
            </a:endParaRPr>
          </a:p>
          <a:p>
            <a:pPr algn="ctr">
              <a:spcBef>
                <a:spcPts val="0"/>
              </a:spcBef>
              <a:spcAft>
                <a:spcPts val="0"/>
              </a:spcAft>
            </a:pPr>
            <a:r>
              <a:rPr lang="en" sz="1600" u="sng">
                <a:solidFill>
                  <a:schemeClr val="hlink"/>
                </a:solidFill>
                <a:hlinkClick r:id="rId7"/>
              </a:rPr>
              <a:t>kozakj@elac.edu</a:t>
            </a:r>
            <a:r>
              <a:rPr lang="en" sz="1600"/>
              <a:t> </a:t>
            </a:r>
            <a:endParaRPr sz="1600"/>
          </a:p>
          <a:p>
            <a:pPr algn="ctr">
              <a:spcBef>
                <a:spcPts val="0"/>
              </a:spcBef>
              <a:spcAft>
                <a:spcPts val="0"/>
              </a:spcAft>
            </a:pP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Autofit/>
          </a:bodyPr>
          <a:lstStyle/>
          <a:p>
            <a:r>
              <a:rPr lang="en"/>
              <a:t>References and other materials</a:t>
            </a:r>
            <a:endParaRPr/>
          </a:p>
        </p:txBody>
      </p:sp>
      <p:sp>
        <p:nvSpPr>
          <p:cNvPr id="161" name="Google Shape;161;p30"/>
          <p:cNvSpPr txBox="1">
            <a:spLocks noGrp="1"/>
          </p:cNvSpPr>
          <p:nvPr>
            <p:ph type="body" idx="1"/>
          </p:nvPr>
        </p:nvSpPr>
        <p:spPr>
          <a:xfrm>
            <a:off x="415600" y="1313900"/>
            <a:ext cx="11360800" cy="5010800"/>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buNone/>
            </a:pPr>
            <a:r>
              <a:rPr lang="en" sz="1600"/>
              <a:t>Google shared folder with trauma informed pedagogy resources: </a:t>
            </a:r>
            <a:r>
              <a:rPr lang="en" sz="1600" u="sng">
                <a:solidFill>
                  <a:schemeClr val="hlink"/>
                </a:solidFill>
                <a:hlinkClick r:id="rId3"/>
              </a:rPr>
              <a:t>https://drive.google.com/drive/folders/17msNJL8J8bVeYesbJWUtyY-gEpEQORLW?usp=sharing</a:t>
            </a:r>
            <a:r>
              <a:rPr lang="en" sz="1600"/>
              <a:t> </a:t>
            </a:r>
            <a:endParaRPr sz="1600"/>
          </a:p>
          <a:p>
            <a:pPr marL="0" indent="0">
              <a:lnSpc>
                <a:spcPct val="115000"/>
              </a:lnSpc>
              <a:spcBef>
                <a:spcPts val="2133"/>
              </a:spcBef>
              <a:buNone/>
            </a:pPr>
            <a:r>
              <a:rPr lang="en" sz="1600"/>
              <a:t>References:</a:t>
            </a:r>
            <a:endParaRPr sz="1600"/>
          </a:p>
          <a:p>
            <a:pPr marL="372524" indent="-372524">
              <a:lnSpc>
                <a:spcPct val="115000"/>
              </a:lnSpc>
              <a:buClr>
                <a:schemeClr val="dk1"/>
              </a:buClr>
              <a:buSzPts val="1100"/>
              <a:buNone/>
            </a:pPr>
            <a:r>
              <a:rPr lang="en" sz="1333">
                <a:solidFill>
                  <a:schemeClr val="dk1"/>
                </a:solidFill>
              </a:rPr>
              <a:t>AAUP. (1970). 1940 Statement of Principles on Academic Freedom and Tenure with 1970 Interpretive Comments. </a:t>
            </a:r>
            <a:r>
              <a:rPr lang="en" sz="1333" i="1">
                <a:solidFill>
                  <a:schemeClr val="dk1"/>
                </a:solidFill>
              </a:rPr>
              <a:t>American Association of University Professors. </a:t>
            </a:r>
            <a:r>
              <a:rPr lang="en" sz="1333">
                <a:solidFill>
                  <a:schemeClr val="dk1"/>
                </a:solidFill>
              </a:rPr>
              <a:t>Retrieved from American Association of University Professors website: </a:t>
            </a:r>
            <a:r>
              <a:rPr lang="en" sz="1333" u="sng">
                <a:solidFill>
                  <a:schemeClr val="hlink"/>
                </a:solidFill>
                <a:hlinkClick r:id="rId4"/>
              </a:rPr>
              <a:t>https://www.aaup.org/ report/1940-statement-principles-academic-freedom-and-tenure</a:t>
            </a:r>
            <a:endParaRPr sz="1333">
              <a:solidFill>
                <a:schemeClr val="dk1"/>
              </a:solidFill>
            </a:endParaRPr>
          </a:p>
          <a:p>
            <a:pPr marL="372524" indent="-372524">
              <a:lnSpc>
                <a:spcPct val="115000"/>
              </a:lnSpc>
              <a:buClr>
                <a:schemeClr val="dk1"/>
              </a:buClr>
              <a:buSzPts val="1100"/>
              <a:buNone/>
            </a:pPr>
            <a:r>
              <a:rPr lang="en" sz="1333">
                <a:solidFill>
                  <a:schemeClr val="dk1"/>
                </a:solidFill>
              </a:rPr>
              <a:t>Ahmed, S. (2014). </a:t>
            </a:r>
            <a:r>
              <a:rPr lang="en" sz="1333" i="1">
                <a:solidFill>
                  <a:schemeClr val="dk1"/>
                </a:solidFill>
              </a:rPr>
              <a:t>The cultural politics of emotion</a:t>
            </a:r>
            <a:r>
              <a:rPr lang="en" sz="1333">
                <a:solidFill>
                  <a:schemeClr val="dk1"/>
                </a:solidFill>
              </a:rPr>
              <a:t> (Second edition). Edinburgh University Press.</a:t>
            </a:r>
            <a:endParaRPr sz="1333">
              <a:solidFill>
                <a:schemeClr val="dk1"/>
              </a:solidFill>
            </a:endParaRPr>
          </a:p>
          <a:p>
            <a:pPr marL="372524" indent="-372524">
              <a:lnSpc>
                <a:spcPct val="115000"/>
              </a:lnSpc>
              <a:buClr>
                <a:schemeClr val="dk1"/>
              </a:buClr>
              <a:buSzPts val="1100"/>
              <a:buNone/>
            </a:pPr>
            <a:r>
              <a:rPr lang="en" sz="1333">
                <a:solidFill>
                  <a:schemeClr val="dk1"/>
                </a:solidFill>
              </a:rPr>
              <a:t>Bellas, M. L. (1999). Emotional labor in academia: The case of professors. </a:t>
            </a:r>
            <a:r>
              <a:rPr lang="en" sz="1333" i="1">
                <a:solidFill>
                  <a:schemeClr val="dk1"/>
                </a:solidFill>
              </a:rPr>
              <a:t>The ANNALS of the American Academy of Political and Social Science</a:t>
            </a:r>
            <a:r>
              <a:rPr lang="en" sz="1333">
                <a:solidFill>
                  <a:schemeClr val="dk1"/>
                </a:solidFill>
              </a:rPr>
              <a:t>, </a:t>
            </a:r>
            <a:r>
              <a:rPr lang="en" sz="1333" i="1">
                <a:solidFill>
                  <a:schemeClr val="dk1"/>
                </a:solidFill>
              </a:rPr>
              <a:t>561</a:t>
            </a:r>
            <a:r>
              <a:rPr lang="en" sz="1333">
                <a:solidFill>
                  <a:schemeClr val="dk1"/>
                </a:solidFill>
              </a:rPr>
              <a:t>(1), 96–110. https://doi.org/10.1177/0002716299561001007</a:t>
            </a:r>
            <a:endParaRPr sz="1333">
              <a:solidFill>
                <a:schemeClr val="dk1"/>
              </a:solidFill>
            </a:endParaRPr>
          </a:p>
          <a:p>
            <a:pPr marL="372524" indent="-372524">
              <a:lnSpc>
                <a:spcPct val="115000"/>
              </a:lnSpc>
              <a:buClr>
                <a:schemeClr val="dk1"/>
              </a:buClr>
              <a:buSzPts val="1100"/>
              <a:buNone/>
            </a:pPr>
            <a:r>
              <a:rPr lang="en" sz="1333">
                <a:solidFill>
                  <a:schemeClr val="dk1"/>
                </a:solidFill>
              </a:rPr>
              <a:t>Carello, J., &amp; Butler, L. D. (2015). Practicing what we teach: Trauma-informed educational practice. </a:t>
            </a:r>
            <a:r>
              <a:rPr lang="en" sz="1333" i="1">
                <a:solidFill>
                  <a:schemeClr val="dk1"/>
                </a:solidFill>
              </a:rPr>
              <a:t>Journal of Teaching in Social Work</a:t>
            </a:r>
            <a:r>
              <a:rPr lang="en" sz="1333">
                <a:solidFill>
                  <a:schemeClr val="dk1"/>
                </a:solidFill>
              </a:rPr>
              <a:t>, </a:t>
            </a:r>
            <a:r>
              <a:rPr lang="en" sz="1333" i="1">
                <a:solidFill>
                  <a:schemeClr val="dk1"/>
                </a:solidFill>
              </a:rPr>
              <a:t>35</a:t>
            </a:r>
            <a:r>
              <a:rPr lang="en" sz="1333">
                <a:solidFill>
                  <a:schemeClr val="dk1"/>
                </a:solidFill>
              </a:rPr>
              <a:t>(3), 262–278. https://doi.org/10.1080/08841233.2015.1030059</a:t>
            </a:r>
            <a:endParaRPr sz="1333">
              <a:solidFill>
                <a:schemeClr val="dk1"/>
              </a:solidFill>
            </a:endParaRPr>
          </a:p>
          <a:p>
            <a:pPr marL="372524" indent="-372524">
              <a:lnSpc>
                <a:spcPct val="115000"/>
              </a:lnSpc>
              <a:buClr>
                <a:schemeClr val="dk1"/>
              </a:buClr>
              <a:buSzPts val="1100"/>
              <a:buNone/>
            </a:pPr>
            <a:r>
              <a:rPr lang="en" sz="1333">
                <a:solidFill>
                  <a:schemeClr val="dk1"/>
                </a:solidFill>
              </a:rPr>
              <a:t>Heffernan, T. A., &amp; Bosetti, L. (2020). The emotional labour and toll of managerial academia on higher education leaders. </a:t>
            </a:r>
            <a:r>
              <a:rPr lang="en" sz="1333" i="1">
                <a:solidFill>
                  <a:schemeClr val="dk1"/>
                </a:solidFill>
              </a:rPr>
              <a:t>Journal of Educational Administration and History</a:t>
            </a:r>
            <a:r>
              <a:rPr lang="en" sz="1333">
                <a:solidFill>
                  <a:schemeClr val="dk1"/>
                </a:solidFill>
              </a:rPr>
              <a:t>, </a:t>
            </a:r>
            <a:r>
              <a:rPr lang="en" sz="1333" i="1">
                <a:solidFill>
                  <a:schemeClr val="dk1"/>
                </a:solidFill>
              </a:rPr>
              <a:t>52</a:t>
            </a:r>
            <a:r>
              <a:rPr lang="en" sz="1333">
                <a:solidFill>
                  <a:schemeClr val="dk1"/>
                </a:solidFill>
              </a:rPr>
              <a:t>(4), 357–372. </a:t>
            </a:r>
            <a:r>
              <a:rPr lang="en" sz="1333" u="sng">
                <a:solidFill>
                  <a:schemeClr val="hlink"/>
                </a:solidFill>
                <a:hlinkClick r:id="rId5"/>
              </a:rPr>
              <a:t>https://doi.org/10.1080/00220620.2020.1725741</a:t>
            </a:r>
            <a:endParaRPr sz="1333">
              <a:solidFill>
                <a:schemeClr val="dk1"/>
              </a:solidFill>
            </a:endParaRPr>
          </a:p>
          <a:p>
            <a:pPr marL="372524" indent="-372524">
              <a:lnSpc>
                <a:spcPct val="115000"/>
              </a:lnSpc>
              <a:buClr>
                <a:schemeClr val="dk1"/>
              </a:buClr>
              <a:buSzPts val="1100"/>
              <a:buNone/>
            </a:pPr>
            <a:r>
              <a:rPr lang="en" sz="1333">
                <a:solidFill>
                  <a:schemeClr val="dk1"/>
                </a:solidFill>
              </a:rPr>
              <a:t>Pouliot, A (2019). In the Governess’s Rom: Fostering Student-Faculty Solidarity through Radical Honesty. </a:t>
            </a:r>
            <a:r>
              <a:rPr lang="en" sz="1333" i="1">
                <a:solidFill>
                  <a:schemeClr val="dk1"/>
                </a:solidFill>
              </a:rPr>
              <a:t>Pedagogy, 19</a:t>
            </a:r>
            <a:r>
              <a:rPr lang="en" sz="1333">
                <a:solidFill>
                  <a:schemeClr val="dk1"/>
                </a:solidFill>
              </a:rPr>
              <a:t>(3),</a:t>
            </a:r>
            <a:r>
              <a:rPr lang="en" sz="1333" i="1">
                <a:solidFill>
                  <a:schemeClr val="dk1"/>
                </a:solidFill>
              </a:rPr>
              <a:t> </a:t>
            </a:r>
            <a:r>
              <a:rPr lang="en" sz="1333">
                <a:solidFill>
                  <a:schemeClr val="dk1"/>
                </a:solidFill>
              </a:rPr>
              <a:t>531-536.</a:t>
            </a:r>
            <a:endParaRPr sz="1333">
              <a:solidFill>
                <a:schemeClr val="dk1"/>
              </a:solidFill>
            </a:endParaRPr>
          </a:p>
          <a:p>
            <a:pPr marL="372524" indent="-372524">
              <a:lnSpc>
                <a:spcPct val="115000"/>
              </a:lnSpc>
              <a:buClr>
                <a:schemeClr val="dk1"/>
              </a:buClr>
              <a:buSzPts val="1100"/>
              <a:buNone/>
            </a:pPr>
            <a:r>
              <a:rPr lang="en" sz="1333">
                <a:solidFill>
                  <a:schemeClr val="dk1"/>
                </a:solidFill>
              </a:rPr>
              <a:t>Ross, S. (2020). </a:t>
            </a:r>
            <a:r>
              <a:rPr lang="en" sz="1333" i="1">
                <a:solidFill>
                  <a:schemeClr val="dk1"/>
                </a:solidFill>
              </a:rPr>
              <a:t>Interview with Shawna Ross and Douglas Dowland </a:t>
            </a:r>
            <a:r>
              <a:rPr lang="en" sz="1333">
                <a:solidFill>
                  <a:schemeClr val="dk1"/>
                </a:solidFill>
              </a:rPr>
              <a:t>(No. 15) [Audio podcast]. Pedagogue. </a:t>
            </a:r>
            <a:r>
              <a:rPr lang="en" sz="1333" u="sng">
                <a:solidFill>
                  <a:schemeClr val="hlink"/>
                </a:solidFill>
                <a:hlinkClick r:id="rId6"/>
              </a:rPr>
              <a:t>https://studsterkel.wfmt.com/programs/interview-will-paynter</a:t>
            </a:r>
            <a:endParaRPr sz="1333">
              <a:solidFill>
                <a:schemeClr val="dk1"/>
              </a:solidFill>
            </a:endParaRPr>
          </a:p>
          <a:p>
            <a:pPr marL="372524" indent="-372524">
              <a:lnSpc>
                <a:spcPct val="115000"/>
              </a:lnSpc>
              <a:buClr>
                <a:schemeClr val="dk1"/>
              </a:buClr>
              <a:buSzPts val="1100"/>
              <a:buNone/>
            </a:pPr>
            <a:r>
              <a:rPr lang="en" sz="1333">
                <a:solidFill>
                  <a:schemeClr val="dk1"/>
                </a:solidFill>
              </a:rPr>
              <a:t>Ross, S. &amp; Dowland, D. (2020). Guest Editors’ Introduction: Anxious Pedagogies. </a:t>
            </a:r>
            <a:r>
              <a:rPr lang="en" sz="1333" i="1">
                <a:solidFill>
                  <a:schemeClr val="dk1"/>
                </a:solidFill>
              </a:rPr>
              <a:t>Pedagogy, 19</a:t>
            </a:r>
            <a:r>
              <a:rPr lang="en" sz="1333">
                <a:solidFill>
                  <a:schemeClr val="dk1"/>
                </a:solidFill>
              </a:rPr>
              <a:t>(3),</a:t>
            </a:r>
            <a:r>
              <a:rPr lang="en" sz="1333" i="1">
                <a:solidFill>
                  <a:schemeClr val="dk1"/>
                </a:solidFill>
              </a:rPr>
              <a:t> </a:t>
            </a:r>
            <a:r>
              <a:rPr lang="en" sz="1333">
                <a:solidFill>
                  <a:schemeClr val="dk1"/>
                </a:solidFill>
              </a:rPr>
              <a:t>509-512.</a:t>
            </a:r>
            <a:endParaRPr sz="1333">
              <a:solidFill>
                <a:schemeClr val="dk1"/>
              </a:solidFill>
            </a:endParaRPr>
          </a:p>
          <a:p>
            <a:pPr marL="372524" indent="-372524">
              <a:lnSpc>
                <a:spcPct val="115000"/>
              </a:lnSpc>
              <a:buClr>
                <a:schemeClr val="dk1"/>
              </a:buClr>
              <a:buSzPts val="1100"/>
              <a:buNone/>
            </a:pPr>
            <a:r>
              <a:rPr lang="en" sz="1333">
                <a:solidFill>
                  <a:srgbClr val="333333"/>
                </a:solidFill>
                <a:highlight>
                  <a:srgbClr val="FFFFFF"/>
                </a:highlight>
              </a:rPr>
              <a:t>Velez, M., &amp; Curry, S. (2020). Academic Freedom and Equity. </a:t>
            </a:r>
            <a:r>
              <a:rPr lang="en" sz="1333" i="1">
                <a:solidFill>
                  <a:srgbClr val="333333"/>
                </a:solidFill>
                <a:highlight>
                  <a:srgbClr val="FFFFFF"/>
                </a:highlight>
              </a:rPr>
              <a:t>Rostrum. Academic Senate for California Community Colleges.</a:t>
            </a:r>
            <a:r>
              <a:rPr lang="en" sz="1333">
                <a:solidFill>
                  <a:srgbClr val="333333"/>
                </a:solidFill>
                <a:highlight>
                  <a:srgbClr val="FFFFFF"/>
                </a:highlight>
              </a:rPr>
              <a:t> Retrieved from </a:t>
            </a:r>
            <a:r>
              <a:rPr lang="en" sz="1333" i="1" u="sng">
                <a:solidFill>
                  <a:schemeClr val="hlink"/>
                </a:solidFill>
                <a:highlight>
                  <a:srgbClr val="FFFFFF"/>
                </a:highlight>
                <a:hlinkClick r:id="rId7"/>
              </a:rPr>
              <a:t>https://asccc.org/content/academic-freedom-and-equity</a:t>
            </a:r>
            <a:endParaRPr sz="1067">
              <a:solidFill>
                <a:schemeClr val="dk1"/>
              </a:solidFill>
            </a:endParaRPr>
          </a:p>
          <a:p>
            <a:pPr marL="0" indent="0">
              <a:spcAft>
                <a:spcPts val="2133"/>
              </a:spcAft>
              <a:buNone/>
            </a:pPr>
            <a:endParaRPr sz="1333"/>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2560319" y="403412"/>
            <a:ext cx="8793479" cy="1685768"/>
          </a:xfrm>
        </p:spPr>
        <p:txBody>
          <a:bodyPr spcFirstLastPara="1" vert="horz" wrap="square" lIns="121900" tIns="121900" rIns="121900" bIns="121900" numCol="1" anchor="b" anchorCtr="0" compatLnSpc="1">
            <a:prstTxWarp prst="textNoShape">
              <a:avLst/>
            </a:prstTxWarp>
            <a:normAutofit/>
          </a:bodyPr>
          <a:lstStyle/>
          <a:p>
            <a:r>
              <a:rPr lang="en"/>
              <a:t>Session Description </a:t>
            </a:r>
            <a:endParaRPr/>
          </a:p>
        </p:txBody>
      </p:sp>
      <p:sp>
        <p:nvSpPr>
          <p:cNvPr id="62" name="Google Shape;62;p14"/>
          <p:cNvSpPr txBox="1">
            <a:spLocks noGrp="1"/>
          </p:cNvSpPr>
          <p:nvPr>
            <p:ph idx="1"/>
          </p:nvPr>
        </p:nvSpPr>
        <p:spPr>
          <a:xfrm>
            <a:off x="829994" y="2662568"/>
            <a:ext cx="10523806" cy="3569419"/>
          </a:xfrm>
        </p:spPr>
        <p:txBody>
          <a:bodyPr spcFirstLastPara="1" vert="horz" wrap="square" lIns="121900" tIns="121900" rIns="121900" bIns="121900" numCol="1" anchor="t" anchorCtr="0" compatLnSpc="1">
            <a:prstTxWarp prst="textNoShape">
              <a:avLst/>
            </a:prstTxWarp>
            <a:normAutofit fontScale="92500" lnSpcReduction="20000"/>
          </a:bodyPr>
          <a:lstStyle/>
          <a:p>
            <a:pPr marL="0" indent="0">
              <a:spcAft>
                <a:spcPts val="2133"/>
              </a:spcAft>
              <a:buNone/>
            </a:pPr>
            <a:r>
              <a:rPr lang="en-US" sz="2800" dirty="0"/>
              <a:t>How often do you politely smile, nod in compliance, and adjust to situations that just don’t feel right? As we navigate various systems, institutions, campus climates, and classroom situations, the emotional labor it takes to keep an academic job goes unnoticed, and thus, calls for re-attention. With new considerations of emotion, perhaps we recognize our upkeep of professionalism and collegiality as disallowing the possibility for more meaningful labor — labor that better serves us, our students, and our institutions. Join us for a courageous conversation on embracing emotions and finding ways to refuel and assert your voice. </a:t>
            </a:r>
          </a:p>
        </p:txBody>
      </p:sp>
      <p:sp>
        <p:nvSpPr>
          <p:cNvPr id="67" name="Slide Number Placeholder 3">
            <a:extLst>
              <a:ext uri="{FF2B5EF4-FFF2-40B4-BE49-F238E27FC236}">
                <a16:creationId xmlns:a16="http://schemas.microsoft.com/office/drawing/2014/main" id="{5B16D7F8-1981-4C3A-939B-225199C240B2}"/>
              </a:ext>
            </a:extLst>
          </p:cNvPr>
          <p:cNvSpPr>
            <a:spLocks noGrp="1"/>
          </p:cNvSpPr>
          <p:nvPr>
            <p:ph type="sldNum" sz="quarter" idx="10"/>
          </p:nvPr>
        </p:nvSpPr>
        <p:spPr>
          <a:xfrm>
            <a:off x="10437813" y="6356350"/>
            <a:ext cx="915987" cy="365125"/>
          </a:xfrm>
        </p:spPr>
        <p:txBody>
          <a:bodyPr/>
          <a:lstStyle/>
          <a:p>
            <a:pPr>
              <a:spcAft>
                <a:spcPts val="600"/>
              </a:spcAft>
              <a:defRPr/>
            </a:pPr>
            <a:fld id="{6816004B-AEE5-9547-AC9B-0D5C79C3D978}" type="slidenum">
              <a:rPr lang="en-US"/>
              <a:pPr>
                <a:spcAft>
                  <a:spcPts val="600"/>
                </a:spcAft>
                <a:defRPr/>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2560319" y="403412"/>
            <a:ext cx="8793479" cy="1685768"/>
          </a:xfrm>
        </p:spPr>
        <p:txBody>
          <a:bodyPr spcFirstLastPara="1" vert="horz" wrap="square" lIns="121900" tIns="121900" rIns="121900" bIns="121900" numCol="1" anchor="b" anchorCtr="0" compatLnSpc="1">
            <a:prstTxWarp prst="textNoShape">
              <a:avLst/>
            </a:prstTxWarp>
            <a:normAutofit/>
          </a:bodyPr>
          <a:lstStyle/>
          <a:p>
            <a:r>
              <a:rPr lang="en"/>
              <a:t>Today, we will . . .</a:t>
            </a:r>
            <a:endParaRPr/>
          </a:p>
        </p:txBody>
      </p:sp>
      <p:sp>
        <p:nvSpPr>
          <p:cNvPr id="87" name="Google Shape;68;p15"/>
          <p:cNvSpPr txBox="1">
            <a:spLocks noGrp="1"/>
          </p:cNvSpPr>
          <p:nvPr>
            <p:ph idx="1"/>
          </p:nvPr>
        </p:nvSpPr>
        <p:spPr>
          <a:xfrm>
            <a:off x="829994" y="2662568"/>
            <a:ext cx="10941296" cy="3569419"/>
          </a:xfrm>
        </p:spPr>
        <p:txBody>
          <a:bodyPr spcFirstLastPara="1" vert="horz" wrap="square" lIns="121900" tIns="121900" rIns="121900" bIns="121900" numCol="1" anchor="t" anchorCtr="0" compatLnSpc="1">
            <a:prstTxWarp prst="textNoShape">
              <a:avLst/>
            </a:prstTxWarp>
            <a:normAutofit fontScale="92500"/>
          </a:bodyPr>
          <a:lstStyle/>
          <a:p>
            <a:pPr marL="457200" indent="-457200">
              <a:buSzPts val="1900"/>
              <a:buFont typeface="+mj-lt"/>
              <a:buAutoNum type="arabicPeriod"/>
            </a:pPr>
            <a:r>
              <a:rPr lang="en" dirty="0"/>
              <a:t>Review community norms </a:t>
            </a:r>
          </a:p>
          <a:p>
            <a:pPr marL="457200" indent="-457200">
              <a:buSzPts val="1900"/>
              <a:buFont typeface="+mj-lt"/>
              <a:buAutoNum type="arabicPeriod"/>
            </a:pPr>
            <a:r>
              <a:rPr lang="en" dirty="0"/>
              <a:t>Participate in a poll</a:t>
            </a:r>
          </a:p>
          <a:p>
            <a:pPr marL="457200" indent="-457200">
              <a:buSzPts val="1900"/>
              <a:buFont typeface="+mj-lt"/>
              <a:buAutoNum type="arabicPeriod"/>
            </a:pPr>
            <a:r>
              <a:rPr lang="en" dirty="0"/>
              <a:t>Discuss the myths of “academic freedom” and radical honesty </a:t>
            </a:r>
          </a:p>
          <a:p>
            <a:pPr marL="457200" indent="-457200">
              <a:buSzPts val="1900"/>
              <a:buFont typeface="+mj-lt"/>
              <a:buAutoNum type="arabicPeriod"/>
            </a:pPr>
            <a:r>
              <a:rPr lang="en" dirty="0"/>
              <a:t>Discuss pedagogy and praxis</a:t>
            </a:r>
          </a:p>
          <a:p>
            <a:pPr lvl="1" indent="-431789">
              <a:spcBef>
                <a:spcPts val="0"/>
              </a:spcBef>
              <a:buSzPts val="1500"/>
            </a:pPr>
            <a:r>
              <a:rPr lang="en-US" dirty="0"/>
              <a:t>Acknowledging anxiety and centering the classroom culture, anxious pedagogy </a:t>
            </a:r>
          </a:p>
          <a:p>
            <a:pPr lvl="1" indent="-431789">
              <a:spcBef>
                <a:spcPts val="0"/>
              </a:spcBef>
              <a:buSzPts val="1500"/>
            </a:pPr>
            <a:r>
              <a:rPr lang="en-US" dirty="0"/>
              <a:t>Looking at trauma informed pedagogy from a different angle</a:t>
            </a:r>
            <a:endParaRPr lang="en" dirty="0"/>
          </a:p>
          <a:p>
            <a:pPr marL="457200" indent="-457200">
              <a:buSzPts val="1900"/>
              <a:buFont typeface="+mj-lt"/>
              <a:buAutoNum type="arabicPeriod"/>
            </a:pPr>
            <a:r>
              <a:rPr lang="en" dirty="0"/>
              <a:t>Evaluate our well-being and balanced living </a:t>
            </a:r>
          </a:p>
          <a:p>
            <a:pPr marL="457200" indent="-457200">
              <a:buSzPts val="1900"/>
              <a:buFont typeface="+mj-lt"/>
              <a:buAutoNum type="arabicPeriod"/>
            </a:pPr>
            <a:r>
              <a:rPr lang="en" dirty="0"/>
              <a:t>Close with take-aways and any final questions </a:t>
            </a:r>
            <a:endParaRPr dirty="0"/>
          </a:p>
        </p:txBody>
      </p:sp>
      <p:sp>
        <p:nvSpPr>
          <p:cNvPr id="88" name="Slide Number Placeholder 3">
            <a:extLst>
              <a:ext uri="{FF2B5EF4-FFF2-40B4-BE49-F238E27FC236}">
                <a16:creationId xmlns:a16="http://schemas.microsoft.com/office/drawing/2014/main" id="{23382DAF-7032-40BC-987E-79E3B01DD120}"/>
              </a:ext>
            </a:extLst>
          </p:cNvPr>
          <p:cNvSpPr>
            <a:spLocks noGrp="1"/>
          </p:cNvSpPr>
          <p:nvPr>
            <p:ph type="sldNum" sz="quarter" idx="10"/>
          </p:nvPr>
        </p:nvSpPr>
        <p:spPr>
          <a:xfrm>
            <a:off x="10437813" y="6356350"/>
            <a:ext cx="915987" cy="365125"/>
          </a:xfrm>
        </p:spPr>
        <p:txBody>
          <a:bodyPr/>
          <a:lstStyle/>
          <a:p>
            <a:pPr>
              <a:spcAft>
                <a:spcPts val="600"/>
              </a:spcAft>
              <a:defRPr/>
            </a:pPr>
            <a:fld id="{6816004B-AEE5-9547-AC9B-0D5C79C3D978}" type="slidenum">
              <a:rPr lang="en-US"/>
              <a:pPr>
                <a:spcAft>
                  <a:spcPts val="600"/>
                </a:spcAft>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Autofit/>
          </a:bodyPr>
          <a:lstStyle/>
          <a:p>
            <a:r>
              <a:rPr lang="en"/>
              <a:t>Questions</a:t>
            </a:r>
            <a:endParaRPr/>
          </a:p>
        </p:txBody>
      </p:sp>
      <p:sp>
        <p:nvSpPr>
          <p:cNvPr id="74" name="Google Shape;74;p1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spcAft>
                <a:spcPts val="2133"/>
              </a:spcAft>
              <a:buNone/>
            </a:pPr>
            <a:r>
              <a:rPr lang="en"/>
              <a:t>Use the Pathable platform CHAT box</a:t>
            </a:r>
            <a:endParaRPr/>
          </a:p>
        </p:txBody>
      </p:sp>
      <p:pic>
        <p:nvPicPr>
          <p:cNvPr id="75" name="Google Shape;75;p16"/>
          <p:cNvPicPr preferRelativeResize="0"/>
          <p:nvPr/>
        </p:nvPicPr>
        <p:blipFill>
          <a:blip r:embed="rId3">
            <a:alphaModFix/>
          </a:blip>
          <a:stretch>
            <a:fillRect/>
          </a:stretch>
        </p:blipFill>
        <p:spPr>
          <a:xfrm>
            <a:off x="2838501" y="2283267"/>
            <a:ext cx="7498567" cy="42567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1277650" y="365125"/>
            <a:ext cx="10046043" cy="1325563"/>
          </a:xfrm>
        </p:spPr>
        <p:txBody>
          <a:bodyPr spcFirstLastPara="1" vert="horz" wrap="square" lIns="121900" tIns="121900" rIns="121900" bIns="121900" numCol="1" anchor="b" anchorCtr="0" compatLnSpc="1">
            <a:prstTxWarp prst="textNoShape">
              <a:avLst/>
            </a:prstTxWarp>
            <a:normAutofit/>
          </a:bodyPr>
          <a:lstStyle/>
          <a:p>
            <a:pPr>
              <a:spcAft>
                <a:spcPts val="2133"/>
              </a:spcAft>
              <a:buClr>
                <a:schemeClr val="dk1"/>
              </a:buClr>
              <a:buSzPts val="1100"/>
            </a:pPr>
            <a:r>
              <a:rPr lang="en-US"/>
              <a:t>Community Norms and a Mindfulness Activity </a:t>
            </a:r>
          </a:p>
        </p:txBody>
      </p:sp>
      <p:pic>
        <p:nvPicPr>
          <p:cNvPr id="3" name="Content Placeholder 2" descr="Zen-like waterfall in autumn forest">
            <a:extLst>
              <a:ext uri="{FF2B5EF4-FFF2-40B4-BE49-F238E27FC236}">
                <a16:creationId xmlns:a16="http://schemas.microsoft.com/office/drawing/2014/main" id="{48440C58-A5F6-492B-BAA7-E0085FB0BD46}"/>
              </a:ext>
            </a:extLst>
          </p:cNvPr>
          <p:cNvPicPr>
            <a:picLocks noGrp="1" noChangeAspect="1"/>
          </p:cNvPicPr>
          <p:nvPr>
            <p:ph sz="quarter" idx="4"/>
          </p:nvPr>
        </p:nvPicPr>
        <p:blipFill>
          <a:blip r:embed="rId3"/>
          <a:stretch>
            <a:fillRect/>
          </a:stretch>
        </p:blipFill>
        <p:spPr>
          <a:xfrm>
            <a:off x="6388100" y="2344612"/>
            <a:ext cx="4949825" cy="3299077"/>
          </a:xfrm>
        </p:spPr>
      </p:pic>
      <p:sp>
        <p:nvSpPr>
          <p:cNvPr id="92" name="Slide Number Placeholder 3">
            <a:extLst>
              <a:ext uri="{FF2B5EF4-FFF2-40B4-BE49-F238E27FC236}">
                <a16:creationId xmlns:a16="http://schemas.microsoft.com/office/drawing/2014/main" id="{BE4CEEE1-C888-4F3D-B425-7BA515283956}"/>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CA86D19C-58E4-0C4B-866F-351E2232D695}" type="slidenum">
              <a:rPr lang="en-US"/>
              <a:pPr>
                <a:spcAft>
                  <a:spcPts val="600"/>
                </a:spcAft>
                <a:defRPr/>
              </a:pPr>
              <a:t>5</a:t>
            </a:fld>
            <a:endParaRPr lang="en-US"/>
          </a:p>
        </p:txBody>
      </p:sp>
      <p:graphicFrame>
        <p:nvGraphicFramePr>
          <p:cNvPr id="93" name="Google Shape;81;p17">
            <a:extLst>
              <a:ext uri="{FF2B5EF4-FFF2-40B4-BE49-F238E27FC236}">
                <a16:creationId xmlns:a16="http://schemas.microsoft.com/office/drawing/2014/main" id="{0ED6873A-3A13-42A9-8098-790492786556}"/>
              </a:ext>
            </a:extLst>
          </p:cNvPr>
          <p:cNvGraphicFramePr/>
          <p:nvPr>
            <p:extLst>
              <p:ext uri="{D42A27DB-BD31-4B8C-83A1-F6EECF244321}">
                <p14:modId xmlns:p14="http://schemas.microsoft.com/office/powerpoint/2010/main" val="806588004"/>
              </p:ext>
            </p:extLst>
          </p:nvPr>
        </p:nvGraphicFramePr>
        <p:xfrm>
          <a:off x="1277650" y="1798320"/>
          <a:ext cx="4922537" cy="43913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2560319" y="403412"/>
            <a:ext cx="8793479" cy="1685768"/>
          </a:xfrm>
        </p:spPr>
        <p:txBody>
          <a:bodyPr spcFirstLastPara="1" vert="horz" wrap="square" lIns="121900" tIns="121900" rIns="121900" bIns="121900" numCol="1" anchor="b" anchorCtr="0" compatLnSpc="1">
            <a:prstTxWarp prst="textNoShape">
              <a:avLst/>
            </a:prstTxWarp>
            <a:normAutofit/>
          </a:bodyPr>
          <a:lstStyle/>
          <a:p>
            <a:r>
              <a:rPr lang="en" dirty="0"/>
              <a:t>Poll in Pathable</a:t>
            </a:r>
            <a:endParaRPr dirty="0"/>
          </a:p>
        </p:txBody>
      </p:sp>
      <p:sp>
        <p:nvSpPr>
          <p:cNvPr id="115" name="Slide Number Placeholder 3">
            <a:extLst>
              <a:ext uri="{FF2B5EF4-FFF2-40B4-BE49-F238E27FC236}">
                <a16:creationId xmlns:a16="http://schemas.microsoft.com/office/drawing/2014/main" id="{567D3DE0-B19D-4636-A61A-C99D99D711C4}"/>
              </a:ext>
            </a:extLst>
          </p:cNvPr>
          <p:cNvSpPr>
            <a:spLocks noGrp="1"/>
          </p:cNvSpPr>
          <p:nvPr>
            <p:ph type="sldNum" sz="quarter" idx="10"/>
          </p:nvPr>
        </p:nvSpPr>
        <p:spPr>
          <a:xfrm>
            <a:off x="10437813" y="6356350"/>
            <a:ext cx="915987" cy="365125"/>
          </a:xfrm>
        </p:spPr>
        <p:txBody>
          <a:bodyPr/>
          <a:lstStyle/>
          <a:p>
            <a:pPr>
              <a:spcAft>
                <a:spcPts val="600"/>
              </a:spcAft>
              <a:defRPr/>
            </a:pPr>
            <a:fld id="{6816004B-AEE5-9547-AC9B-0D5C79C3D978}" type="slidenum">
              <a:rPr lang="en-US"/>
              <a:pPr>
                <a:spcAft>
                  <a:spcPts val="600"/>
                </a:spcAft>
                <a:defRPr/>
              </a:pPr>
              <a:t>6</a:t>
            </a:fld>
            <a:endParaRPr lang="en-US"/>
          </a:p>
        </p:txBody>
      </p:sp>
      <p:graphicFrame>
        <p:nvGraphicFramePr>
          <p:cNvPr id="116" name="Google Shape;87;p18">
            <a:extLst>
              <a:ext uri="{FF2B5EF4-FFF2-40B4-BE49-F238E27FC236}">
                <a16:creationId xmlns:a16="http://schemas.microsoft.com/office/drawing/2014/main" id="{7041BE42-BA91-4784-A0DA-C3FA1E523262}"/>
              </a:ext>
            </a:extLst>
          </p:cNvPr>
          <p:cNvGraphicFramePr/>
          <p:nvPr>
            <p:extLst>
              <p:ext uri="{D42A27DB-BD31-4B8C-83A1-F6EECF244321}">
                <p14:modId xmlns:p14="http://schemas.microsoft.com/office/powerpoint/2010/main" val="776223574"/>
              </p:ext>
            </p:extLst>
          </p:nvPr>
        </p:nvGraphicFramePr>
        <p:xfrm>
          <a:off x="829994" y="2662568"/>
          <a:ext cx="10523806" cy="356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BC970-5702-492A-AADF-A92C61179324}"/>
              </a:ext>
            </a:extLst>
          </p:cNvPr>
          <p:cNvSpPr>
            <a:spLocks noGrp="1"/>
          </p:cNvSpPr>
          <p:nvPr>
            <p:ph type="title"/>
          </p:nvPr>
        </p:nvSpPr>
        <p:spPr>
          <a:xfrm>
            <a:off x="1277650" y="365125"/>
            <a:ext cx="10076150" cy="1325563"/>
          </a:xfrm>
        </p:spPr>
        <p:txBody>
          <a:bodyPr wrap="square" anchor="b">
            <a:normAutofit/>
          </a:bodyPr>
          <a:lstStyle/>
          <a:p>
            <a:r>
              <a:rPr lang="en" sz="4000" dirty="0"/>
              <a:t>The Myth of Academic Freedom and Radical Honesty</a:t>
            </a:r>
            <a:endParaRPr lang="en-US" sz="4000" dirty="0"/>
          </a:p>
        </p:txBody>
      </p:sp>
      <p:sp>
        <p:nvSpPr>
          <p:cNvPr id="3" name="Content Placeholder 2">
            <a:extLst>
              <a:ext uri="{FF2B5EF4-FFF2-40B4-BE49-F238E27FC236}">
                <a16:creationId xmlns:a16="http://schemas.microsoft.com/office/drawing/2014/main" id="{1F10ADFC-FA6A-43E2-ABD7-47C265C7451C}"/>
              </a:ext>
            </a:extLst>
          </p:cNvPr>
          <p:cNvSpPr>
            <a:spLocks noGrp="1"/>
          </p:cNvSpPr>
          <p:nvPr>
            <p:ph sz="half" idx="1"/>
          </p:nvPr>
        </p:nvSpPr>
        <p:spPr>
          <a:xfrm>
            <a:off x="1295400" y="1690688"/>
            <a:ext cx="10058400" cy="4923154"/>
          </a:xfrm>
        </p:spPr>
        <p:txBody>
          <a:bodyPr wrap="square" anchor="t">
            <a:noAutofit/>
          </a:bodyPr>
          <a:lstStyle/>
          <a:p>
            <a:pPr lvl="0" fontAlgn="base">
              <a:lnSpc>
                <a:spcPct val="100000"/>
              </a:lnSpc>
              <a:spcBef>
                <a:spcPts val="0"/>
              </a:spcBef>
              <a:spcAft>
                <a:spcPts val="300"/>
              </a:spcAft>
              <a:buSzPts val="1800"/>
            </a:pPr>
            <a:r>
              <a:rPr lang="en-US" sz="1700" dirty="0"/>
              <a:t>“Academic Freedom and Equity” (Velez &amp; Curry, 2020)</a:t>
            </a:r>
          </a:p>
          <a:p>
            <a:pPr marL="609585" lvl="0" indent="-407076" fontAlgn="base">
              <a:lnSpc>
                <a:spcPct val="100000"/>
              </a:lnSpc>
              <a:spcBef>
                <a:spcPts val="0"/>
              </a:spcBef>
              <a:spcAft>
                <a:spcPts val="300"/>
              </a:spcAft>
              <a:buSzPts val="1208"/>
              <a:buFont typeface="Arial" panose="020B0604020202020204" pitchFamily="34" charset="0"/>
              <a:buChar char="●"/>
            </a:pPr>
            <a:r>
              <a:rPr lang="en-US" sz="1700" dirty="0"/>
              <a:t>Academic freedom as the “indispensable requisite for unfettered teaching and research in institutions of higher education” (AAUP, 1970 as cited in Velez &amp; Curry, 2020)</a:t>
            </a:r>
          </a:p>
          <a:p>
            <a:pPr marL="609585" lvl="0" indent="-407076" fontAlgn="base">
              <a:lnSpc>
                <a:spcPct val="100000"/>
              </a:lnSpc>
              <a:spcBef>
                <a:spcPts val="0"/>
              </a:spcBef>
              <a:spcAft>
                <a:spcPts val="300"/>
              </a:spcAft>
              <a:buClr>
                <a:srgbClr val="574C45"/>
              </a:buClr>
              <a:buSzPts val="1208"/>
              <a:buFont typeface="Arial" panose="020B0604020202020204" pitchFamily="34" charset="0"/>
              <a:buChar char="●"/>
            </a:pPr>
            <a:r>
              <a:rPr lang="en-US" sz="1700" dirty="0"/>
              <a:t>Advocate toward a “diverse and robust exchange of ideas” between students and teachers</a:t>
            </a:r>
          </a:p>
          <a:p>
            <a:pPr marL="609585" lvl="0" indent="-407076" fontAlgn="base">
              <a:lnSpc>
                <a:spcPct val="100000"/>
              </a:lnSpc>
              <a:spcBef>
                <a:spcPts val="0"/>
              </a:spcBef>
              <a:spcAft>
                <a:spcPts val="300"/>
              </a:spcAft>
              <a:buClr>
                <a:srgbClr val="574C45"/>
              </a:buClr>
              <a:buSzPts val="1208"/>
              <a:buFont typeface="Arial" panose="020B0604020202020204" pitchFamily="34" charset="0"/>
              <a:buChar char="●"/>
            </a:pPr>
            <a:r>
              <a:rPr lang="en-US" sz="1700" dirty="0"/>
              <a:t>Place on us, on teachers, to create and nurture this marketplace of ideas--</a:t>
            </a:r>
            <a:r>
              <a:rPr lang="en-US" sz="1700" i="1" dirty="0"/>
              <a:t>to challenge </a:t>
            </a:r>
            <a:r>
              <a:rPr lang="en-US" sz="1700" dirty="0"/>
              <a:t>and </a:t>
            </a:r>
            <a:r>
              <a:rPr lang="en-US" sz="1700" i="1" dirty="0"/>
              <a:t>change </a:t>
            </a:r>
            <a:r>
              <a:rPr lang="en-US" sz="1700" dirty="0"/>
              <a:t>the landscape of academia</a:t>
            </a:r>
          </a:p>
          <a:p>
            <a:pPr marL="609585" lvl="0" indent="-407076" fontAlgn="base">
              <a:lnSpc>
                <a:spcPct val="100000"/>
              </a:lnSpc>
              <a:spcBef>
                <a:spcPts val="0"/>
              </a:spcBef>
              <a:spcAft>
                <a:spcPts val="300"/>
              </a:spcAft>
              <a:buClr>
                <a:srgbClr val="574C45"/>
              </a:buClr>
              <a:buSzPts val="1208"/>
              <a:buFont typeface="Arial" panose="020B0604020202020204" pitchFamily="34" charset="0"/>
              <a:buChar char="●"/>
            </a:pPr>
            <a:r>
              <a:rPr lang="en-US" sz="1700" b="1" dirty="0"/>
              <a:t>Myth:</a:t>
            </a:r>
            <a:r>
              <a:rPr lang="en-US" sz="1700" dirty="0"/>
              <a:t>  Teachers have full and unfettered agency to challenge dominant theories/practices within the academy</a:t>
            </a:r>
          </a:p>
          <a:p>
            <a:pPr marL="609585" lvl="0" indent="-407076" fontAlgn="base">
              <a:lnSpc>
                <a:spcPct val="100000"/>
              </a:lnSpc>
              <a:spcBef>
                <a:spcPts val="0"/>
              </a:spcBef>
              <a:spcAft>
                <a:spcPts val="300"/>
              </a:spcAft>
              <a:buClr>
                <a:srgbClr val="574C45"/>
              </a:buClr>
              <a:buSzPts val="1208"/>
              <a:buFont typeface="Arial" panose="020B0604020202020204" pitchFamily="34" charset="0"/>
              <a:buChar char="●"/>
            </a:pPr>
            <a:r>
              <a:rPr lang="en-US" sz="1700" b="1" dirty="0"/>
              <a:t>Truth:</a:t>
            </a:r>
            <a:r>
              <a:rPr lang="en-US" sz="1700" dirty="0"/>
              <a:t>  For junior, non-associate, contingent faculty, but esp. marginalized groups such as women and BIPOC educators especially, agency is compromised by the pressures to conform in a space dominated by professionalism and non-emotion</a:t>
            </a:r>
          </a:p>
          <a:p>
            <a:pPr lvl="0" fontAlgn="base">
              <a:lnSpc>
                <a:spcPct val="100000"/>
              </a:lnSpc>
              <a:spcBef>
                <a:spcPts val="0"/>
              </a:spcBef>
              <a:spcAft>
                <a:spcPts val="300"/>
              </a:spcAft>
              <a:buSzPts val="1800"/>
            </a:pPr>
            <a:r>
              <a:rPr lang="en-US" sz="1700" dirty="0"/>
              <a:t>Radical Honesty</a:t>
            </a:r>
          </a:p>
          <a:p>
            <a:pPr marL="609585" lvl="0" indent="-408879" fontAlgn="base">
              <a:lnSpc>
                <a:spcPct val="100000"/>
              </a:lnSpc>
              <a:spcBef>
                <a:spcPts val="0"/>
              </a:spcBef>
              <a:spcAft>
                <a:spcPts val="300"/>
              </a:spcAft>
              <a:buSzPts val="1229"/>
              <a:buFont typeface="Arial" panose="020B0604020202020204" pitchFamily="34" charset="0"/>
              <a:buChar char="●"/>
            </a:pPr>
            <a:r>
              <a:rPr lang="en-US" sz="1700" dirty="0"/>
              <a:t>...as a way to channel shared anxieties into discussions that are productive, that encourage mutual understanding and critical discourse about the wider conditions that affect us (</a:t>
            </a:r>
            <a:r>
              <a:rPr lang="en-US" sz="1700" dirty="0" err="1"/>
              <a:t>Pouliot</a:t>
            </a:r>
            <a:r>
              <a:rPr lang="en-US" sz="1700" dirty="0"/>
              <a:t>, 2019)</a:t>
            </a:r>
          </a:p>
          <a:p>
            <a:pPr marL="609585" lvl="0" indent="-408879" fontAlgn="base">
              <a:lnSpc>
                <a:spcPct val="100000"/>
              </a:lnSpc>
              <a:spcBef>
                <a:spcPts val="0"/>
              </a:spcBef>
              <a:spcAft>
                <a:spcPts val="300"/>
              </a:spcAft>
              <a:buSzPts val="1229"/>
              <a:buFont typeface="Arial" panose="020B0604020202020204" pitchFamily="34" charset="0"/>
              <a:buChar char="●"/>
            </a:pPr>
            <a:r>
              <a:rPr lang="en-US" sz="1700" dirty="0"/>
              <a:t>...as a way to probe, uncover, advocate beyond, survive, work through the artifices of professionalism (artifice causes real harm)</a:t>
            </a:r>
          </a:p>
          <a:p>
            <a:endParaRPr lang="en-US" sz="1700" dirty="0"/>
          </a:p>
        </p:txBody>
      </p:sp>
      <p:sp>
        <p:nvSpPr>
          <p:cNvPr id="4" name="Slide Number Placeholder 3">
            <a:extLst>
              <a:ext uri="{FF2B5EF4-FFF2-40B4-BE49-F238E27FC236}">
                <a16:creationId xmlns:a16="http://schemas.microsoft.com/office/drawing/2014/main" id="{C6FB3F7A-913B-4788-A538-59554CCFB55B}"/>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6816004B-AEE5-9547-AC9B-0D5C79C3D978}" type="slidenum">
              <a:rPr lang="en-US" smtClean="0"/>
              <a:pPr>
                <a:spcAft>
                  <a:spcPts val="600"/>
                </a:spcAft>
                <a:defRPr/>
              </a:pPr>
              <a:t>7</a:t>
            </a:fld>
            <a:endParaRPr lang="en-US"/>
          </a:p>
        </p:txBody>
      </p:sp>
    </p:spTree>
    <p:extLst>
      <p:ext uri="{BB962C8B-B14F-4D97-AF65-F5344CB8AC3E}">
        <p14:creationId xmlns:p14="http://schemas.microsoft.com/office/powerpoint/2010/main" val="372087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2560319" y="403412"/>
            <a:ext cx="8793479" cy="1685768"/>
          </a:xfrm>
        </p:spPr>
        <p:txBody>
          <a:bodyPr spcFirstLastPara="1" vert="horz" wrap="square" lIns="121900" tIns="121900" rIns="121900" bIns="121900" numCol="1" anchor="b" anchorCtr="0" compatLnSpc="1">
            <a:prstTxWarp prst="textNoShape">
              <a:avLst/>
            </a:prstTxWarp>
            <a:normAutofit/>
          </a:bodyPr>
          <a:lstStyle/>
          <a:p>
            <a:r>
              <a:rPr lang="en" dirty="0"/>
              <a:t>Pedagogy and Praxis</a:t>
            </a:r>
            <a:endParaRPr dirty="0"/>
          </a:p>
        </p:txBody>
      </p:sp>
      <p:sp>
        <p:nvSpPr>
          <p:cNvPr id="99" name="Google Shape;99;p20"/>
          <p:cNvSpPr txBox="1">
            <a:spLocks noGrp="1"/>
          </p:cNvSpPr>
          <p:nvPr>
            <p:ph idx="1"/>
          </p:nvPr>
        </p:nvSpPr>
        <p:spPr>
          <a:xfrm>
            <a:off x="829994" y="2459865"/>
            <a:ext cx="10523806" cy="3994723"/>
          </a:xfrm>
        </p:spPr>
        <p:txBody>
          <a:bodyPr spcFirstLastPara="1" vert="horz" wrap="square" lIns="121900" tIns="121900" rIns="121900" bIns="121900" numCol="1" anchor="t" anchorCtr="0" compatLnSpc="1">
            <a:prstTxWarp prst="textNoShape">
              <a:avLst/>
            </a:prstTxWarp>
            <a:normAutofit/>
          </a:bodyPr>
          <a:lstStyle/>
          <a:p>
            <a:pPr marL="0" indent="0" algn="ctr">
              <a:buNone/>
            </a:pPr>
            <a:r>
              <a:rPr lang="en-US" sz="2000" dirty="0"/>
              <a:t>“Anxious” Pedagogy</a:t>
            </a:r>
          </a:p>
          <a:p>
            <a:pPr indent="-440256">
              <a:buSzPts val="1600"/>
            </a:pPr>
            <a:r>
              <a:rPr lang="en-US" sz="2000" dirty="0"/>
              <a:t>Popularized by Shauna Ross &amp; Douglas </a:t>
            </a:r>
            <a:r>
              <a:rPr lang="en-US" sz="2000" dirty="0" err="1"/>
              <a:t>Dowland</a:t>
            </a:r>
            <a:r>
              <a:rPr lang="en-US" sz="2000" dirty="0"/>
              <a:t> (Rhet. &amp; Comp. studies)</a:t>
            </a:r>
          </a:p>
          <a:p>
            <a:pPr indent="-440256">
              <a:buSzPts val="1600"/>
            </a:pPr>
            <a:r>
              <a:rPr lang="en-US" sz="2000" dirty="0"/>
              <a:t>Posits that anxiety circulates throughout the classroom (normative)</a:t>
            </a:r>
          </a:p>
          <a:p>
            <a:pPr lvl="1" indent="-440256">
              <a:spcBef>
                <a:spcPts val="0"/>
              </a:spcBef>
              <a:buSzPts val="1600"/>
            </a:pPr>
            <a:r>
              <a:rPr lang="en-US" sz="2000" i="1" u="sng" dirty="0"/>
              <a:t>Student:</a:t>
            </a:r>
            <a:r>
              <a:rPr lang="en-US" sz="2000" dirty="0"/>
              <a:t> personal lives, familial stresses, housing/food insecurity, hardened pressures to succeed, etc.</a:t>
            </a:r>
          </a:p>
          <a:p>
            <a:pPr lvl="1" indent="-440256">
              <a:spcBef>
                <a:spcPts val="0"/>
              </a:spcBef>
              <a:buSzPts val="1600"/>
            </a:pPr>
            <a:r>
              <a:rPr lang="en-US" sz="2000" i="1" u="sng" dirty="0"/>
              <a:t>Teacher:</a:t>
            </a:r>
            <a:r>
              <a:rPr lang="en-US" sz="2000" dirty="0"/>
              <a:t> precarity of employment, navigating workplace environments/relationships, imposter syndrome, pressures which minimize pedagogical experimentation, etc.</a:t>
            </a:r>
          </a:p>
          <a:p>
            <a:pPr lvl="1" indent="-440256">
              <a:spcBef>
                <a:spcPts val="0"/>
              </a:spcBef>
              <a:buSzPts val="1600"/>
            </a:pPr>
            <a:r>
              <a:rPr lang="en-US" sz="2000" dirty="0"/>
              <a:t>Cultural umbrella: current events which lean heavy on our present moment</a:t>
            </a:r>
          </a:p>
          <a:p>
            <a:pPr indent="-440256">
              <a:buSzPts val="1600"/>
            </a:pPr>
            <a:r>
              <a:rPr lang="en-US" sz="2000" dirty="0"/>
              <a:t>The essential move:  </a:t>
            </a:r>
            <a:r>
              <a:rPr lang="en-US" sz="2000" b="1" u="sng" dirty="0"/>
              <a:t>placing anxiety at the very center as a pedagogical source</a:t>
            </a:r>
            <a:r>
              <a:rPr lang="en-US" sz="2000" dirty="0"/>
              <a:t>-- to invite new ways of thinking about teacher-student interaction, student agency, and transparency of critical thought (Ross &amp; </a:t>
            </a:r>
            <a:r>
              <a:rPr lang="en-US" sz="2000" dirty="0" err="1"/>
              <a:t>Dowland</a:t>
            </a:r>
            <a:r>
              <a:rPr lang="en-US" sz="2000" dirty="0"/>
              <a:t>, 2020)</a:t>
            </a:r>
          </a:p>
          <a:p>
            <a:pPr marL="0" indent="0">
              <a:buNone/>
            </a:pPr>
            <a:endParaRPr lang="en-US" sz="1700" dirty="0"/>
          </a:p>
        </p:txBody>
      </p:sp>
      <p:sp>
        <p:nvSpPr>
          <p:cNvPr id="106" name="Slide Number Placeholder 3">
            <a:extLst>
              <a:ext uri="{FF2B5EF4-FFF2-40B4-BE49-F238E27FC236}">
                <a16:creationId xmlns:a16="http://schemas.microsoft.com/office/drawing/2014/main" id="{D111CC92-EF76-4EB9-8B54-0CA5F8658E0E}"/>
              </a:ext>
            </a:extLst>
          </p:cNvPr>
          <p:cNvSpPr>
            <a:spLocks noGrp="1"/>
          </p:cNvSpPr>
          <p:nvPr>
            <p:ph type="sldNum" sz="quarter" idx="10"/>
          </p:nvPr>
        </p:nvSpPr>
        <p:spPr>
          <a:xfrm>
            <a:off x="10437813" y="6356350"/>
            <a:ext cx="915987" cy="365125"/>
          </a:xfrm>
        </p:spPr>
        <p:txBody>
          <a:bodyPr/>
          <a:lstStyle/>
          <a:p>
            <a:pPr>
              <a:spcAft>
                <a:spcPts val="600"/>
              </a:spcAft>
              <a:defRPr/>
            </a:pPr>
            <a:fld id="{6816004B-AEE5-9547-AC9B-0D5C79C3D978}" type="slidenum">
              <a:rPr lang="en-US"/>
              <a:pPr>
                <a:spcAft>
                  <a:spcPts val="600"/>
                </a:spcAft>
                <a:defRPr/>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 calcmode="lin" valueType="num">
                                      <p:cBhvr additive="base">
                                        <p:cTn id="7"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anim calcmode="lin" valueType="num">
                                      <p:cBhvr additive="base">
                                        <p:cTn id="11"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9">
                                            <p:txEl>
                                              <p:pRg st="2" end="2"/>
                                            </p:txEl>
                                          </p:spTgt>
                                        </p:tgtEl>
                                        <p:attrNameLst>
                                          <p:attrName>style.visibility</p:attrName>
                                        </p:attrNameLst>
                                      </p:cBhvr>
                                      <p:to>
                                        <p:strVal val="visible"/>
                                      </p:to>
                                    </p:set>
                                    <p:anim calcmode="lin" valueType="num">
                                      <p:cBhvr additive="base">
                                        <p:cTn id="17" dur="500" fill="hold"/>
                                        <p:tgtEl>
                                          <p:spTgt spid="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9">
                                            <p:txEl>
                                              <p:pRg st="3" end="3"/>
                                            </p:txEl>
                                          </p:spTgt>
                                        </p:tgtEl>
                                        <p:attrNameLst>
                                          <p:attrName>style.visibility</p:attrName>
                                        </p:attrNameLst>
                                      </p:cBhvr>
                                      <p:to>
                                        <p:strVal val="visible"/>
                                      </p:to>
                                    </p:set>
                                    <p:anim calcmode="lin" valueType="num">
                                      <p:cBhvr additive="base">
                                        <p:cTn id="23" dur="500" fill="hold"/>
                                        <p:tgtEl>
                                          <p:spTgt spid="9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9">
                                            <p:txEl>
                                              <p:pRg st="4" end="4"/>
                                            </p:txEl>
                                          </p:spTgt>
                                        </p:tgtEl>
                                        <p:attrNameLst>
                                          <p:attrName>style.visibility</p:attrName>
                                        </p:attrNameLst>
                                      </p:cBhvr>
                                      <p:to>
                                        <p:strVal val="visible"/>
                                      </p:to>
                                    </p:set>
                                    <p:anim calcmode="lin" valueType="num">
                                      <p:cBhvr additive="base">
                                        <p:cTn id="29" dur="500" fill="hold"/>
                                        <p:tgtEl>
                                          <p:spTgt spid="9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9">
                                            <p:txEl>
                                              <p:pRg st="5" end="5"/>
                                            </p:txEl>
                                          </p:spTgt>
                                        </p:tgtEl>
                                        <p:attrNameLst>
                                          <p:attrName>style.visibility</p:attrName>
                                        </p:attrNameLst>
                                      </p:cBhvr>
                                      <p:to>
                                        <p:strVal val="visible"/>
                                      </p:to>
                                    </p:set>
                                    <p:anim calcmode="lin" valueType="num">
                                      <p:cBhvr additive="base">
                                        <p:cTn id="35" dur="500" fill="hold"/>
                                        <p:tgtEl>
                                          <p:spTgt spid="99">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9">
                                            <p:txEl>
                                              <p:pRg st="6" end="6"/>
                                            </p:txEl>
                                          </p:spTgt>
                                        </p:tgtEl>
                                        <p:attrNameLst>
                                          <p:attrName>style.visibility</p:attrName>
                                        </p:attrNameLst>
                                      </p:cBhvr>
                                      <p:to>
                                        <p:strVal val="visible"/>
                                      </p:to>
                                    </p:set>
                                    <p:anim calcmode="lin" valueType="num">
                                      <p:cBhvr additive="base">
                                        <p:cTn id="41" dur="500" fill="hold"/>
                                        <p:tgtEl>
                                          <p:spTgt spid="99">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2560319" y="403412"/>
            <a:ext cx="8793479" cy="1685768"/>
          </a:xfrm>
        </p:spPr>
        <p:txBody>
          <a:bodyPr spcFirstLastPara="1" vert="horz" wrap="square" lIns="121900" tIns="121900" rIns="121900" bIns="121900" numCol="1" anchor="b" anchorCtr="0" compatLnSpc="1">
            <a:prstTxWarp prst="textNoShape">
              <a:avLst/>
            </a:prstTxWarp>
            <a:normAutofit/>
          </a:bodyPr>
          <a:lstStyle/>
          <a:p>
            <a:r>
              <a:rPr lang="en" dirty="0"/>
              <a:t>Pedagogy and Praxis (continued) </a:t>
            </a:r>
            <a:br>
              <a:rPr lang="en" dirty="0"/>
            </a:br>
            <a:r>
              <a:rPr lang="en" dirty="0"/>
              <a:t>“Anxious” Pedagogy</a:t>
            </a:r>
            <a:endParaRPr dirty="0"/>
          </a:p>
        </p:txBody>
      </p:sp>
      <p:sp>
        <p:nvSpPr>
          <p:cNvPr id="105" name="Google Shape;105;p21"/>
          <p:cNvSpPr txBox="1">
            <a:spLocks noGrp="1"/>
          </p:cNvSpPr>
          <p:nvPr>
            <p:ph idx="1"/>
          </p:nvPr>
        </p:nvSpPr>
        <p:spPr>
          <a:xfrm>
            <a:off x="829994" y="2662568"/>
            <a:ext cx="10523806" cy="3693782"/>
          </a:xfrm>
        </p:spPr>
        <p:txBody>
          <a:bodyPr spcFirstLastPara="1" vert="horz" wrap="square" lIns="121900" tIns="121900" rIns="121900" bIns="121900" numCol="1" anchor="t" anchorCtr="0" compatLnSpc="1">
            <a:prstTxWarp prst="textNoShape">
              <a:avLst/>
            </a:prstTxWarp>
            <a:normAutofit fontScale="92500" lnSpcReduction="10000"/>
          </a:bodyPr>
          <a:lstStyle/>
          <a:p>
            <a:pPr marL="0" indent="0" algn="ctr">
              <a:buNone/>
            </a:pPr>
            <a:r>
              <a:rPr lang="en-US" dirty="0"/>
              <a:t>What are the consequences when we minimize the presence and role of Anxiety within the classroom?</a:t>
            </a:r>
            <a:endParaRPr lang="en-US" b="1" dirty="0"/>
          </a:p>
          <a:p>
            <a:pPr indent="-423323">
              <a:buSzPts val="1400"/>
            </a:pPr>
            <a:r>
              <a:rPr lang="en-US" sz="1800" dirty="0"/>
              <a:t>Classroom culture knowingly/unknowingly privileges particular modes of being (e.g., academic stoicism, separation of self, objectivity, compartmentalization, professionalism)</a:t>
            </a:r>
          </a:p>
          <a:p>
            <a:pPr indent="-423323">
              <a:buSzPts val="1400"/>
            </a:pPr>
            <a:r>
              <a:rPr lang="en-US" sz="1800" dirty="0"/>
              <a:t>Consequences…</a:t>
            </a:r>
          </a:p>
          <a:p>
            <a:pPr lvl="1">
              <a:spcBef>
                <a:spcPts val="0"/>
              </a:spcBef>
            </a:pPr>
            <a:r>
              <a:rPr lang="en-US" sz="1800" dirty="0"/>
              <a:t>we reinforce the false boundaries between the classroom and the real world</a:t>
            </a:r>
          </a:p>
          <a:p>
            <a:pPr lvl="1">
              <a:spcBef>
                <a:spcPts val="0"/>
              </a:spcBef>
            </a:pPr>
            <a:r>
              <a:rPr lang="en-US" sz="1800" dirty="0"/>
              <a:t>we discourage students from experimenting, exploring/incorporating failure, wrestling with complexity and nuance, </a:t>
            </a:r>
            <a:r>
              <a:rPr lang="en-US" sz="1800" dirty="0" err="1"/>
              <a:t>etc</a:t>
            </a:r>
            <a:r>
              <a:rPr lang="en-US" sz="1800" dirty="0"/>
              <a:t>…*all of which are indispensable to ideal sites of learning*</a:t>
            </a:r>
          </a:p>
          <a:p>
            <a:pPr lvl="1">
              <a:spcBef>
                <a:spcPts val="0"/>
              </a:spcBef>
            </a:pPr>
            <a:r>
              <a:rPr lang="en-US" sz="1800" dirty="0"/>
              <a:t>Refrain:  Negative emotions have incredibly positive roles/functions in the classroom</a:t>
            </a:r>
          </a:p>
          <a:p>
            <a:pPr indent="-423323">
              <a:buSzPts val="1400"/>
            </a:pPr>
            <a:r>
              <a:rPr lang="en-US" sz="1800" dirty="0"/>
              <a:t>Anxiety as “Attunement”/a Primary Interface with the real world</a:t>
            </a:r>
          </a:p>
          <a:p>
            <a:pPr lvl="1">
              <a:spcBef>
                <a:spcPts val="0"/>
              </a:spcBef>
            </a:pPr>
            <a:r>
              <a:rPr lang="en-US" sz="1800" dirty="0"/>
              <a:t>Negative emotions “act as flags that remind us what we value and what matters most to us...” (Ross, 2020)</a:t>
            </a:r>
          </a:p>
          <a:p>
            <a:pPr lvl="1">
              <a:spcBef>
                <a:spcPts val="0"/>
              </a:spcBef>
            </a:pPr>
            <a:r>
              <a:rPr lang="en-US" sz="1800" dirty="0"/>
              <a:t>Negative emotions as indicators that “there is something important floating nearby.” (Ross, 2020)</a:t>
            </a:r>
          </a:p>
        </p:txBody>
      </p:sp>
      <p:sp>
        <p:nvSpPr>
          <p:cNvPr id="110" name="Slide Number Placeholder 3">
            <a:extLst>
              <a:ext uri="{FF2B5EF4-FFF2-40B4-BE49-F238E27FC236}">
                <a16:creationId xmlns:a16="http://schemas.microsoft.com/office/drawing/2014/main" id="{E1D12344-8404-4917-9156-04C849EE6E79}"/>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CA86D19C-58E4-0C4B-866F-351E2232D695}" type="slidenum">
              <a:rPr lang="en-US"/>
              <a:pPr>
                <a:spcAft>
                  <a:spcPts val="600"/>
                </a:spcAft>
                <a:defRPr/>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Effect transition="in" filter="fade">
                                      <p:cBhvr>
                                        <p:cTn id="7" dur="1000"/>
                                        <p:tgtEl>
                                          <p:spTgt spid="105">
                                            <p:txEl>
                                              <p:pRg st="0" end="0"/>
                                            </p:txEl>
                                          </p:spTgt>
                                        </p:tgtEl>
                                      </p:cBhvr>
                                    </p:animEffect>
                                    <p:anim calcmode="lin" valueType="num">
                                      <p:cBhvr>
                                        <p:cTn id="8" dur="1000" fill="hold"/>
                                        <p:tgtEl>
                                          <p:spTgt spid="10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5">
                                            <p:txEl>
                                              <p:pRg st="1" end="1"/>
                                            </p:txEl>
                                          </p:spTgt>
                                        </p:tgtEl>
                                        <p:attrNameLst>
                                          <p:attrName>style.visibility</p:attrName>
                                        </p:attrNameLst>
                                      </p:cBhvr>
                                      <p:to>
                                        <p:strVal val="visible"/>
                                      </p:to>
                                    </p:set>
                                    <p:animEffect transition="in" filter="fade">
                                      <p:cBhvr>
                                        <p:cTn id="14" dur="1000"/>
                                        <p:tgtEl>
                                          <p:spTgt spid="105">
                                            <p:txEl>
                                              <p:pRg st="1" end="1"/>
                                            </p:txEl>
                                          </p:spTgt>
                                        </p:tgtEl>
                                      </p:cBhvr>
                                    </p:animEffect>
                                    <p:anim calcmode="lin" valueType="num">
                                      <p:cBhvr>
                                        <p:cTn id="15" dur="1000" fill="hold"/>
                                        <p:tgtEl>
                                          <p:spTgt spid="10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5">
                                            <p:txEl>
                                              <p:pRg st="2" end="2"/>
                                            </p:txEl>
                                          </p:spTgt>
                                        </p:tgtEl>
                                        <p:attrNameLst>
                                          <p:attrName>style.visibility</p:attrName>
                                        </p:attrNameLst>
                                      </p:cBhvr>
                                      <p:to>
                                        <p:strVal val="visible"/>
                                      </p:to>
                                    </p:set>
                                    <p:animEffect transition="in" filter="fade">
                                      <p:cBhvr>
                                        <p:cTn id="21" dur="1000"/>
                                        <p:tgtEl>
                                          <p:spTgt spid="105">
                                            <p:txEl>
                                              <p:pRg st="2" end="2"/>
                                            </p:txEl>
                                          </p:spTgt>
                                        </p:tgtEl>
                                      </p:cBhvr>
                                    </p:animEffect>
                                    <p:anim calcmode="lin" valueType="num">
                                      <p:cBhvr>
                                        <p:cTn id="22" dur="1000" fill="hold"/>
                                        <p:tgtEl>
                                          <p:spTgt spid="10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5">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5">
                                            <p:txEl>
                                              <p:pRg st="3" end="3"/>
                                            </p:txEl>
                                          </p:spTgt>
                                        </p:tgtEl>
                                        <p:attrNameLst>
                                          <p:attrName>style.visibility</p:attrName>
                                        </p:attrNameLst>
                                      </p:cBhvr>
                                      <p:to>
                                        <p:strVal val="visible"/>
                                      </p:to>
                                    </p:set>
                                    <p:animEffect transition="in" filter="fade">
                                      <p:cBhvr>
                                        <p:cTn id="26" dur="1000"/>
                                        <p:tgtEl>
                                          <p:spTgt spid="105">
                                            <p:txEl>
                                              <p:pRg st="3" end="3"/>
                                            </p:txEl>
                                          </p:spTgt>
                                        </p:tgtEl>
                                      </p:cBhvr>
                                    </p:animEffect>
                                    <p:anim calcmode="lin" valueType="num">
                                      <p:cBhvr>
                                        <p:cTn id="27" dur="1000" fill="hold"/>
                                        <p:tgtEl>
                                          <p:spTgt spid="10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05">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5">
                                            <p:txEl>
                                              <p:pRg st="4" end="4"/>
                                            </p:txEl>
                                          </p:spTgt>
                                        </p:tgtEl>
                                        <p:attrNameLst>
                                          <p:attrName>style.visibility</p:attrName>
                                        </p:attrNameLst>
                                      </p:cBhvr>
                                      <p:to>
                                        <p:strVal val="visible"/>
                                      </p:to>
                                    </p:set>
                                    <p:animEffect transition="in" filter="fade">
                                      <p:cBhvr>
                                        <p:cTn id="31" dur="1000"/>
                                        <p:tgtEl>
                                          <p:spTgt spid="105">
                                            <p:txEl>
                                              <p:pRg st="4" end="4"/>
                                            </p:txEl>
                                          </p:spTgt>
                                        </p:tgtEl>
                                      </p:cBhvr>
                                    </p:animEffect>
                                    <p:anim calcmode="lin" valueType="num">
                                      <p:cBhvr>
                                        <p:cTn id="32" dur="1000" fill="hold"/>
                                        <p:tgtEl>
                                          <p:spTgt spid="10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05">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5">
                                            <p:txEl>
                                              <p:pRg st="5" end="5"/>
                                            </p:txEl>
                                          </p:spTgt>
                                        </p:tgtEl>
                                        <p:attrNameLst>
                                          <p:attrName>style.visibility</p:attrName>
                                        </p:attrNameLst>
                                      </p:cBhvr>
                                      <p:to>
                                        <p:strVal val="visible"/>
                                      </p:to>
                                    </p:set>
                                    <p:animEffect transition="in" filter="fade">
                                      <p:cBhvr>
                                        <p:cTn id="36" dur="1000"/>
                                        <p:tgtEl>
                                          <p:spTgt spid="105">
                                            <p:txEl>
                                              <p:pRg st="5" end="5"/>
                                            </p:txEl>
                                          </p:spTgt>
                                        </p:tgtEl>
                                      </p:cBhvr>
                                    </p:animEffect>
                                    <p:anim calcmode="lin" valueType="num">
                                      <p:cBhvr>
                                        <p:cTn id="37" dur="1000" fill="hold"/>
                                        <p:tgtEl>
                                          <p:spTgt spid="105">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0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5">
                                            <p:txEl>
                                              <p:pRg st="6" end="6"/>
                                            </p:txEl>
                                          </p:spTgt>
                                        </p:tgtEl>
                                        <p:attrNameLst>
                                          <p:attrName>style.visibility</p:attrName>
                                        </p:attrNameLst>
                                      </p:cBhvr>
                                      <p:to>
                                        <p:strVal val="visible"/>
                                      </p:to>
                                    </p:set>
                                    <p:animEffect transition="in" filter="fade">
                                      <p:cBhvr>
                                        <p:cTn id="43" dur="1000"/>
                                        <p:tgtEl>
                                          <p:spTgt spid="105">
                                            <p:txEl>
                                              <p:pRg st="6" end="6"/>
                                            </p:txEl>
                                          </p:spTgt>
                                        </p:tgtEl>
                                      </p:cBhvr>
                                    </p:animEffect>
                                    <p:anim calcmode="lin" valueType="num">
                                      <p:cBhvr>
                                        <p:cTn id="44" dur="1000" fill="hold"/>
                                        <p:tgtEl>
                                          <p:spTgt spid="105">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05">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5">
                                            <p:txEl>
                                              <p:pRg st="7" end="7"/>
                                            </p:txEl>
                                          </p:spTgt>
                                        </p:tgtEl>
                                        <p:attrNameLst>
                                          <p:attrName>style.visibility</p:attrName>
                                        </p:attrNameLst>
                                      </p:cBhvr>
                                      <p:to>
                                        <p:strVal val="visible"/>
                                      </p:to>
                                    </p:set>
                                    <p:animEffect transition="in" filter="fade">
                                      <p:cBhvr>
                                        <p:cTn id="48" dur="1000"/>
                                        <p:tgtEl>
                                          <p:spTgt spid="105">
                                            <p:txEl>
                                              <p:pRg st="7" end="7"/>
                                            </p:txEl>
                                          </p:spTgt>
                                        </p:tgtEl>
                                      </p:cBhvr>
                                    </p:animEffect>
                                    <p:anim calcmode="lin" valueType="num">
                                      <p:cBhvr>
                                        <p:cTn id="49" dur="1000" fill="hold"/>
                                        <p:tgtEl>
                                          <p:spTgt spid="105">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105">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05">
                                            <p:txEl>
                                              <p:pRg st="8" end="8"/>
                                            </p:txEl>
                                          </p:spTgt>
                                        </p:tgtEl>
                                        <p:attrNameLst>
                                          <p:attrName>style.visibility</p:attrName>
                                        </p:attrNameLst>
                                      </p:cBhvr>
                                      <p:to>
                                        <p:strVal val="visible"/>
                                      </p:to>
                                    </p:set>
                                    <p:animEffect transition="in" filter="fade">
                                      <p:cBhvr>
                                        <p:cTn id="53" dur="1000"/>
                                        <p:tgtEl>
                                          <p:spTgt spid="105">
                                            <p:txEl>
                                              <p:pRg st="8" end="8"/>
                                            </p:txEl>
                                          </p:spTgt>
                                        </p:tgtEl>
                                      </p:cBhvr>
                                    </p:animEffect>
                                    <p:anim calcmode="lin" valueType="num">
                                      <p:cBhvr>
                                        <p:cTn id="54" dur="1000" fill="hold"/>
                                        <p:tgtEl>
                                          <p:spTgt spid="105">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10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build="p"/>
    </p:bldLst>
  </p:timing>
</p:sld>
</file>

<file path=ppt/theme/theme1.xml><?xml version="1.0" encoding="utf-8"?>
<a:theme xmlns:a="http://schemas.openxmlformats.org/drawingml/2006/main" name="ASCCC Curriculum Inst. 2020 Theme">
  <a:themeElements>
    <a:clrScheme name="asccc ptfi 2021 colors 1">
      <a:dk1>
        <a:srgbClr val="1B8DB2"/>
      </a:dk1>
      <a:lt1>
        <a:srgbClr val="FFFFFF"/>
      </a:lt1>
      <a:dk2>
        <a:srgbClr val="000000"/>
      </a:dk2>
      <a:lt2>
        <a:srgbClr val="FFD33C"/>
      </a:lt2>
      <a:accent1>
        <a:srgbClr val="CA3279"/>
      </a:accent1>
      <a:accent2>
        <a:srgbClr val="A9D92C"/>
      </a:accent2>
      <a:accent3>
        <a:srgbClr val="E75F42"/>
      </a:accent3>
      <a:accent4>
        <a:srgbClr val="F298C7"/>
      </a:accent4>
      <a:accent5>
        <a:srgbClr val="A1648F"/>
      </a:accent5>
      <a:accent6>
        <a:srgbClr val="6E87AE"/>
      </a:accent6>
      <a:hlink>
        <a:srgbClr val="155F90"/>
      </a:hlink>
      <a:folHlink>
        <a:srgbClr val="2EA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TFI ppt template 1" id="{89FF85C7-A9F6-5847-A2EE-B1D5CC34A60A}" vid="{7D0507B4-3826-6749-BCE4-839A8EB614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46C2FD4A136E4F854087CA0878E82F" ma:contentTypeVersion="14" ma:contentTypeDescription="Create a new document." ma:contentTypeScope="" ma:versionID="633bbb75bec6e5caa58ab2b4f5b59bae">
  <xsd:schema xmlns:xsd="http://www.w3.org/2001/XMLSchema" xmlns:xs="http://www.w3.org/2001/XMLSchema" xmlns:p="http://schemas.microsoft.com/office/2006/metadata/properties" xmlns:ns3="100c9456-5b40-459a-8823-0ee56e83d204" xmlns:ns4="a979eeb2-ec59-4d60-a11f-bb0b64893b7f" targetNamespace="http://schemas.microsoft.com/office/2006/metadata/properties" ma:root="true" ma:fieldsID="1eb757ebb710fd872e91bf15e6cf0920" ns3:_="" ns4:_="">
    <xsd:import namespace="100c9456-5b40-459a-8823-0ee56e83d204"/>
    <xsd:import namespace="a979eeb2-ec59-4d60-a11f-bb0b64893b7f"/>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c9456-5b40-459a-8823-0ee56e83d2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79eeb2-ec59-4d60-a11f-bb0b64893b7f"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531DBB-575C-4CE7-A204-5BB97B189CF3}">
  <ds:schemaRefs>
    <ds:schemaRef ds:uri="http://schemas.microsoft.com/sharepoint/v3/contenttype/forms"/>
  </ds:schemaRefs>
</ds:datastoreItem>
</file>

<file path=customXml/itemProps2.xml><?xml version="1.0" encoding="utf-8"?>
<ds:datastoreItem xmlns:ds="http://schemas.openxmlformats.org/officeDocument/2006/customXml" ds:itemID="{F31A0A16-D398-4F52-81BF-0F9C001C53AE}">
  <ds:schemaRefs>
    <ds:schemaRef ds:uri="http://purl.org/dc/dcmitype/"/>
    <ds:schemaRef ds:uri="http://schemas.microsoft.com/office/2006/documentManagement/types"/>
    <ds:schemaRef ds:uri="100c9456-5b40-459a-8823-0ee56e83d204"/>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a979eeb2-ec59-4d60-a11f-bb0b64893b7f"/>
    <ds:schemaRef ds:uri="http://purl.org/dc/terms/"/>
    <ds:schemaRef ds:uri="http://purl.org/dc/elements/1.1/"/>
  </ds:schemaRefs>
</ds:datastoreItem>
</file>

<file path=customXml/itemProps3.xml><?xml version="1.0" encoding="utf-8"?>
<ds:datastoreItem xmlns:ds="http://schemas.openxmlformats.org/officeDocument/2006/customXml" ds:itemID="{5D9A490E-7D81-426A-BA88-5D38B5F045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0c9456-5b40-459a-8823-0ee56e83d204"/>
    <ds:schemaRef ds:uri="a979eeb2-ec59-4d60-a11f-bb0b64893b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TotalTime>
  <Words>2215</Words>
  <Application>Microsoft Office PowerPoint</Application>
  <PresentationFormat>Widescreen</PresentationFormat>
  <Paragraphs>183</Paragraphs>
  <Slides>18</Slides>
  <Notes>17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Montserrat</vt:lpstr>
      <vt:lpstr>Palatino</vt:lpstr>
      <vt:lpstr>Wingdings</vt:lpstr>
      <vt:lpstr>ASCCC Curriculum Inst. 2020 Theme</vt:lpstr>
      <vt:lpstr>Unapologetically Passionate: Expressing Emotions and Emotional Labor as a Leader Friday, February 19 at 2:00--3:00 p.m. Angelo Antonio (he/his), Santa Monica College Michelle Velasquez Bean (she/her), ASCCC At-Large Representative  Jacqueline “Jake” Kozak (she/her/they/their), East Los Angeles College</vt:lpstr>
      <vt:lpstr>Session Description </vt:lpstr>
      <vt:lpstr>Today, we will . . .</vt:lpstr>
      <vt:lpstr>Questions</vt:lpstr>
      <vt:lpstr>Community Norms and a Mindfulness Activity </vt:lpstr>
      <vt:lpstr>Poll in Pathable</vt:lpstr>
      <vt:lpstr>The Myth of Academic Freedom and Radical Honesty</vt:lpstr>
      <vt:lpstr>Pedagogy and Praxis</vt:lpstr>
      <vt:lpstr>Pedagogy and Praxis (continued)  “Anxious” Pedagogy</vt:lpstr>
      <vt:lpstr>Pedagogy and Praxis (cont’d)  “Anxious” Pedagogy</vt:lpstr>
      <vt:lpstr>Pedagogy and Praxis (cont’d) Trauma Informed Pedagogy </vt:lpstr>
      <vt:lpstr>Pedagogy and Praxis (cont’d) Trauma Informed Pedagogy</vt:lpstr>
      <vt:lpstr>Well Being and Balanced Living</vt:lpstr>
      <vt:lpstr>Self-Care Value</vt:lpstr>
      <vt:lpstr>Take Aways, Affirmations, and Next Steps </vt:lpstr>
      <vt:lpstr>Any Final Questions? </vt:lpstr>
      <vt:lpstr>For Further Information and Support</vt:lpstr>
      <vt:lpstr>References and other materials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Unapologetically Passionate: Expressing Emotions and Emotional Labor as a Leader Friday, February 19 at 2:00--3:00 p.m. Angelo Antonio (he/his), Santa Monica College Michelle Velasquez Bean (she/her), ASCCC At-Large Representative  Jacqueline “Jake” Kozak (she/her/they/their), East Los Angeles College</dc:title>
  <dc:creator>michellevelasquezbean@gmail.com</dc:creator>
  <cp:lastModifiedBy>michellevelasquezbean@gmail.com</cp:lastModifiedBy>
  <cp:revision>1</cp:revision>
  <dcterms:created xsi:type="dcterms:W3CDTF">2021-02-01T20:24:31Z</dcterms:created>
  <dcterms:modified xsi:type="dcterms:W3CDTF">2021-02-01T20:46:51Z</dcterms:modified>
</cp:coreProperties>
</file>