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59" r:id="rId2"/>
    <p:sldId id="260" r:id="rId3"/>
    <p:sldId id="261" r:id="rId4"/>
    <p:sldId id="262" r:id="rId5"/>
    <p:sldId id="256" r:id="rId6"/>
    <p:sldId id="257" r:id="rId7"/>
    <p:sldId id="258" r:id="rId8"/>
    <p:sldId id="323" r:id="rId9"/>
    <p:sldId id="324" r:id="rId10"/>
    <p:sldId id="325" r:id="rId11"/>
    <p:sldId id="326" r:id="rId12"/>
    <p:sldId id="271" r:id="rId13"/>
    <p:sldId id="327" r:id="rId14"/>
    <p:sldId id="328" r:id="rId15"/>
    <p:sldId id="329" r:id="rId16"/>
    <p:sldId id="330" r:id="rId17"/>
    <p:sldId id="331" r:id="rId18"/>
    <p:sldId id="332" r:id="rId19"/>
    <p:sldId id="333" r:id="rId20"/>
    <p:sldId id="270" r:id="rId21"/>
    <p:sldId id="263" r:id="rId22"/>
    <p:sldId id="264" r:id="rId23"/>
    <p:sldId id="265" r:id="rId24"/>
    <p:sldId id="266" r:id="rId25"/>
    <p:sldId id="267" r:id="rId26"/>
    <p:sldId id="268" r:id="rId27"/>
    <p:sldId id="269" r:id="rId28"/>
    <p:sldId id="286" r:id="rId29"/>
    <p:sldId id="288"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291" r:id="rId61"/>
    <p:sldId id="29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p:restoredTop sz="94685"/>
  </p:normalViewPr>
  <p:slideViewPr>
    <p:cSldViewPr snapToGrid="0" snapToObjects="1">
      <p:cViewPr varScale="1">
        <p:scale>
          <a:sx n="40" d="100"/>
          <a:sy n="40" d="100"/>
        </p:scale>
        <p:origin x="78"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f7a3960d8_0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f7a3960d8_0_8: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f7a3960d8_0_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f7a3960d8_0_13: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f7a3960d8_0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f7a3960d8_0_8: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086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f7a3960d8_0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f7a3960d8_0_8: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715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f7a3960d8_1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f7a3960d8_1_3: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f7a3960d8_1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f7a3960d8_1_11: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f7a3960d8_1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f7a3960d8_1_16: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f8074e6e6_1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f8074e6e6_1_15: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f8074e6e6_1_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f8074e6e6_1_15: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38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4744996" y="2088292"/>
            <a:ext cx="6400800" cy="2730843"/>
          </a:xfrm>
        </p:spPr>
        <p:txBody>
          <a:bodyPr anchor="ctr">
            <a:normAutofit/>
          </a:bodyPr>
          <a:lstStyle>
            <a:lvl1pPr>
              <a:lnSpc>
                <a:spcPct val="100000"/>
              </a:lnSpc>
              <a:defRPr sz="4800">
                <a:solidFill>
                  <a:schemeClr val="bg1"/>
                </a:solidFill>
              </a:defRPr>
            </a:lvl1pPr>
          </a:lstStyle>
          <a:p>
            <a:r>
              <a:rPr lang="en-US" dirty="0"/>
              <a:t>Click to Edit Title</a:t>
            </a:r>
          </a:p>
        </p:txBody>
      </p:sp>
      <p:pic>
        <p:nvPicPr>
          <p:cNvPr id="7" name="Picture 6" descr="ASCCC logo">
            <a:extLst>
              <a:ext uri="{FF2B5EF4-FFF2-40B4-BE49-F238E27FC236}">
                <a16:creationId xmlns:a16="http://schemas.microsoft.com/office/drawing/2014/main" id="{9AD9AFDF-7905-B74A-8D29-1B5C4D2C722B}"/>
              </a:ext>
            </a:extLst>
          </p:cNvPr>
          <p:cNvPicPr>
            <a:picLocks noChangeAspect="1"/>
          </p:cNvPicPr>
          <p:nvPr userDrawn="1"/>
        </p:nvPicPr>
        <p:blipFill>
          <a:blip r:embed="rId3"/>
          <a:stretch>
            <a:fillRect/>
          </a:stretch>
        </p:blipFill>
        <p:spPr>
          <a:xfrm>
            <a:off x="521044" y="2362611"/>
            <a:ext cx="3085513" cy="1727887"/>
          </a:xfrm>
          <a:prstGeom prst="rect">
            <a:avLst/>
          </a:prstGeom>
        </p:spPr>
      </p:pic>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2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534930"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p:spPr>
        <p:txBody>
          <a:bodyPr>
            <a:normAutofit/>
          </a:bodyPr>
          <a:lstStyle>
            <a:lvl1pPr marL="0" indent="0" algn="ctr">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464378" y="6356350"/>
            <a:ext cx="2743200" cy="365125"/>
          </a:xfrm>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087395"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087395"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184557"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36661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46437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
        <p:nvSpPr>
          <p:cNvPr id="15" name="Title 1">
            <a:extLst>
              <a:ext uri="{FF2B5EF4-FFF2-40B4-BE49-F238E27FC236}">
                <a16:creationId xmlns:a16="http://schemas.microsoft.com/office/drawing/2014/main" id="{F364D7FE-3356-3F4C-A9D0-D7CF7DC02071}"/>
              </a:ext>
            </a:extLst>
          </p:cNvPr>
          <p:cNvSpPr>
            <a:spLocks noGrp="1"/>
          </p:cNvSpPr>
          <p:nvPr>
            <p:ph type="title"/>
          </p:nvPr>
        </p:nvSpPr>
        <p:spPr>
          <a:xfrm>
            <a:off x="1075038" y="365125"/>
            <a:ext cx="10058399" cy="1325563"/>
          </a:xfrm>
        </p:spPr>
        <p:txBody>
          <a:bodyPr anchor="b">
            <a:normAutofit/>
          </a:bodyPr>
          <a:lstStyle>
            <a:lvl1pPr algn="l">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CEF576B0-A006-8A43-9E28-F8921C359D28}"/>
              </a:ext>
            </a:extLst>
          </p:cNvPr>
          <p:cNvSpPr>
            <a:spLocks noGrp="1"/>
          </p:cNvSpPr>
          <p:nvPr>
            <p:ph sz="half" idx="1"/>
          </p:nvPr>
        </p:nvSpPr>
        <p:spPr>
          <a:xfrm>
            <a:off x="1075038" y="1921669"/>
            <a:ext cx="10058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761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7555041" y="659567"/>
            <a:ext cx="4132289" cy="5477359"/>
          </a:xfrm>
        </p:spPr>
        <p:txBody>
          <a:bodyPr anchor="ctr">
            <a:normAutofit/>
          </a:bodyPr>
          <a:lstStyle>
            <a:lvl1pPr algn="ctr">
              <a:lnSpc>
                <a:spcPct val="100000"/>
              </a:lnSpc>
              <a:defRPr sz="4400">
                <a:solidFill>
                  <a:schemeClr val="accent4">
                    <a:lumMod val="50000"/>
                  </a:schemeClr>
                </a:solidFill>
              </a:defRPr>
            </a:lvl1pPr>
          </a:lstStyle>
          <a:p>
            <a:r>
              <a:rPr lang="en-US" dirty="0"/>
              <a:t>Click to Edit Title</a:t>
            </a:r>
          </a:p>
        </p:txBody>
      </p:sp>
    </p:spTree>
    <p:extLst>
      <p:ext uri="{BB962C8B-B14F-4D97-AF65-F5344CB8AC3E}">
        <p14:creationId xmlns:p14="http://schemas.microsoft.com/office/powerpoint/2010/main" val="67109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12192000" cy="2355163"/>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dirty="0"/>
          </a:p>
        </p:txBody>
      </p:sp>
      <p:cxnSp>
        <p:nvCxnSpPr>
          <p:cNvPr id="6" name="Straight Connector 5">
            <a:extLst>
              <a:ext uri="{FF2B5EF4-FFF2-40B4-BE49-F238E27FC236}">
                <a16:creationId xmlns:a16="http://schemas.microsoft.com/office/drawing/2014/main" id="{8335C675-F55A-8A44-9B93-9E37ED70F138}"/>
              </a:ext>
            </a:extLst>
          </p:cNvPr>
          <p:cNvCxnSpPr>
            <a:cxnSpLocks/>
          </p:cNvCxnSpPr>
          <p:nvPr userDrawn="1"/>
        </p:nvCxnSpPr>
        <p:spPr>
          <a:xfrm flipH="1">
            <a:off x="0" y="232976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38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53" name="Google Shape;53;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3260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4"/>
                </a:solidFill>
                <a:latin typeface="Gill Sans Ultra Bold" panose="020B0A02020104020203" pitchFamily="34" charset="77"/>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3" r:id="rId3"/>
    <p:sldLayoutId id="2147483665" r:id="rId4"/>
    <p:sldLayoutId id="214748365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teams.microsoft.com/_#/xlsx/viewer/teams/https:~2F~2Fpalomar0.sharepoint.com~2Fsites~2FTeamCPLWorkgroup~2FShared%20Documents~2FGeneral~2FCPL%20Faculty%20Folder%20-%20POLICY%20AND%20FORMS~2FCPL%20Disciplines~2FBUS~2FBusiness%20Department%20Palomar%20College%20CPL%20Course%20Inventory%20Assessment%20Checklist.xlsx?threadId=19:ddf40868f4eb45168b9251cb5d37dcec@thread.tacv2&amp;baseUrl=https:~2F~2Fpalomar0.sharepoint.com~2Fsites~2FTeamCPLWorkgroup&amp;fileId=bf1d9bfe-8a6d-43b5-86e3-8d81f904279d&amp;ctx=files&amp;rootContext=items_view&amp;viewerAction=view"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spreadsheets/d/1z4J-HqDQEKJ2eV1w2b2CuVY7n7i21q-PlfRt8QHpLuc/edit#gid=0"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mailto:cpl@palomar.ed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c-id.net/articulation-officers" TargetMode="External"/><Relationship Id="rId2" Type="http://schemas.openxmlformats.org/officeDocument/2006/relationships/hyperlink" Target="https://asccc.org/signup-newsletters"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id.net/articulation-officer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hyperlink" Target="mailto:support@c-id.net"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mailto:help@assist.or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cccco.edu/About-Us/Chancellors-Office/Divisions/Communications-and-Marketing/Novel-Coronavirus/students/transfer"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mailto:bquinn@cccco.edu" TargetMode="External"/><Relationship Id="rId3" Type="http://schemas.openxmlformats.org/officeDocument/2006/relationships/hyperlink" Target="mailto:nkelly@cccco.edu" TargetMode="External"/><Relationship Id="rId7" Type="http://schemas.openxmlformats.org/officeDocument/2006/relationships/hyperlink" Target="mailto:wfinche@cccco.edu" TargetMode="External"/><Relationship Id="rId2" Type="http://schemas.openxmlformats.org/officeDocument/2006/relationships/hyperlink" Target="mailto:cguiney@cccco.edu" TargetMode="External"/><Relationship Id="rId1" Type="http://schemas.openxmlformats.org/officeDocument/2006/relationships/slideLayout" Target="../slideLayouts/slideLayout7.xml"/><Relationship Id="rId6" Type="http://schemas.openxmlformats.org/officeDocument/2006/relationships/hyperlink" Target="mailto:gbrowne@cccco.edu" TargetMode="External"/><Relationship Id="rId5" Type="http://schemas.openxmlformats.org/officeDocument/2006/relationships/hyperlink" Target="mailto:ngriffin@cccco.edu" TargetMode="External"/><Relationship Id="rId4" Type="http://schemas.openxmlformats.org/officeDocument/2006/relationships/hyperlink" Target="mailto:kolson@cccco.edu" TargetMode="External"/><Relationship Id="rId9" Type="http://schemas.openxmlformats.org/officeDocument/2006/relationships/hyperlink" Target="mailto:drodriguez@cccco.edu"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drodriguez@cccco.edu" TargetMode="External"/><Relationship Id="rId2" Type="http://schemas.openxmlformats.org/officeDocument/2006/relationships/hyperlink" Target="mailto:bquinn@cccco.edu"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www.c-id.net/" TargetMode="External"/><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311293912"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hyperlink" Target="https://www.cccco.edu/About-Us/Chancellors-Office/Divisions/Educational-Services-and-Support/What-we-do/Curriculum-and-Instruction-Unit/Templates-For-Approved-Transfer-Model-Curriculum" TargetMode="External"/><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hyperlink" Target="https://www.cccco.edu/-/media/CCCCO-Website/Files/Educational-Services-and-Support/tmc-templates-word/CopyofADTProgressreportasof32019_pdf.pdf?la=en&amp;hash=CB0BF5CCA5B32E5880743C918F9D47B6C2EFD128"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leginfo.legislature.ca.gov/faces/billNavClient.xhtml?bill_id=201720180SB1071"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leginfo.legislature.ca.gov/faces/billNavClient.xhtml?bill_id=201720180AB178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cpl@palomar.edu"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p:txBody>
          <a:bodyPr>
            <a:normAutofit/>
          </a:bodyPr>
          <a:lstStyle/>
          <a:p>
            <a:r>
              <a:rPr lang="en-US" sz="4400" dirty="0"/>
              <a:t>Pre-Session Breakout for Articulation Officers</a:t>
            </a:r>
            <a:br>
              <a:rPr lang="en-US" sz="4400" dirty="0"/>
            </a:br>
            <a:br>
              <a:rPr lang="en-US" sz="4400" dirty="0"/>
            </a:br>
            <a:r>
              <a:rPr lang="en-US" sz="3600" dirty="0"/>
              <a:t>July 7, 2020</a:t>
            </a:r>
            <a:endParaRPr lang="en-US" sz="4400" dirty="0"/>
          </a:p>
        </p:txBody>
      </p:sp>
    </p:spTree>
    <p:extLst>
      <p:ext uri="{BB962C8B-B14F-4D97-AF65-F5344CB8AC3E}">
        <p14:creationId xmlns:p14="http://schemas.microsoft.com/office/powerpoint/2010/main" val="10367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p:nvPr/>
        </p:nvSpPr>
        <p:spPr>
          <a:xfrm>
            <a:off x="318975" y="238550"/>
            <a:ext cx="11423400" cy="649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rgbClr val="4C4C4E"/>
                </a:solidFill>
                <a:latin typeface="Calibri"/>
                <a:ea typeface="Calibri"/>
                <a:cs typeface="Calibri"/>
                <a:sym typeface="Calibri"/>
              </a:rPr>
              <a:t>CPL </a:t>
            </a:r>
            <a:r>
              <a:rPr lang="en-US" sz="4800" b="1" i="0" u="none" strike="noStrike">
                <a:solidFill>
                  <a:srgbClr val="4C4C4E"/>
                </a:solidFill>
                <a:latin typeface="Calibri"/>
                <a:ea typeface="Calibri"/>
                <a:cs typeface="Calibri"/>
                <a:sym typeface="Calibri"/>
              </a:rPr>
              <a:t>Policy </a:t>
            </a:r>
            <a:r>
              <a:rPr lang="en-US" sz="4800" b="1">
                <a:solidFill>
                  <a:srgbClr val="4C4C4E"/>
                </a:solidFill>
                <a:latin typeface="Calibri"/>
                <a:ea typeface="Calibri"/>
                <a:cs typeface="Calibri"/>
                <a:sym typeface="Calibri"/>
              </a:rPr>
              <a:t>Framework</a:t>
            </a:r>
            <a:r>
              <a:rPr lang="en-US" sz="3600" i="0" u="none" strike="noStrike">
                <a:solidFill>
                  <a:srgbClr val="595F76"/>
                </a:solidFill>
                <a:latin typeface="Calibri"/>
                <a:ea typeface="Calibri"/>
                <a:cs typeface="Calibri"/>
                <a:sym typeface="Calibri"/>
              </a:rPr>
              <a:t> </a:t>
            </a:r>
            <a:endParaRPr sz="3600">
              <a:latin typeface="Calibri"/>
              <a:ea typeface="Calibri"/>
              <a:cs typeface="Calibri"/>
              <a:sym typeface="Calibri"/>
            </a:endParaRPr>
          </a:p>
          <a:p>
            <a:pPr marL="0" marR="0" lvl="0" indent="0" algn="l" rtl="0">
              <a:spcBef>
                <a:spcPts val="0"/>
              </a:spcBef>
              <a:spcAft>
                <a:spcPts val="0"/>
              </a:spcAft>
              <a:buNone/>
            </a:pPr>
            <a:endParaRPr sz="2000">
              <a:latin typeface="Calibri"/>
              <a:ea typeface="Calibri"/>
              <a:cs typeface="Calibri"/>
              <a:sym typeface="Calibri"/>
            </a:endParaRPr>
          </a:p>
          <a:p>
            <a:pPr marL="0" marR="0" lvl="0" indent="0" algn="l" rtl="0">
              <a:spcBef>
                <a:spcPts val="0"/>
              </a:spcBef>
              <a:spcAft>
                <a:spcPts val="0"/>
              </a:spcAft>
              <a:buNone/>
            </a:pPr>
            <a:r>
              <a:rPr lang="en-US" sz="2000" b="1" i="0" u="none" strike="noStrike">
                <a:solidFill>
                  <a:srgbClr val="4C4C4E"/>
                </a:solidFill>
                <a:latin typeface="Calibri"/>
                <a:ea typeface="Calibri"/>
                <a:cs typeface="Calibri"/>
                <a:sym typeface="Calibri"/>
              </a:rPr>
              <a:t>Equity: </a:t>
            </a:r>
            <a:r>
              <a:rPr lang="en-US" sz="2000" i="0" u="none" strike="noStrike">
                <a:solidFill>
                  <a:srgbClr val="4C4C4E"/>
                </a:solidFill>
                <a:latin typeface="Calibri"/>
                <a:ea typeface="Calibri"/>
                <a:cs typeface="Calibri"/>
                <a:sym typeface="Calibri"/>
              </a:rPr>
              <a:t>all students have equitable access to consistent opportunities to earn </a:t>
            </a:r>
            <a:r>
              <a:rPr lang="en-US" sz="2000">
                <a:solidFill>
                  <a:srgbClr val="4C4C4E"/>
                </a:solidFill>
                <a:latin typeface="Calibri"/>
                <a:ea typeface="Calibri"/>
                <a:cs typeface="Calibri"/>
                <a:sym typeface="Calibri"/>
              </a:rPr>
              <a:t>CPL</a:t>
            </a:r>
            <a:endParaRPr sz="2000">
              <a:latin typeface="Calibri"/>
              <a:ea typeface="Calibri"/>
              <a:cs typeface="Calibri"/>
              <a:sym typeface="Calibri"/>
            </a:endParaRPr>
          </a:p>
          <a:p>
            <a:pPr marL="0" marR="0" lvl="0" indent="0" algn="l" rtl="0">
              <a:spcBef>
                <a:spcPts val="0"/>
              </a:spcBef>
              <a:spcAft>
                <a:spcPts val="0"/>
              </a:spcAft>
              <a:buNone/>
            </a:pPr>
            <a:endParaRPr sz="2000" b="1" i="0" u="none" strike="noStrike">
              <a:solidFill>
                <a:srgbClr val="4C4C4E"/>
              </a:solidFill>
              <a:latin typeface="Calibri"/>
              <a:ea typeface="Calibri"/>
              <a:cs typeface="Calibri"/>
              <a:sym typeface="Calibri"/>
            </a:endParaRPr>
          </a:p>
          <a:p>
            <a:pPr marL="0" marR="0" lvl="0" indent="0" algn="l" rtl="0">
              <a:spcBef>
                <a:spcPts val="0"/>
              </a:spcBef>
              <a:spcAft>
                <a:spcPts val="0"/>
              </a:spcAft>
              <a:buNone/>
            </a:pPr>
            <a:r>
              <a:rPr lang="en-US" sz="2000" b="1" i="0" u="none" strike="noStrike">
                <a:solidFill>
                  <a:srgbClr val="4C4C4E"/>
                </a:solidFill>
                <a:latin typeface="Calibri"/>
                <a:ea typeface="Calibri"/>
                <a:cs typeface="Calibri"/>
                <a:sym typeface="Calibri"/>
              </a:rPr>
              <a:t>Philosophy and Academic Framework: </a:t>
            </a:r>
            <a:r>
              <a:rPr lang="en-US" sz="2000" i="0" u="none" strike="noStrike">
                <a:solidFill>
                  <a:srgbClr val="4C4C4E"/>
                </a:solidFill>
                <a:latin typeface="Calibri"/>
                <a:ea typeface="Calibri"/>
                <a:cs typeface="Calibri"/>
                <a:sym typeface="Calibri"/>
              </a:rPr>
              <a:t>grounded in the institution’s philosophical and academic framework and is consistent with institutional mission, goals, and approaches to learning. </a:t>
            </a:r>
            <a:endParaRPr sz="2000">
              <a:latin typeface="Calibri"/>
              <a:ea typeface="Calibri"/>
              <a:cs typeface="Calibri"/>
              <a:sym typeface="Calibri"/>
            </a:endParaRPr>
          </a:p>
          <a:p>
            <a:pPr marL="0" marR="0" lvl="0" indent="0" algn="l" rtl="0">
              <a:spcBef>
                <a:spcPts val="0"/>
              </a:spcBef>
              <a:spcAft>
                <a:spcPts val="0"/>
              </a:spcAft>
              <a:buNone/>
            </a:pPr>
            <a:endParaRPr sz="2000" b="1" i="0" u="none" strike="noStrike">
              <a:solidFill>
                <a:srgbClr val="4C4C4E"/>
              </a:solidFill>
              <a:latin typeface="Calibri"/>
              <a:ea typeface="Calibri"/>
              <a:cs typeface="Calibri"/>
              <a:sym typeface="Calibri"/>
            </a:endParaRPr>
          </a:p>
          <a:p>
            <a:pPr marL="0" marR="0" lvl="0" indent="0" algn="l" rtl="0">
              <a:spcBef>
                <a:spcPts val="0"/>
              </a:spcBef>
              <a:spcAft>
                <a:spcPts val="0"/>
              </a:spcAft>
              <a:buNone/>
            </a:pPr>
            <a:r>
              <a:rPr lang="en-US" sz="2000" b="1" i="0" u="none" strike="noStrike">
                <a:solidFill>
                  <a:srgbClr val="4C4C4E"/>
                </a:solidFill>
                <a:latin typeface="Calibri"/>
                <a:ea typeface="Calibri"/>
                <a:cs typeface="Calibri"/>
                <a:sym typeface="Calibri"/>
              </a:rPr>
              <a:t>Integrity: </a:t>
            </a:r>
            <a:r>
              <a:rPr lang="en-US" sz="2000" i="0" u="none" strike="noStrike">
                <a:solidFill>
                  <a:srgbClr val="4C4C4E"/>
                </a:solidFill>
                <a:latin typeface="Calibri"/>
                <a:ea typeface="Calibri"/>
                <a:cs typeface="Calibri"/>
                <a:sym typeface="Calibri"/>
              </a:rPr>
              <a:t>all stakeholders (including faculty, institutional representatives, students, and any external contributors) promote integrity in the evaluation and documentation of prior learning</a:t>
            </a:r>
            <a:endParaRPr sz="2000">
              <a:latin typeface="Calibri"/>
              <a:ea typeface="Calibri"/>
              <a:cs typeface="Calibri"/>
              <a:sym typeface="Calibri"/>
            </a:endParaRPr>
          </a:p>
          <a:p>
            <a:pPr marL="0" marR="0" lvl="0" indent="0" algn="l" rtl="0">
              <a:spcBef>
                <a:spcPts val="0"/>
              </a:spcBef>
              <a:spcAft>
                <a:spcPts val="0"/>
              </a:spcAft>
              <a:buNone/>
            </a:pPr>
            <a:endParaRPr sz="2000" b="1" i="0" u="none" strike="noStrike">
              <a:solidFill>
                <a:srgbClr val="4C4C4E"/>
              </a:solidFill>
              <a:latin typeface="Calibri"/>
              <a:ea typeface="Calibri"/>
              <a:cs typeface="Calibri"/>
              <a:sym typeface="Calibri"/>
            </a:endParaRPr>
          </a:p>
          <a:p>
            <a:pPr marL="0" marR="0" lvl="0" indent="0" algn="l" rtl="0">
              <a:spcBef>
                <a:spcPts val="0"/>
              </a:spcBef>
              <a:spcAft>
                <a:spcPts val="0"/>
              </a:spcAft>
              <a:buNone/>
            </a:pPr>
            <a:r>
              <a:rPr lang="en-US" sz="2000" b="1" i="0" u="none" strike="noStrike">
                <a:solidFill>
                  <a:srgbClr val="4C4C4E"/>
                </a:solidFill>
                <a:latin typeface="Calibri"/>
                <a:ea typeface="Calibri"/>
                <a:cs typeface="Calibri"/>
                <a:sym typeface="Calibri"/>
              </a:rPr>
              <a:t>Faculty Qualifications: </a:t>
            </a:r>
            <a:r>
              <a:rPr lang="en-US" sz="2000" i="0" u="none" strike="noStrike">
                <a:solidFill>
                  <a:srgbClr val="4C4C4E"/>
                </a:solidFill>
                <a:latin typeface="Calibri"/>
                <a:ea typeface="Calibri"/>
                <a:cs typeface="Calibri"/>
                <a:sym typeface="Calibri"/>
              </a:rPr>
              <a:t>preservation of qualified discipline faculty purview over the awarding of credit</a:t>
            </a:r>
            <a:endParaRPr sz="2000">
              <a:latin typeface="Calibri"/>
              <a:ea typeface="Calibri"/>
              <a:cs typeface="Calibri"/>
              <a:sym typeface="Calibri"/>
            </a:endParaRPr>
          </a:p>
          <a:p>
            <a:pPr marL="0" marR="0" lvl="0" indent="0" algn="l" rtl="0">
              <a:spcBef>
                <a:spcPts val="0"/>
              </a:spcBef>
              <a:spcAft>
                <a:spcPts val="0"/>
              </a:spcAft>
              <a:buNone/>
            </a:pPr>
            <a:endParaRPr sz="2000" b="1" i="0" u="none" strike="noStrike">
              <a:solidFill>
                <a:srgbClr val="4C4C4E"/>
              </a:solidFill>
              <a:latin typeface="Calibri"/>
              <a:ea typeface="Calibri"/>
              <a:cs typeface="Calibri"/>
              <a:sym typeface="Calibri"/>
            </a:endParaRPr>
          </a:p>
          <a:p>
            <a:pPr marL="0" marR="0" lvl="0" indent="0" algn="l" rtl="0">
              <a:spcBef>
                <a:spcPts val="0"/>
              </a:spcBef>
              <a:spcAft>
                <a:spcPts val="0"/>
              </a:spcAft>
              <a:buNone/>
            </a:pPr>
            <a:r>
              <a:rPr lang="en-US" sz="2000" b="1" i="0" u="none" strike="noStrike">
                <a:solidFill>
                  <a:srgbClr val="4C4C4E"/>
                </a:solidFill>
                <a:latin typeface="Calibri"/>
                <a:ea typeface="Calibri"/>
                <a:cs typeface="Calibri"/>
                <a:sym typeface="Calibri"/>
              </a:rPr>
              <a:t>Student Services: </a:t>
            </a:r>
            <a:r>
              <a:rPr lang="en-US" sz="2000" i="0" u="none" strike="noStrike">
                <a:solidFill>
                  <a:srgbClr val="4C4C4E"/>
                </a:solidFill>
                <a:latin typeface="Calibri"/>
                <a:ea typeface="Calibri"/>
                <a:cs typeface="Calibri"/>
                <a:sym typeface="Calibri"/>
              </a:rPr>
              <a:t>students have timely and continuous access to transparent information, resources, and services to guide them on CPL</a:t>
            </a:r>
            <a:endParaRPr sz="2000">
              <a:latin typeface="Calibri"/>
              <a:ea typeface="Calibri"/>
              <a:cs typeface="Calibri"/>
              <a:sym typeface="Calibri"/>
            </a:endParaRPr>
          </a:p>
          <a:p>
            <a:pPr marL="0" marR="0" lvl="0" indent="0" algn="l" rtl="0">
              <a:spcBef>
                <a:spcPts val="0"/>
              </a:spcBef>
              <a:spcAft>
                <a:spcPts val="0"/>
              </a:spcAft>
              <a:buNone/>
            </a:pPr>
            <a:endParaRPr sz="2000" b="1" i="0" u="none" strike="noStrike">
              <a:solidFill>
                <a:srgbClr val="4C4C4E"/>
              </a:solidFill>
              <a:latin typeface="Calibri"/>
              <a:ea typeface="Calibri"/>
              <a:cs typeface="Calibri"/>
              <a:sym typeface="Calibri"/>
            </a:endParaRPr>
          </a:p>
          <a:p>
            <a:pPr marL="0" marR="0" lvl="0" indent="0" algn="l" rtl="0">
              <a:spcBef>
                <a:spcPts val="0"/>
              </a:spcBef>
              <a:spcAft>
                <a:spcPts val="0"/>
              </a:spcAft>
              <a:buNone/>
            </a:pPr>
            <a:r>
              <a:rPr lang="en-US" sz="2000" b="1" i="0" u="none" strike="noStrike">
                <a:solidFill>
                  <a:srgbClr val="4C4C4E"/>
                </a:solidFill>
                <a:latin typeface="Calibri"/>
                <a:ea typeface="Calibri"/>
                <a:cs typeface="Calibri"/>
                <a:sym typeface="Calibri"/>
              </a:rPr>
              <a:t>Credit Management: </a:t>
            </a:r>
            <a:r>
              <a:rPr lang="en-US" sz="2000" i="0" u="none" strike="noStrike">
                <a:solidFill>
                  <a:srgbClr val="4C4C4E"/>
                </a:solidFill>
                <a:latin typeface="Calibri"/>
                <a:ea typeface="Calibri"/>
                <a:cs typeface="Calibri"/>
                <a:sym typeface="Calibri"/>
              </a:rPr>
              <a:t>clearly identifies how credits are organized and applied to student records</a:t>
            </a:r>
            <a:endParaRPr sz="2000">
              <a:latin typeface="Calibri"/>
              <a:ea typeface="Calibri"/>
              <a:cs typeface="Calibri"/>
              <a:sym typeface="Calibri"/>
            </a:endParaRPr>
          </a:p>
          <a:p>
            <a:pPr marL="0" marR="0" lvl="0" indent="0" algn="l" rtl="0">
              <a:spcBef>
                <a:spcPts val="0"/>
              </a:spcBef>
              <a:spcAft>
                <a:spcPts val="0"/>
              </a:spcAft>
              <a:buNone/>
            </a:pPr>
            <a:endParaRPr sz="2000" b="1" i="0" u="none" strike="noStrike">
              <a:solidFill>
                <a:srgbClr val="4C4C4E"/>
              </a:solidFill>
              <a:latin typeface="Calibri"/>
              <a:ea typeface="Calibri"/>
              <a:cs typeface="Calibri"/>
              <a:sym typeface="Calibri"/>
            </a:endParaRPr>
          </a:p>
          <a:p>
            <a:pPr marL="0" marR="0" lvl="0" indent="0" algn="l" rtl="0">
              <a:spcBef>
                <a:spcPts val="0"/>
              </a:spcBef>
              <a:spcAft>
                <a:spcPts val="0"/>
              </a:spcAft>
              <a:buNone/>
            </a:pPr>
            <a:r>
              <a:rPr lang="en-US" sz="2000" b="1" i="0" u="none" strike="noStrike">
                <a:solidFill>
                  <a:srgbClr val="4C4C4E"/>
                </a:solidFill>
                <a:latin typeface="Calibri"/>
                <a:ea typeface="Calibri"/>
                <a:cs typeface="Calibri"/>
                <a:sym typeface="Calibri"/>
              </a:rPr>
              <a:t>Planning, Resources, Improvement: </a:t>
            </a:r>
            <a:r>
              <a:rPr lang="en-US" sz="2000" i="0" u="none" strike="noStrike">
                <a:solidFill>
                  <a:srgbClr val="4C4C4E"/>
                </a:solidFill>
                <a:latin typeface="Calibri"/>
                <a:ea typeface="Calibri"/>
                <a:cs typeface="Calibri"/>
                <a:sym typeface="Calibri"/>
              </a:rPr>
              <a:t>continuous improvement and scalability of processes by providing sufficient infrastructure and data to support policy implementation and review</a:t>
            </a:r>
            <a:endParaRPr sz="20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3"/>
          <p:cNvSpPr txBox="1"/>
          <p:nvPr/>
        </p:nvSpPr>
        <p:spPr>
          <a:xfrm>
            <a:off x="445973" y="269241"/>
            <a:ext cx="11492845" cy="5050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333333"/>
                </a:solidFill>
                <a:latin typeface="Calibri"/>
                <a:ea typeface="Calibri"/>
                <a:cs typeface="Calibri"/>
                <a:sym typeface="Calibri"/>
              </a:rPr>
              <a:t>Sample CPL Inventory Worksheet</a:t>
            </a:r>
            <a:endParaRPr sz="2400" dirty="0">
              <a:solidFill>
                <a:srgbClr val="333333"/>
              </a:solidFill>
              <a:latin typeface="Calibri"/>
              <a:ea typeface="Calibri"/>
              <a:cs typeface="Calibri"/>
              <a:sym typeface="Calibri"/>
            </a:endParaRPr>
          </a:p>
        </p:txBody>
      </p:sp>
      <p:pic>
        <p:nvPicPr>
          <p:cNvPr id="2" name="Picture 1" descr="Sample of the CPL Intentory Worksheet.  The worksheet includes the course prefix and number, C-ID, unit value, CSU and C transferability, all forms of CPL asssessment methods.  This is to serve as the CPL curriculum inventory for the cpl coordinator with flags marked for each cpl assessment and transferability to be aware of any transfer challenges, curricular changes, and to monitor CPL approved curricula." title="CPL Inventory Worksheet">
            <a:hlinkClick r:id="rId3"/>
          </p:cNvPr>
          <p:cNvPicPr>
            <a:picLocks noChangeAspect="1"/>
          </p:cNvPicPr>
          <p:nvPr/>
        </p:nvPicPr>
        <p:blipFill>
          <a:blip r:embed="rId4"/>
          <a:stretch>
            <a:fillRect/>
          </a:stretch>
        </p:blipFill>
        <p:spPr>
          <a:xfrm>
            <a:off x="399258" y="2123767"/>
            <a:ext cx="11333083" cy="25966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23"/>
          <p:cNvSpPr txBox="1"/>
          <p:nvPr/>
        </p:nvSpPr>
        <p:spPr>
          <a:xfrm>
            <a:off x="4074076" y="0"/>
            <a:ext cx="4413621" cy="5050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333333"/>
                </a:solidFill>
                <a:latin typeface="Calibri"/>
                <a:ea typeface="Calibri"/>
                <a:cs typeface="Calibri"/>
                <a:sym typeface="Calibri"/>
              </a:rPr>
              <a:t>Sample CPL Approval Worksheet</a:t>
            </a:r>
            <a:endParaRPr sz="2400" dirty="0">
              <a:solidFill>
                <a:srgbClr val="333333"/>
              </a:solidFill>
              <a:latin typeface="Calibri"/>
              <a:ea typeface="Calibri"/>
              <a:cs typeface="Calibri"/>
              <a:sym typeface="Calibri"/>
            </a:endParaRPr>
          </a:p>
        </p:txBody>
      </p:sp>
      <p:graphicFrame>
        <p:nvGraphicFramePr>
          <p:cNvPr id="3" name="Object 2" descr="Picture of the CPL Inventory worksheet with the discipline prefix and course number, the type of CPL assessment tool being used, ACCJC policy elements, and signatures of the department chair, faculty expert, articulation officer, and CPL coordinator" title="CPL Approval Worksheet"/>
          <p:cNvGraphicFramePr>
            <a:graphicFrameLocks noChangeAspect="1"/>
          </p:cNvGraphicFramePr>
          <p:nvPr/>
        </p:nvGraphicFramePr>
        <p:xfrm>
          <a:off x="3982065" y="691732"/>
          <a:ext cx="4653116" cy="6021680"/>
        </p:xfrm>
        <a:graphic>
          <a:graphicData uri="http://schemas.openxmlformats.org/presentationml/2006/ole">
            <mc:AlternateContent xmlns:mc="http://schemas.openxmlformats.org/markup-compatibility/2006">
              <mc:Choice xmlns:v="urn:schemas-microsoft-com:vml" Requires="v">
                <p:oleObj spid="_x0000_s2051" name="Acrobat Document" r:id="rId4" imgW="2914554" imgH="3771900" progId="Acrobat.Document.DC">
                  <p:embed/>
                </p:oleObj>
              </mc:Choice>
              <mc:Fallback>
                <p:oleObj name="Acrobat Document" r:id="rId4" imgW="2914554" imgH="3771900" progId="Acrobat.Document.DC">
                  <p:embed/>
                  <p:pic>
                    <p:nvPicPr>
                      <p:cNvPr id="3" name="Object 2" descr="Picture of the CPL Inventory worksheet with the discipline prefix and course number, the type of CPL assessment tool being used, ACCJC policy elements, and signatures of the department chair, faculty expert, articulation officer, and CPL coordinator" title="CPL Approval Worksheet"/>
                      <p:cNvPicPr/>
                      <p:nvPr/>
                    </p:nvPicPr>
                    <p:blipFill>
                      <a:blip r:embed="rId5"/>
                      <a:stretch>
                        <a:fillRect/>
                      </a:stretch>
                    </p:blipFill>
                    <p:spPr>
                      <a:xfrm>
                        <a:off x="3982065" y="691732"/>
                        <a:ext cx="4653116" cy="6021680"/>
                      </a:xfrm>
                      <a:prstGeom prst="rect">
                        <a:avLst/>
                      </a:prstGeom>
                    </p:spPr>
                  </p:pic>
                </p:oleObj>
              </mc:Fallback>
            </mc:AlternateContent>
          </a:graphicData>
        </a:graphic>
      </p:graphicFrame>
    </p:spTree>
    <p:extLst>
      <p:ext uri="{BB962C8B-B14F-4D97-AF65-F5344CB8AC3E}">
        <p14:creationId xmlns:p14="http://schemas.microsoft.com/office/powerpoint/2010/main" val="423151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p:nvPr/>
        </p:nvSpPr>
        <p:spPr>
          <a:xfrm>
            <a:off x="270125" y="1187700"/>
            <a:ext cx="6827100" cy="567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4C4C4E"/>
              </a:solidFill>
              <a:latin typeface="Calibri"/>
              <a:ea typeface="Calibri"/>
              <a:cs typeface="Calibri"/>
              <a:sym typeface="Calibri"/>
            </a:endParaRPr>
          </a:p>
          <a:p>
            <a:pPr marL="285750" marR="0" lvl="0" indent="-336550" algn="l" rtl="0">
              <a:lnSpc>
                <a:spcPct val="115000"/>
              </a:lnSpc>
              <a:spcBef>
                <a:spcPts val="0"/>
              </a:spcBef>
              <a:spcAft>
                <a:spcPts val="0"/>
              </a:spcAft>
              <a:buClr>
                <a:srgbClr val="4C4C4E"/>
              </a:buClr>
              <a:buSzPts val="2400"/>
              <a:buFont typeface="Calibri"/>
              <a:buChar char="•"/>
            </a:pPr>
            <a:r>
              <a:rPr lang="en-US" sz="2400" i="0" u="none" strike="noStrike">
                <a:solidFill>
                  <a:srgbClr val="4C4C4E"/>
                </a:solidFill>
                <a:latin typeface="Calibri"/>
                <a:ea typeface="Calibri"/>
                <a:cs typeface="Calibri"/>
                <a:sym typeface="Calibri"/>
              </a:rPr>
              <a:t>Students’ educational goals should be the guiding factor in the award of credit </a:t>
            </a:r>
            <a:endParaRPr sz="2400">
              <a:latin typeface="Calibri"/>
              <a:ea typeface="Calibri"/>
              <a:cs typeface="Calibri"/>
              <a:sym typeface="Calibri"/>
            </a:endParaRPr>
          </a:p>
          <a:p>
            <a:pPr marL="285750" marR="0" lvl="0" indent="-336550" algn="l" rtl="0">
              <a:lnSpc>
                <a:spcPct val="115000"/>
              </a:lnSpc>
              <a:spcBef>
                <a:spcPts val="0"/>
              </a:spcBef>
              <a:spcAft>
                <a:spcPts val="0"/>
              </a:spcAft>
              <a:buClr>
                <a:srgbClr val="4C4C4E"/>
              </a:buClr>
              <a:buSzPts val="2400"/>
              <a:buFont typeface="Calibri"/>
              <a:buChar char="•"/>
            </a:pPr>
            <a:r>
              <a:rPr lang="en-US" sz="2400" i="0" u="none" strike="noStrike">
                <a:solidFill>
                  <a:srgbClr val="4C4C4E"/>
                </a:solidFill>
                <a:latin typeface="Calibri"/>
                <a:ea typeface="Calibri"/>
                <a:cs typeface="Calibri"/>
                <a:sym typeface="Calibri"/>
              </a:rPr>
              <a:t>Students should be able to have their prior learning assessed early in their educational journey. CPL affects students’ educational planning – they should not have to plan to take a course for which they might receive CPL. Therefore, early advising is important </a:t>
            </a:r>
            <a:endParaRPr sz="2400">
              <a:latin typeface="Calibri"/>
              <a:ea typeface="Calibri"/>
              <a:cs typeface="Calibri"/>
              <a:sym typeface="Calibri"/>
            </a:endParaRPr>
          </a:p>
          <a:p>
            <a:pPr marL="285750" marR="0" lvl="0" indent="-336550" algn="l" rtl="0">
              <a:lnSpc>
                <a:spcPct val="115000"/>
              </a:lnSpc>
              <a:spcBef>
                <a:spcPts val="0"/>
              </a:spcBef>
              <a:spcAft>
                <a:spcPts val="0"/>
              </a:spcAft>
              <a:buClr>
                <a:srgbClr val="4C4C4E"/>
              </a:buClr>
              <a:buSzPts val="2400"/>
              <a:buFont typeface="Calibri"/>
              <a:buChar char="•"/>
            </a:pPr>
            <a:r>
              <a:rPr lang="en-US" sz="2400" i="0" u="none" strike="noStrike">
                <a:solidFill>
                  <a:srgbClr val="4C4C4E"/>
                </a:solidFill>
                <a:latin typeface="Calibri"/>
                <a:ea typeface="Calibri"/>
                <a:cs typeface="Calibri"/>
                <a:sym typeface="Calibri"/>
              </a:rPr>
              <a:t>Students should be assessed for </a:t>
            </a:r>
            <a:r>
              <a:rPr lang="en-US" sz="2400">
                <a:solidFill>
                  <a:srgbClr val="4C4C4E"/>
                </a:solidFill>
                <a:latin typeface="Calibri"/>
                <a:ea typeface="Calibri"/>
                <a:cs typeface="Calibri"/>
                <a:sym typeface="Calibri"/>
              </a:rPr>
              <a:t>CPL </a:t>
            </a:r>
            <a:r>
              <a:rPr lang="en-US" sz="2400" i="0" u="none" strike="noStrike">
                <a:solidFill>
                  <a:srgbClr val="4C4C4E"/>
                </a:solidFill>
                <a:latin typeface="Calibri"/>
                <a:ea typeface="Calibri"/>
                <a:cs typeface="Calibri"/>
                <a:sym typeface="Calibri"/>
              </a:rPr>
              <a:t> prior to registering for a course. They should be able to access clear timelines and processes toward receiving a credit recommendation </a:t>
            </a:r>
            <a:endParaRPr sz="2400">
              <a:latin typeface="Calibri"/>
              <a:ea typeface="Calibri"/>
              <a:cs typeface="Calibri"/>
              <a:sym typeface="Calibri"/>
            </a:endParaRPr>
          </a:p>
          <a:p>
            <a:pPr marL="0" marR="0" lvl="0" indent="0" algn="l" rtl="0">
              <a:spcBef>
                <a:spcPts val="0"/>
              </a:spcBef>
              <a:spcAft>
                <a:spcPts val="0"/>
              </a:spcAft>
              <a:buNone/>
            </a:pPr>
            <a:endParaRPr sz="2400">
              <a:latin typeface="Calibri"/>
              <a:ea typeface="Calibri"/>
              <a:cs typeface="Calibri"/>
              <a:sym typeface="Calibri"/>
            </a:endParaRPr>
          </a:p>
          <a:p>
            <a:pPr marL="457200" marR="0" lvl="0" indent="0" algn="l" rtl="0">
              <a:spcBef>
                <a:spcPts val="0"/>
              </a:spcBef>
              <a:spcAft>
                <a:spcPts val="0"/>
              </a:spcAft>
              <a:buNone/>
            </a:pPr>
            <a:endParaRPr>
              <a:latin typeface="Calibri"/>
              <a:ea typeface="Calibri"/>
              <a:cs typeface="Calibri"/>
              <a:sym typeface="Calibri"/>
            </a:endParaRPr>
          </a:p>
        </p:txBody>
      </p:sp>
      <p:pic>
        <p:nvPicPr>
          <p:cNvPr id="97" name="Google Shape;97;p20" descr="Decorative image" title="Picture of paramedics assisting a patient"/>
          <p:cNvPicPr preferRelativeResize="0"/>
          <p:nvPr/>
        </p:nvPicPr>
        <p:blipFill>
          <a:blip r:embed="rId3">
            <a:alphaModFix/>
          </a:blip>
          <a:stretch>
            <a:fillRect/>
          </a:stretch>
        </p:blipFill>
        <p:spPr>
          <a:xfrm>
            <a:off x="7419375" y="2120500"/>
            <a:ext cx="4427575" cy="3162550"/>
          </a:xfrm>
          <a:prstGeom prst="rect">
            <a:avLst/>
          </a:prstGeom>
          <a:noFill/>
          <a:ln>
            <a:noFill/>
          </a:ln>
          <a:effectLst>
            <a:outerShdw blurRad="57150" dist="333375" dir="13320000" algn="bl" rotWithShape="0">
              <a:srgbClr val="000000">
                <a:alpha val="50000"/>
              </a:srgbClr>
            </a:outerShdw>
          </a:effectLst>
        </p:spPr>
      </p:pic>
      <p:sp>
        <p:nvSpPr>
          <p:cNvPr id="98" name="Google Shape;98;p20"/>
          <p:cNvSpPr txBox="1"/>
          <p:nvPr/>
        </p:nvSpPr>
        <p:spPr>
          <a:xfrm>
            <a:off x="270125" y="462975"/>
            <a:ext cx="11448300" cy="123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4800" b="1">
                <a:solidFill>
                  <a:srgbClr val="595F76"/>
                </a:solidFill>
                <a:latin typeface="Calibri"/>
                <a:ea typeface="Calibri"/>
                <a:cs typeface="Calibri"/>
                <a:sym typeface="Calibri"/>
              </a:rPr>
              <a:t>CPL Framework: Awarding Credit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p:nvPr/>
        </p:nvSpPr>
        <p:spPr>
          <a:xfrm>
            <a:off x="381000" y="533400"/>
            <a:ext cx="11401200" cy="60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4800" b="1">
                <a:solidFill>
                  <a:srgbClr val="595F76"/>
                </a:solidFill>
                <a:latin typeface="Calibri"/>
                <a:ea typeface="Calibri"/>
                <a:cs typeface="Calibri"/>
                <a:sym typeface="Calibri"/>
              </a:rPr>
              <a:t>CPL Framework: Awarding Credit </a:t>
            </a:r>
            <a:endParaRPr sz="4800" b="1">
              <a:solidFill>
                <a:schemeClr val="dk1"/>
              </a:solidFill>
              <a:latin typeface="Calibri"/>
              <a:ea typeface="Calibri"/>
              <a:cs typeface="Calibri"/>
              <a:sym typeface="Calibri"/>
            </a:endParaRPr>
          </a:p>
          <a:p>
            <a:pPr marL="457200" lvl="0" indent="0" algn="l" rtl="0">
              <a:spcBef>
                <a:spcPts val="0"/>
              </a:spcBef>
              <a:spcAft>
                <a:spcPts val="0"/>
              </a:spcAft>
              <a:buNone/>
            </a:pPr>
            <a:endParaRPr>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a:solidFill>
                  <a:srgbClr val="4C4C4E"/>
                </a:solidFill>
                <a:latin typeface="Calibri"/>
                <a:ea typeface="Calibri"/>
                <a:cs typeface="Calibri"/>
                <a:sym typeface="Calibri"/>
              </a:rPr>
              <a:t>Faculty should be encouraged to award credit in General Education or program requirements before electives. Too much elective credit can negatively impact students’ financial aid. For veteran and military students, consider a “shadow” educational plan that contains a placeholder for the course in which CPL is anticipated; this avoids the student getting too close to the financial limits on VA benefits </a:t>
            </a:r>
            <a:endParaRPr sz="2400">
              <a:solidFill>
                <a:srgbClr val="4C4C4E"/>
              </a:solidFill>
              <a:latin typeface="Calibri"/>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a:solidFill>
                  <a:srgbClr val="4C4C4E"/>
                </a:solidFill>
                <a:latin typeface="Calibri"/>
                <a:ea typeface="Calibri"/>
                <a:cs typeface="Calibri"/>
                <a:sym typeface="Calibri"/>
              </a:rPr>
              <a:t>Rely on existing minimum/maximum credit allowances already stipulated in transfer policy for prior learning credit </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a:solidFill>
                  <a:srgbClr val="4C4C4E"/>
                </a:solidFill>
                <a:latin typeface="Calibri"/>
                <a:ea typeface="Calibri"/>
                <a:cs typeface="Calibri"/>
                <a:sym typeface="Calibri"/>
              </a:rPr>
              <a:t>Follow accreditation requirements </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a:solidFill>
                  <a:srgbClr val="4C4C4E"/>
                </a:solidFill>
                <a:latin typeface="Calibri"/>
                <a:ea typeface="Calibri"/>
                <a:cs typeface="Calibri"/>
                <a:sym typeface="Calibri"/>
              </a:rPr>
              <a:t>If the student intends to transfer, consider the policies at their transfer destination </a:t>
            </a:r>
            <a:endParaRPr sz="2400">
              <a:solidFill>
                <a:schemeClr val="dk1"/>
              </a:solidFill>
              <a:latin typeface="Calibri"/>
              <a:ea typeface="Calibri"/>
              <a:cs typeface="Calibri"/>
              <a:sym typeface="Calibri"/>
            </a:endParaRPr>
          </a:p>
          <a:p>
            <a:pPr marL="45720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p:nvPr/>
        </p:nvSpPr>
        <p:spPr>
          <a:xfrm>
            <a:off x="371850" y="1045975"/>
            <a:ext cx="6080400" cy="556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400">
              <a:solidFill>
                <a:schemeClr val="dk1"/>
              </a:solidFill>
              <a:latin typeface="Calibri"/>
              <a:ea typeface="Calibri"/>
              <a:cs typeface="Calibri"/>
              <a:sym typeface="Calibri"/>
            </a:endParaRPr>
          </a:p>
          <a:p>
            <a:pPr marL="285750" lvl="0" indent="-336550" algn="l" rtl="0">
              <a:lnSpc>
                <a:spcPct val="115000"/>
              </a:lnSpc>
              <a:spcBef>
                <a:spcPts val="0"/>
              </a:spcBef>
              <a:spcAft>
                <a:spcPts val="0"/>
              </a:spcAft>
              <a:buClr>
                <a:srgbClr val="4C4C4E"/>
              </a:buClr>
              <a:buSzPts val="2400"/>
              <a:buFont typeface="Calibri"/>
              <a:buChar char="•"/>
            </a:pPr>
            <a:r>
              <a:rPr lang="en-US" sz="2400">
                <a:solidFill>
                  <a:srgbClr val="4C4C4E"/>
                </a:solidFill>
                <a:latin typeface="Calibri"/>
                <a:ea typeface="Calibri"/>
                <a:cs typeface="Calibri"/>
                <a:sym typeface="Calibri"/>
              </a:rPr>
              <a:t>Students should be advised of the recommended credit award and be allowed to accept or deny it </a:t>
            </a:r>
            <a:endParaRPr sz="2400">
              <a:solidFill>
                <a:schemeClr val="dk1"/>
              </a:solidFill>
              <a:latin typeface="Calibri"/>
              <a:ea typeface="Calibri"/>
              <a:cs typeface="Calibri"/>
              <a:sym typeface="Calibri"/>
            </a:endParaRPr>
          </a:p>
          <a:p>
            <a:pPr marL="285750" lvl="0" indent="-336550" algn="l" rtl="0">
              <a:lnSpc>
                <a:spcPct val="115000"/>
              </a:lnSpc>
              <a:spcBef>
                <a:spcPts val="0"/>
              </a:spcBef>
              <a:spcAft>
                <a:spcPts val="0"/>
              </a:spcAft>
              <a:buClr>
                <a:srgbClr val="4C4C4E"/>
              </a:buClr>
              <a:buSzPts val="2400"/>
              <a:buFont typeface="Calibri"/>
              <a:buChar char="•"/>
            </a:pPr>
            <a:r>
              <a:rPr lang="en-US" sz="2400">
                <a:solidFill>
                  <a:srgbClr val="4C4C4E"/>
                </a:solidFill>
                <a:latin typeface="Calibri"/>
                <a:ea typeface="Calibri"/>
                <a:cs typeface="Calibri"/>
                <a:sym typeface="Calibri"/>
              </a:rPr>
              <a:t>Students, informed by a counselor, should decide when credit is applied </a:t>
            </a:r>
            <a:endParaRPr sz="2400">
              <a:solidFill>
                <a:schemeClr val="dk1"/>
              </a:solidFill>
              <a:latin typeface="Calibri"/>
              <a:ea typeface="Calibri"/>
              <a:cs typeface="Calibri"/>
              <a:sym typeface="Calibri"/>
            </a:endParaRPr>
          </a:p>
          <a:p>
            <a:pPr marL="285750" lvl="0" indent="-336550" algn="l" rtl="0">
              <a:lnSpc>
                <a:spcPct val="115000"/>
              </a:lnSpc>
              <a:spcBef>
                <a:spcPts val="0"/>
              </a:spcBef>
              <a:spcAft>
                <a:spcPts val="0"/>
              </a:spcAft>
              <a:buClr>
                <a:srgbClr val="4C4C4E"/>
              </a:buClr>
              <a:buSzPts val="2400"/>
              <a:buFont typeface="Calibri"/>
              <a:buChar char="•"/>
            </a:pPr>
            <a:r>
              <a:rPr lang="en-US" sz="2400">
                <a:solidFill>
                  <a:srgbClr val="4C4C4E"/>
                </a:solidFill>
                <a:latin typeface="Calibri"/>
                <a:ea typeface="Calibri"/>
                <a:cs typeface="Calibri"/>
                <a:sym typeface="Calibri"/>
              </a:rPr>
              <a:t>Each district should decide whether its faculty will assess prior learning of potential students </a:t>
            </a:r>
            <a:endParaRPr sz="2400">
              <a:solidFill>
                <a:schemeClr val="dk1"/>
              </a:solidFill>
              <a:latin typeface="Calibri"/>
              <a:ea typeface="Calibri"/>
              <a:cs typeface="Calibri"/>
              <a:sym typeface="Calibri"/>
            </a:endParaRPr>
          </a:p>
          <a:p>
            <a:pPr marL="285750" lvl="0" indent="-336550" algn="l" rtl="0">
              <a:lnSpc>
                <a:spcPct val="115000"/>
              </a:lnSpc>
              <a:spcBef>
                <a:spcPts val="0"/>
              </a:spcBef>
              <a:spcAft>
                <a:spcPts val="0"/>
              </a:spcAft>
              <a:buClr>
                <a:srgbClr val="4C4C4E"/>
              </a:buClr>
              <a:buSzPts val="2400"/>
              <a:buFont typeface="Calibri"/>
              <a:buChar char="•"/>
            </a:pPr>
            <a:r>
              <a:rPr lang="en-US" sz="2400">
                <a:solidFill>
                  <a:srgbClr val="4C4C4E"/>
                </a:solidFill>
                <a:latin typeface="Calibri"/>
                <a:ea typeface="Calibri"/>
                <a:cs typeface="Calibri"/>
                <a:sym typeface="Calibri"/>
              </a:rPr>
              <a:t>Each district might consider setting a time limit for how long prior learning remains valid and eligible for assessment for credit, aligned with transfer policies </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09" name="Google Shape;109;p22" descr="decorative" title="Picture of auto mechanic working on a vehicle"/>
          <p:cNvPicPr preferRelativeResize="0"/>
          <p:nvPr/>
        </p:nvPicPr>
        <p:blipFill rotWithShape="1">
          <a:blip r:embed="rId3">
            <a:alphaModFix/>
          </a:blip>
          <a:srcRect t="-4540" b="4540"/>
          <a:stretch/>
        </p:blipFill>
        <p:spPr>
          <a:xfrm>
            <a:off x="6903525" y="2496000"/>
            <a:ext cx="4996650" cy="3355425"/>
          </a:xfrm>
          <a:prstGeom prst="rect">
            <a:avLst/>
          </a:prstGeom>
          <a:noFill/>
          <a:ln>
            <a:noFill/>
          </a:ln>
          <a:effectLst>
            <a:outerShdw blurRad="57150" dist="333375" dir="13320000" algn="bl" rotWithShape="0">
              <a:srgbClr val="000000">
                <a:alpha val="50000"/>
              </a:srgbClr>
            </a:outerShdw>
          </a:effectLst>
        </p:spPr>
      </p:pic>
      <p:sp>
        <p:nvSpPr>
          <p:cNvPr id="110" name="Google Shape;110;p22"/>
          <p:cNvSpPr txBox="1"/>
          <p:nvPr/>
        </p:nvSpPr>
        <p:spPr>
          <a:xfrm>
            <a:off x="371850" y="356200"/>
            <a:ext cx="11448300" cy="123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595F76"/>
                </a:solidFill>
                <a:latin typeface="Calibri"/>
                <a:ea typeface="Calibri"/>
                <a:cs typeface="Calibri"/>
                <a:sym typeface="Calibri"/>
              </a:rPr>
              <a:t>CPL Framework: Awarding Credit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p:nvPr/>
        </p:nvSpPr>
        <p:spPr>
          <a:xfrm>
            <a:off x="371850" y="1286275"/>
            <a:ext cx="5868000" cy="49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4C4C4E"/>
              </a:solidFill>
              <a:latin typeface="Helvetica Neue"/>
              <a:ea typeface="Helvetica Neue"/>
              <a:cs typeface="Helvetica Neue"/>
              <a:sym typeface="Helvetica Neue"/>
            </a:endParaRPr>
          </a:p>
          <a:p>
            <a:pPr marL="0" marR="0" lvl="0" indent="0" algn="l" rtl="0">
              <a:lnSpc>
                <a:spcPct val="150000"/>
              </a:lnSpc>
              <a:spcBef>
                <a:spcPts val="0"/>
              </a:spcBef>
              <a:spcAft>
                <a:spcPts val="0"/>
              </a:spcAft>
              <a:buNone/>
            </a:pPr>
            <a:r>
              <a:rPr lang="en-US" sz="2400" i="0" u="none" strike="noStrike">
                <a:solidFill>
                  <a:srgbClr val="4C4C4E"/>
                </a:solidFill>
                <a:latin typeface="Calibri"/>
                <a:ea typeface="Calibri"/>
                <a:cs typeface="Calibri"/>
                <a:sym typeface="Calibri"/>
              </a:rPr>
              <a:t>The system, districts, and campuses should track student outcomes related to CPL and therefore should collect data related to number of CPL units awarded each term, trends in awarding CPL credit, outcomes of students who earn CPL (parsed by number of units earned, when they were earned), and other metrics. </a:t>
            </a:r>
            <a:endParaRPr sz="2400">
              <a:latin typeface="Calibri"/>
              <a:ea typeface="Calibri"/>
              <a:cs typeface="Calibri"/>
              <a:sym typeface="Calibri"/>
            </a:endParaRPr>
          </a:p>
          <a:p>
            <a:pPr marL="0" marR="0" lvl="0" indent="0" algn="l" rtl="0">
              <a:spcBef>
                <a:spcPts val="0"/>
              </a:spcBef>
              <a:spcAft>
                <a:spcPts val="0"/>
              </a:spcAft>
              <a:buNone/>
            </a:pPr>
            <a:endParaRPr sz="1600">
              <a:solidFill>
                <a:srgbClr val="4C4C4E"/>
              </a:solidFill>
              <a:latin typeface="Helvetica Neue"/>
              <a:ea typeface="Helvetica Neue"/>
              <a:cs typeface="Helvetica Neue"/>
              <a:sym typeface="Helvetica Neue"/>
            </a:endParaRPr>
          </a:p>
          <a:p>
            <a:pPr marL="0" marR="0" lvl="0" indent="0" algn="l" rtl="0">
              <a:spcBef>
                <a:spcPts val="0"/>
              </a:spcBef>
              <a:spcAft>
                <a:spcPts val="0"/>
              </a:spcAft>
              <a:buNone/>
            </a:pPr>
            <a:endParaRPr sz="1600" b="0" i="0" u="none" strike="noStrike">
              <a:solidFill>
                <a:srgbClr val="4C4C4E"/>
              </a:solidFill>
              <a:latin typeface="Helvetica Neue"/>
              <a:ea typeface="Helvetica Neue"/>
              <a:cs typeface="Helvetica Neue"/>
              <a:sym typeface="Helvetica Neue"/>
            </a:endParaRPr>
          </a:p>
        </p:txBody>
      </p:sp>
      <p:pic>
        <p:nvPicPr>
          <p:cNvPr id="122" name="Google Shape;122;p24" descr="decorative" title="picture of a sealed official transcript"/>
          <p:cNvPicPr preferRelativeResize="0"/>
          <p:nvPr/>
        </p:nvPicPr>
        <p:blipFill>
          <a:blip r:embed="rId3">
            <a:alphaModFix/>
          </a:blip>
          <a:stretch>
            <a:fillRect/>
          </a:stretch>
        </p:blipFill>
        <p:spPr>
          <a:xfrm>
            <a:off x="6946275" y="2644450"/>
            <a:ext cx="4718525" cy="3139950"/>
          </a:xfrm>
          <a:prstGeom prst="rect">
            <a:avLst/>
          </a:prstGeom>
          <a:noFill/>
          <a:ln>
            <a:noFill/>
          </a:ln>
          <a:effectLst>
            <a:outerShdw blurRad="57150" dist="333375" dir="13320000" algn="bl" rotWithShape="0">
              <a:schemeClr val="dk2">
                <a:alpha val="50000"/>
              </a:schemeClr>
            </a:outerShdw>
          </a:effectLst>
        </p:spPr>
      </p:pic>
      <p:sp>
        <p:nvSpPr>
          <p:cNvPr id="123" name="Google Shape;123;p24"/>
          <p:cNvSpPr txBox="1"/>
          <p:nvPr/>
        </p:nvSpPr>
        <p:spPr>
          <a:xfrm>
            <a:off x="371850" y="356200"/>
            <a:ext cx="11448300" cy="123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595F76"/>
                </a:solidFill>
                <a:latin typeface="Calibri"/>
                <a:ea typeface="Calibri"/>
                <a:cs typeface="Calibri"/>
                <a:sym typeface="Calibri"/>
              </a:rPr>
              <a:t>CPL Framework: Transcribing Credit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p:nvPr/>
        </p:nvSpPr>
        <p:spPr>
          <a:xfrm>
            <a:off x="485025" y="644050"/>
            <a:ext cx="11206800" cy="276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rgbClr val="595F76"/>
                </a:solidFill>
                <a:latin typeface="Calibri"/>
                <a:ea typeface="Calibri"/>
                <a:cs typeface="Calibri"/>
                <a:sym typeface="Calibri"/>
              </a:rPr>
              <a:t>CPL Framework: </a:t>
            </a:r>
            <a:r>
              <a:rPr lang="en-US" sz="4800" b="1" i="0" u="none" strike="noStrike">
                <a:solidFill>
                  <a:srgbClr val="595F76"/>
                </a:solidFill>
                <a:latin typeface="Calibri"/>
                <a:ea typeface="Calibri"/>
                <a:cs typeface="Calibri"/>
                <a:sym typeface="Calibri"/>
              </a:rPr>
              <a:t>Student Supports </a:t>
            </a:r>
            <a:endParaRPr sz="3200" b="0" i="0" u="none" strike="noStrike">
              <a:solidFill>
                <a:srgbClr val="595F76"/>
              </a:solidFill>
              <a:latin typeface="Helvetica Neue"/>
              <a:ea typeface="Helvetica Neue"/>
              <a:cs typeface="Helvetica Neue"/>
              <a:sym typeface="Helvetica Neue"/>
            </a:endParaRPr>
          </a:p>
          <a:p>
            <a:pPr marL="0" marR="0" lvl="0" indent="0" algn="l" rtl="0">
              <a:lnSpc>
                <a:spcPct val="115000"/>
              </a:lnSpc>
              <a:spcBef>
                <a:spcPts val="0"/>
              </a:spcBef>
              <a:spcAft>
                <a:spcPts val="0"/>
              </a:spcAft>
              <a:buNone/>
            </a:pPr>
            <a:r>
              <a:rPr lang="en-US" sz="2400" b="1" i="0" u="none" strike="noStrike">
                <a:solidFill>
                  <a:srgbClr val="4C4C4E"/>
                </a:solidFill>
                <a:latin typeface="Calibri"/>
                <a:ea typeface="Calibri"/>
                <a:cs typeface="Calibri"/>
                <a:sym typeface="Calibri"/>
              </a:rPr>
              <a:t>Integrating CPL into Counseling, Guided Pathways </a:t>
            </a:r>
            <a:endParaRPr sz="2400" i="0" u="none" strike="noStrike">
              <a:solidFill>
                <a:srgbClr val="4C4C4E"/>
              </a:solidFill>
              <a:latin typeface="Calibri"/>
              <a:ea typeface="Calibri"/>
              <a:cs typeface="Calibri"/>
              <a:sym typeface="Calibri"/>
            </a:endParaRPr>
          </a:p>
          <a:p>
            <a:pPr marL="285750" marR="0" lvl="0" indent="-336550" algn="l" rtl="0">
              <a:lnSpc>
                <a:spcPct val="115000"/>
              </a:lnSpc>
              <a:spcBef>
                <a:spcPts val="0"/>
              </a:spcBef>
              <a:spcAft>
                <a:spcPts val="0"/>
              </a:spcAft>
              <a:buClr>
                <a:srgbClr val="4C4C4E"/>
              </a:buClr>
              <a:buSzPts val="2400"/>
              <a:buFont typeface="Calibri"/>
              <a:buChar char="•"/>
            </a:pPr>
            <a:r>
              <a:rPr lang="en-US" sz="2400" i="0" u="none" strike="noStrike">
                <a:solidFill>
                  <a:srgbClr val="4C4C4E"/>
                </a:solidFill>
                <a:latin typeface="Calibri"/>
                <a:ea typeface="Calibri"/>
                <a:cs typeface="Calibri"/>
                <a:sym typeface="Calibri"/>
              </a:rPr>
              <a:t>Counselors should be at center of informing students’ use of CPL </a:t>
            </a:r>
            <a:endParaRPr sz="2400">
              <a:latin typeface="Calibri"/>
              <a:ea typeface="Calibri"/>
              <a:cs typeface="Calibri"/>
              <a:sym typeface="Calibri"/>
            </a:endParaRPr>
          </a:p>
          <a:p>
            <a:pPr marL="285750" marR="0" lvl="0" indent="-336550" algn="l" rtl="0">
              <a:lnSpc>
                <a:spcPct val="115000"/>
              </a:lnSpc>
              <a:spcBef>
                <a:spcPts val="0"/>
              </a:spcBef>
              <a:spcAft>
                <a:spcPts val="0"/>
              </a:spcAft>
              <a:buClr>
                <a:srgbClr val="4C4C4E"/>
              </a:buClr>
              <a:buSzPts val="2400"/>
              <a:buFont typeface="Calibri"/>
              <a:buChar char="•"/>
            </a:pPr>
            <a:r>
              <a:rPr lang="en-US" sz="2400" i="0" u="none" strike="noStrike">
                <a:solidFill>
                  <a:srgbClr val="4C4C4E"/>
                </a:solidFill>
                <a:latin typeface="Calibri"/>
                <a:ea typeface="Calibri"/>
                <a:cs typeface="Calibri"/>
                <a:sym typeface="Calibri"/>
              </a:rPr>
              <a:t>Student onboarding and placement processes should include methods to identify and share CPL opportunities to students </a:t>
            </a:r>
            <a:endParaRPr sz="2400">
              <a:latin typeface="Calibri"/>
              <a:ea typeface="Calibri"/>
              <a:cs typeface="Calibri"/>
              <a:sym typeface="Calibri"/>
            </a:endParaRPr>
          </a:p>
          <a:p>
            <a:pPr marL="285750" marR="0" lvl="0" indent="-336550" algn="l" rtl="0">
              <a:lnSpc>
                <a:spcPct val="115000"/>
              </a:lnSpc>
              <a:spcBef>
                <a:spcPts val="0"/>
              </a:spcBef>
              <a:spcAft>
                <a:spcPts val="0"/>
              </a:spcAft>
              <a:buClr>
                <a:srgbClr val="4C4C4E"/>
              </a:buClr>
              <a:buSzPts val="2400"/>
              <a:buFont typeface="Calibri"/>
              <a:buChar char="•"/>
            </a:pPr>
            <a:r>
              <a:rPr lang="en-US" sz="2400" i="0" u="none" strike="noStrike">
                <a:solidFill>
                  <a:srgbClr val="4C4C4E"/>
                </a:solidFill>
                <a:latin typeface="Calibri"/>
                <a:ea typeface="Calibri"/>
                <a:cs typeface="Calibri"/>
                <a:sym typeface="Calibri"/>
              </a:rPr>
              <a:t>Integrate prior learning assessment advising into educational planning </a:t>
            </a:r>
            <a:endParaRPr sz="2400">
              <a:latin typeface="Calibri"/>
              <a:ea typeface="Calibri"/>
              <a:cs typeface="Calibri"/>
              <a:sym typeface="Calibri"/>
            </a:endParaRPr>
          </a:p>
          <a:p>
            <a:pPr marL="0" marR="0" lvl="0" indent="0" algn="l" rtl="0">
              <a:spcBef>
                <a:spcPts val="0"/>
              </a:spcBef>
              <a:spcAft>
                <a:spcPts val="0"/>
              </a:spcAft>
              <a:buNone/>
            </a:pPr>
            <a:endParaRPr sz="2400">
              <a:latin typeface="Calibri"/>
              <a:ea typeface="Calibri"/>
              <a:cs typeface="Calibri"/>
              <a:sym typeface="Calibri"/>
            </a:endParaRPr>
          </a:p>
          <a:p>
            <a:pPr marL="457200" marR="0" lvl="0" indent="0" algn="l" rtl="0">
              <a:spcBef>
                <a:spcPts val="0"/>
              </a:spcBef>
              <a:spcAft>
                <a:spcPts val="0"/>
              </a:spcAft>
              <a:buNone/>
            </a:pPr>
            <a:endParaRPr sz="2400">
              <a:latin typeface="Calibri"/>
              <a:ea typeface="Calibri"/>
              <a:cs typeface="Calibri"/>
              <a:sym typeface="Calibri"/>
            </a:endParaRPr>
          </a:p>
        </p:txBody>
      </p:sp>
      <p:pic>
        <p:nvPicPr>
          <p:cNvPr id="129" name="Google Shape;129;p25" descr="decorative" title="Picture of active military learning"/>
          <p:cNvPicPr preferRelativeResize="0"/>
          <p:nvPr/>
        </p:nvPicPr>
        <p:blipFill>
          <a:blip r:embed="rId3">
            <a:alphaModFix/>
          </a:blip>
          <a:stretch>
            <a:fillRect/>
          </a:stretch>
        </p:blipFill>
        <p:spPr>
          <a:xfrm>
            <a:off x="7599825" y="3677726"/>
            <a:ext cx="3982579" cy="2650225"/>
          </a:xfrm>
          <a:prstGeom prst="rect">
            <a:avLst/>
          </a:prstGeom>
          <a:noFill/>
          <a:ln>
            <a:noFill/>
          </a:ln>
          <a:effectLst>
            <a:outerShdw blurRad="57150" dist="333375" dir="13320000" algn="bl" rotWithShape="0">
              <a:srgbClr val="000000">
                <a:alpha val="50000"/>
              </a:srgbClr>
            </a:outerShdw>
          </a:effectLst>
        </p:spPr>
      </p:pic>
      <p:sp>
        <p:nvSpPr>
          <p:cNvPr id="130" name="Google Shape;130;p25"/>
          <p:cNvSpPr txBox="1"/>
          <p:nvPr/>
        </p:nvSpPr>
        <p:spPr>
          <a:xfrm>
            <a:off x="485025" y="3561625"/>
            <a:ext cx="6840600" cy="3360600"/>
          </a:xfrm>
          <a:prstGeom prst="rect">
            <a:avLst/>
          </a:prstGeom>
          <a:noFill/>
          <a:ln>
            <a:noFill/>
          </a:ln>
        </p:spPr>
        <p:txBody>
          <a:bodyPr spcFirstLastPara="1" wrap="square" lIns="91425" tIns="91425" rIns="91425" bIns="91425" anchor="t" anchorCtr="0">
            <a:noAutofit/>
          </a:bodyPr>
          <a:lstStyle/>
          <a:p>
            <a:pPr marL="285750" lvl="0" indent="-336550" algn="l" rtl="0">
              <a:lnSpc>
                <a:spcPct val="115000"/>
              </a:lnSpc>
              <a:spcBef>
                <a:spcPts val="0"/>
              </a:spcBef>
              <a:spcAft>
                <a:spcPts val="0"/>
              </a:spcAft>
              <a:buClr>
                <a:srgbClr val="4C4C4E"/>
              </a:buClr>
              <a:buSzPts val="2400"/>
              <a:buFont typeface="Calibri"/>
              <a:buChar char="•"/>
            </a:pPr>
            <a:r>
              <a:rPr lang="en-US" sz="2400">
                <a:solidFill>
                  <a:srgbClr val="4C4C4E"/>
                </a:solidFill>
                <a:latin typeface="Calibri"/>
                <a:ea typeface="Calibri"/>
                <a:cs typeface="Calibri"/>
                <a:sym typeface="Calibri"/>
              </a:rPr>
              <a:t>CPL should be integrated with Guided Pathways. CPL should be part of the on-boarding process in Guided Pathways. Students should know in which pathways CPL is often granted – they should be able to see CPL in the pathway map based on industry certifications, military service occupations, or other common student experiences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6"/>
          <p:cNvPicPr preferRelativeResize="0"/>
          <p:nvPr/>
        </p:nvPicPr>
        <p:blipFill>
          <a:blip r:embed="rId3">
            <a:alphaModFix/>
          </a:blip>
          <a:stretch>
            <a:fillRect/>
          </a:stretch>
        </p:blipFill>
        <p:spPr>
          <a:xfrm>
            <a:off x="7638250" y="3950525"/>
            <a:ext cx="3982575" cy="2650231"/>
          </a:xfrm>
          <a:prstGeom prst="rect">
            <a:avLst/>
          </a:prstGeom>
          <a:noFill/>
          <a:ln>
            <a:noFill/>
          </a:ln>
          <a:effectLst>
            <a:outerShdw blurRad="57150" dist="333375" dir="13320000" algn="bl" rotWithShape="0">
              <a:srgbClr val="000000">
                <a:alpha val="50000"/>
              </a:srgbClr>
            </a:outerShdw>
          </a:effectLst>
        </p:spPr>
      </p:pic>
      <p:sp>
        <p:nvSpPr>
          <p:cNvPr id="136" name="Google Shape;136;p26" descr="decorative" title="picture of active military"/>
          <p:cNvSpPr txBox="1"/>
          <p:nvPr/>
        </p:nvSpPr>
        <p:spPr>
          <a:xfrm>
            <a:off x="436275" y="345300"/>
            <a:ext cx="11184600" cy="32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dirty="0">
                <a:solidFill>
                  <a:srgbClr val="595F76"/>
                </a:solidFill>
                <a:latin typeface="Calibri"/>
                <a:ea typeface="Calibri"/>
                <a:cs typeface="Calibri"/>
                <a:sym typeface="Calibri"/>
              </a:rPr>
              <a:t>CPL Framework: Student Supports </a:t>
            </a:r>
            <a:endParaRPr sz="4800" b="1" dirty="0">
              <a:solidFill>
                <a:srgbClr val="595F76"/>
              </a:solidFill>
              <a:latin typeface="Calibri"/>
              <a:ea typeface="Calibri"/>
              <a:cs typeface="Calibri"/>
              <a:sym typeface="Calibri"/>
            </a:endParaRPr>
          </a:p>
          <a:p>
            <a:pPr marL="285750" lvl="0" indent="-336550" algn="l" rtl="0">
              <a:lnSpc>
                <a:spcPct val="115000"/>
              </a:lnSpc>
              <a:spcBef>
                <a:spcPts val="0"/>
              </a:spcBef>
              <a:spcAft>
                <a:spcPts val="0"/>
              </a:spcAft>
              <a:buClr>
                <a:srgbClr val="4C4C4E"/>
              </a:buClr>
              <a:buSzPts val="2400"/>
              <a:buFont typeface="Calibri"/>
              <a:buChar char="•"/>
            </a:pPr>
            <a:r>
              <a:rPr lang="en-US" sz="2400" dirty="0">
                <a:solidFill>
                  <a:srgbClr val="4C4C4E"/>
                </a:solidFill>
                <a:latin typeface="Calibri"/>
                <a:ea typeface="Calibri"/>
                <a:cs typeface="Calibri"/>
                <a:sym typeface="Calibri"/>
              </a:rPr>
              <a:t>Students should be questioned about their prior experiences in their first encounter with a counselor or advisor. Therefore, all counselors and advisors (Veterans Resource Center, Career Center, Adult Re-Entry Center, freshman orientation, etc.) need to be versed in CPL policies and practices </a:t>
            </a:r>
            <a:endParaRPr sz="2400" dirty="0">
              <a:solidFill>
                <a:schemeClr val="dk1"/>
              </a:solidFill>
              <a:latin typeface="Calibri"/>
              <a:ea typeface="Calibri"/>
              <a:cs typeface="Calibri"/>
              <a:sym typeface="Calibri"/>
            </a:endParaRPr>
          </a:p>
          <a:p>
            <a:pPr marL="285750" lvl="0" indent="-336550" algn="l" rtl="0">
              <a:lnSpc>
                <a:spcPct val="115000"/>
              </a:lnSpc>
              <a:spcBef>
                <a:spcPts val="0"/>
              </a:spcBef>
              <a:spcAft>
                <a:spcPts val="0"/>
              </a:spcAft>
              <a:buClr>
                <a:srgbClr val="4C4C4E"/>
              </a:buClr>
              <a:buSzPts val="2400"/>
              <a:buFont typeface="Calibri"/>
              <a:buChar char="•"/>
            </a:pPr>
            <a:r>
              <a:rPr lang="en-US" sz="2400" dirty="0">
                <a:solidFill>
                  <a:srgbClr val="4C4C4E"/>
                </a:solidFill>
                <a:latin typeface="Calibri"/>
                <a:ea typeface="Calibri"/>
                <a:cs typeface="Calibri"/>
                <a:sym typeface="Calibri"/>
              </a:rPr>
              <a:t>Consider different types of counseling appointments based on the students’ experience. For example, adult re-entry specialists, industry experience specialists, etc. </a:t>
            </a:r>
            <a:endParaRPr sz="2400" dirty="0">
              <a:solidFill>
                <a:srgbClr val="4C4C4E"/>
              </a:solidFill>
              <a:latin typeface="Calibri"/>
              <a:ea typeface="Calibri"/>
              <a:cs typeface="Calibri"/>
              <a:sym typeface="Calibri"/>
            </a:endParaRPr>
          </a:p>
          <a:p>
            <a:pPr marL="457200" lvl="0" indent="0" algn="l" rtl="0">
              <a:lnSpc>
                <a:spcPct val="115000"/>
              </a:lnSpc>
              <a:spcBef>
                <a:spcPts val="0"/>
              </a:spcBef>
              <a:spcAft>
                <a:spcPts val="0"/>
              </a:spcAft>
              <a:buNone/>
            </a:pPr>
            <a:endParaRPr sz="2400" dirty="0">
              <a:solidFill>
                <a:srgbClr val="4C4C4E"/>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4800" b="1" dirty="0">
              <a:solidFill>
                <a:srgbClr val="595F76"/>
              </a:solidFill>
              <a:latin typeface="Calibri"/>
              <a:ea typeface="Calibri"/>
              <a:cs typeface="Calibri"/>
              <a:sym typeface="Calibri"/>
            </a:endParaRPr>
          </a:p>
          <a:p>
            <a:pPr marL="0" lvl="0" indent="0" algn="l" rtl="0">
              <a:spcBef>
                <a:spcPts val="0"/>
              </a:spcBef>
              <a:spcAft>
                <a:spcPts val="0"/>
              </a:spcAft>
              <a:buNone/>
            </a:pPr>
            <a:endParaRPr dirty="0"/>
          </a:p>
        </p:txBody>
      </p:sp>
      <p:sp>
        <p:nvSpPr>
          <p:cNvPr id="137" name="Google Shape;137;p26"/>
          <p:cNvSpPr txBox="1"/>
          <p:nvPr/>
        </p:nvSpPr>
        <p:spPr>
          <a:xfrm>
            <a:off x="436150" y="3939350"/>
            <a:ext cx="6828300" cy="2086800"/>
          </a:xfrm>
          <a:prstGeom prst="rect">
            <a:avLst/>
          </a:prstGeom>
          <a:noFill/>
          <a:ln>
            <a:noFill/>
          </a:ln>
        </p:spPr>
        <p:txBody>
          <a:bodyPr spcFirstLastPara="1" wrap="square" lIns="91425" tIns="91425" rIns="91425" bIns="91425" anchor="t" anchorCtr="0">
            <a:noAutofit/>
          </a:bodyPr>
          <a:lstStyle/>
          <a:p>
            <a:pPr marL="285750" lvl="0" indent="-336550" algn="l" rtl="0">
              <a:lnSpc>
                <a:spcPct val="115000"/>
              </a:lnSpc>
              <a:spcBef>
                <a:spcPts val="0"/>
              </a:spcBef>
              <a:spcAft>
                <a:spcPts val="0"/>
              </a:spcAft>
              <a:buClr>
                <a:srgbClr val="4C4C4E"/>
              </a:buClr>
              <a:buSzPts val="2400"/>
              <a:buFont typeface="Calibri"/>
              <a:buChar char="•"/>
            </a:pPr>
            <a:r>
              <a:rPr lang="en-US" sz="2400">
                <a:solidFill>
                  <a:srgbClr val="4C4C4E"/>
                </a:solidFill>
                <a:latin typeface="Calibri"/>
                <a:ea typeface="Calibri"/>
                <a:cs typeface="Calibri"/>
                <a:sym typeface="Calibri"/>
              </a:rPr>
              <a:t>Add a question to CCCApply that will help counselors know if students might be eligible for CPL, and to provide information to students about CPL </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p:nvPr/>
        </p:nvSpPr>
        <p:spPr>
          <a:xfrm>
            <a:off x="226142" y="309715"/>
            <a:ext cx="11401200" cy="65482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4800" b="1" dirty="0">
                <a:solidFill>
                  <a:srgbClr val="595F76"/>
                </a:solidFill>
                <a:latin typeface="Calibri"/>
                <a:ea typeface="Calibri"/>
                <a:cs typeface="Calibri"/>
                <a:sym typeface="Calibri"/>
              </a:rPr>
              <a:t>CPL Logic Model Analysis </a:t>
            </a:r>
            <a:endParaRPr sz="4800" b="1" dirty="0">
              <a:solidFill>
                <a:schemeClr val="dk1"/>
              </a:solidFill>
              <a:latin typeface="Calibri"/>
              <a:ea typeface="Calibri"/>
              <a:cs typeface="Calibri"/>
              <a:sym typeface="Calibri"/>
            </a:endParaRPr>
          </a:p>
          <a:p>
            <a:endParaRPr lang="en-US"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Stakeholder analysis (internal and external)</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Affinity group breakouts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Academic Senate – faculty led</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Collective bargaining organizations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Student Learning Outcomes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Curriculum Committee</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Accreditation Liaison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Shared Governance (BP/AP)</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Classified professionals (Instructional and Student Services)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Technology team (SIS and website development)</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Administration</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Resources</a:t>
            </a:r>
          </a:p>
          <a:p>
            <a:r>
              <a:rPr lang="en-US" sz="2000" dirty="0">
                <a:latin typeface="Calibri" panose="020F0502020204030204" pitchFamily="34" charset="0"/>
                <a:cs typeface="Calibri" panose="020F0502020204030204" pitchFamily="34" charset="0"/>
              </a:rPr>
              <a:t>          Guided Pathways</a:t>
            </a:r>
          </a:p>
          <a:p>
            <a:r>
              <a:rPr lang="en-US" sz="2000" dirty="0">
                <a:latin typeface="Calibri" panose="020F0502020204030204" pitchFamily="34" charset="0"/>
                <a:cs typeface="Calibri" panose="020F0502020204030204" pitchFamily="34" charset="0"/>
              </a:rPr>
              <a:t>          Release time?</a:t>
            </a:r>
          </a:p>
          <a:p>
            <a:r>
              <a:rPr lang="en-US" sz="2000" dirty="0">
                <a:latin typeface="Calibri" panose="020F0502020204030204" pitchFamily="34" charset="0"/>
                <a:cs typeface="Calibri" panose="020F0502020204030204" pitchFamily="34" charset="0"/>
              </a:rPr>
              <a:t>          Student Equity and Achievement (SEA)</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Professional development</a:t>
            </a: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Faculty Champions </a:t>
            </a:r>
          </a:p>
          <a:p>
            <a:endParaRPr lang="en-US" sz="2400" dirty="0">
              <a:latin typeface="Calibri" panose="020F0502020204030204" pitchFamily="34" charset="0"/>
              <a:cs typeface="Calibri" panose="020F0502020204030204" pitchFamily="34" charset="0"/>
            </a:endParaRPr>
          </a:p>
          <a:p>
            <a:pPr marL="45720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3" name="TextBox 2"/>
          <p:cNvSpPr txBox="1"/>
          <p:nvPr/>
        </p:nvSpPr>
        <p:spPr>
          <a:xfrm>
            <a:off x="6445046" y="1408471"/>
            <a:ext cx="5370381" cy="92333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Council for Adult and Experiential Learning (CAEL)</a:t>
            </a:r>
          </a:p>
          <a:p>
            <a:r>
              <a:rPr lang="en-US" sz="2000" dirty="0">
                <a:latin typeface="Calibri" panose="020F0502020204030204" pitchFamily="34" charset="0"/>
                <a:cs typeface="Calibri" panose="020F0502020204030204" pitchFamily="34" charset="0"/>
              </a:rPr>
              <a:t>American Council on Education (ACE)</a:t>
            </a:r>
          </a:p>
          <a:p>
            <a:endParaRPr lang="en-US" dirty="0"/>
          </a:p>
        </p:txBody>
      </p:sp>
    </p:spTree>
    <p:extLst>
      <p:ext uri="{BB962C8B-B14F-4D97-AF65-F5344CB8AC3E}">
        <p14:creationId xmlns:p14="http://schemas.microsoft.com/office/powerpoint/2010/main" val="327651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Description</a:t>
            </a:r>
          </a:p>
        </p:txBody>
      </p:sp>
      <p:sp>
        <p:nvSpPr>
          <p:cNvPr id="3" name="Content Placeholder 2"/>
          <p:cNvSpPr>
            <a:spLocks noGrp="1"/>
          </p:cNvSpPr>
          <p:nvPr>
            <p:ph idx="1"/>
          </p:nvPr>
        </p:nvSpPr>
        <p:spPr/>
        <p:txBody>
          <a:bodyPr>
            <a:normAutofit fontScale="92500" lnSpcReduction="20000"/>
          </a:bodyPr>
          <a:lstStyle/>
          <a:p>
            <a:r>
              <a:rPr lang="en-US" dirty="0"/>
              <a:t>This session is intended as a training and collaboration session for all articulation officers, new and experienced. Discussion topics will include the role of the articulation officer in the curricular process, updates on the Course Identification Numbering (C-ID) System, Associate Degree for Transfer, and Transfer Model Curriculum submissions to the Chancellor’s Office, ASSIST updates, expanding Advanced Placement (AP) policies to include International Baccalaureate (IB) and College-Level Examination Program CLEP, and competency based education and credit for prior learning.</a:t>
            </a:r>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fld id="{492D8F1A-69A8-9242-9469-8400121D240A}" type="slidenum">
              <a:rPr lang="en-US" smtClean="0"/>
              <a:t>2</a:t>
            </a:fld>
            <a:endParaRPr lang="en-US"/>
          </a:p>
        </p:txBody>
      </p:sp>
    </p:spTree>
    <p:extLst>
      <p:ext uri="{BB962C8B-B14F-4D97-AF65-F5344CB8AC3E}">
        <p14:creationId xmlns:p14="http://schemas.microsoft.com/office/powerpoint/2010/main" val="2156533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p:nvPr/>
        </p:nvSpPr>
        <p:spPr>
          <a:xfrm>
            <a:off x="226142" y="309715"/>
            <a:ext cx="11401200" cy="65482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4800" b="1" dirty="0">
                <a:solidFill>
                  <a:srgbClr val="595F76"/>
                </a:solidFill>
                <a:latin typeface="Calibri"/>
                <a:ea typeface="Calibri"/>
                <a:cs typeface="Calibri"/>
                <a:sym typeface="Calibri"/>
              </a:rPr>
              <a:t>Thank You!</a:t>
            </a:r>
          </a:p>
          <a:p>
            <a:pPr marL="0" lvl="0" indent="0" algn="ctr" rtl="0">
              <a:spcBef>
                <a:spcPts val="0"/>
              </a:spcBef>
              <a:spcAft>
                <a:spcPts val="0"/>
              </a:spcAft>
              <a:buClr>
                <a:schemeClr val="dk1"/>
              </a:buClr>
              <a:buSzPts val="1100"/>
              <a:buFont typeface="Arial"/>
              <a:buNone/>
            </a:pPr>
            <a:endParaRPr sz="4800" b="1" dirty="0">
              <a:solidFill>
                <a:schemeClr val="dk1"/>
              </a:solidFill>
              <a:latin typeface="Calibri"/>
              <a:ea typeface="Calibri"/>
              <a:cs typeface="Calibri"/>
              <a:sym typeface="Calibri"/>
            </a:endParaRPr>
          </a:p>
          <a:p>
            <a:pPr algn="ctr"/>
            <a:r>
              <a:rPr lang="en-US" sz="2200" dirty="0">
                <a:latin typeface="Calibri" panose="020F0502020204030204" pitchFamily="34" charset="0"/>
                <a:cs typeface="Calibri" panose="020F0502020204030204" pitchFamily="34" charset="0"/>
                <a:hlinkClick r:id="rId3"/>
              </a:rPr>
              <a:t>Palomar College Future CPL Coordinator </a:t>
            </a:r>
            <a:endParaRPr lang="en-US" sz="2200" dirty="0">
              <a:latin typeface="Calibri" panose="020F0502020204030204" pitchFamily="34" charset="0"/>
              <a:cs typeface="Calibri" panose="020F0502020204030204" pitchFamily="34" charset="0"/>
            </a:endParaRPr>
          </a:p>
          <a:p>
            <a:pPr algn="ctr"/>
            <a:endParaRPr lang="en-US" sz="2200" dirty="0">
              <a:latin typeface="Calibri" panose="020F0502020204030204" pitchFamily="34" charset="0"/>
              <a:cs typeface="Calibri" panose="020F0502020204030204" pitchFamily="34" charset="0"/>
            </a:endParaRPr>
          </a:p>
          <a:p>
            <a:pPr algn="ctr"/>
            <a:r>
              <a:rPr lang="en-US" sz="2200" dirty="0">
                <a:latin typeface="Calibri" panose="020F0502020204030204" pitchFamily="34" charset="0"/>
                <a:cs typeface="Calibri" panose="020F0502020204030204" pitchFamily="34" charset="0"/>
                <a:hlinkClick r:id="rId4"/>
              </a:rPr>
              <a:t>cpl@palomar.edu</a:t>
            </a:r>
            <a:endParaRPr lang="en-US" sz="22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457200" lvl="0" indent="0" algn="l" rtl="0">
              <a:spcBef>
                <a:spcPts val="0"/>
              </a:spcBef>
              <a:spcAft>
                <a:spcPts val="0"/>
              </a:spcAft>
              <a:buNone/>
            </a:pP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6400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a:xfrm>
            <a:off x="6929609" y="648551"/>
            <a:ext cx="4990642" cy="5477359"/>
          </a:xfrm>
        </p:spPr>
        <p:txBody>
          <a:bodyPr>
            <a:normAutofit/>
          </a:bodyPr>
          <a:lstStyle/>
          <a:p>
            <a:r>
              <a:rPr lang="en-US" sz="4200" b="1" dirty="0">
                <a:latin typeface="+mj-lt"/>
              </a:rPr>
              <a:t>C-ID Update</a:t>
            </a:r>
            <a:br>
              <a:rPr lang="en-US" sz="4200" b="1" dirty="0"/>
            </a:br>
            <a:br>
              <a:rPr lang="en-US" sz="4200" b="1" dirty="0"/>
            </a:br>
            <a:r>
              <a:rPr lang="en-US" sz="2400" b="1" dirty="0">
                <a:latin typeface="+mj-lt"/>
              </a:rPr>
              <a:t>Eric Wada</a:t>
            </a:r>
            <a:br>
              <a:rPr lang="en-US" sz="2400" b="1" dirty="0">
                <a:latin typeface="+mj-lt"/>
              </a:rPr>
            </a:br>
            <a:r>
              <a:rPr lang="en-US" sz="2400" b="1" dirty="0">
                <a:latin typeface="+mj-lt"/>
              </a:rPr>
              <a:t>ASCCC C-ID Curriculum Director</a:t>
            </a:r>
            <a:br>
              <a:rPr lang="en-US" sz="2400" b="1" dirty="0">
                <a:latin typeface="+mj-lt"/>
              </a:rPr>
            </a:br>
            <a:r>
              <a:rPr lang="en-US" sz="2400" b="1" dirty="0">
                <a:latin typeface="+mj-lt"/>
              </a:rPr>
              <a:t>Folsom Lake College</a:t>
            </a:r>
          </a:p>
        </p:txBody>
      </p:sp>
    </p:spTree>
    <p:extLst>
      <p:ext uri="{BB962C8B-B14F-4D97-AF65-F5344CB8AC3E}">
        <p14:creationId xmlns:p14="http://schemas.microsoft.com/office/powerpoint/2010/main" val="2539541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D7B3-AB93-3C49-B1C9-0019C1DC792E}"/>
              </a:ext>
            </a:extLst>
          </p:cNvPr>
          <p:cNvSpPr>
            <a:spLocks noGrp="1"/>
          </p:cNvSpPr>
          <p:nvPr>
            <p:ph type="title"/>
          </p:nvPr>
        </p:nvSpPr>
        <p:spPr/>
        <p:txBody>
          <a:bodyPr>
            <a:normAutofit/>
          </a:bodyPr>
          <a:lstStyle/>
          <a:p>
            <a:r>
              <a:rPr lang="en-US" sz="4800" dirty="0">
                <a:latin typeface="+mj-lt"/>
              </a:rPr>
              <a:t>C-ID Update:  Newsletter</a:t>
            </a:r>
          </a:p>
        </p:txBody>
      </p:sp>
      <p:sp>
        <p:nvSpPr>
          <p:cNvPr id="3" name="Content Placeholder 2">
            <a:extLst>
              <a:ext uri="{FF2B5EF4-FFF2-40B4-BE49-F238E27FC236}">
                <a16:creationId xmlns:a16="http://schemas.microsoft.com/office/drawing/2014/main" id="{A69392E8-6BD7-BC41-9B08-9C26401BA32B}"/>
              </a:ext>
            </a:extLst>
          </p:cNvPr>
          <p:cNvSpPr>
            <a:spLocks noGrp="1"/>
          </p:cNvSpPr>
          <p:nvPr>
            <p:ph idx="1"/>
          </p:nvPr>
        </p:nvSpPr>
        <p:spPr/>
        <p:txBody>
          <a:bodyPr/>
          <a:lstStyle/>
          <a:p>
            <a:pPr marL="457200" indent="-457200">
              <a:buFont typeface="Arial" panose="020B0604020202020204" pitchFamily="34" charset="0"/>
              <a:buChar char="•"/>
            </a:pPr>
            <a:r>
              <a:rPr lang="en-US" dirty="0"/>
              <a:t>Subscribe:  Curriculum </a:t>
            </a:r>
            <a:r>
              <a:rPr lang="en-US" dirty="0">
                <a:hlinkClick r:id="rId2"/>
              </a:rPr>
              <a:t>listserv</a:t>
            </a:r>
            <a:r>
              <a:rPr lang="en-US" dirty="0"/>
              <a:t> (and </a:t>
            </a:r>
            <a:r>
              <a:rPr lang="en-US" dirty="0">
                <a:hlinkClick r:id="rId3"/>
              </a:rPr>
              <a:t>C-ID website</a:t>
            </a:r>
            <a:r>
              <a:rPr lang="en-US" dirty="0"/>
              <a:t> archives)</a:t>
            </a:r>
          </a:p>
          <a:p>
            <a:pPr marL="457200" indent="-457200">
              <a:buFont typeface="Arial" panose="020B0604020202020204" pitchFamily="34" charset="0"/>
              <a:buChar char="•"/>
            </a:pPr>
            <a:r>
              <a:rPr lang="en-US" dirty="0"/>
              <a:t>C-ID notifications for Course Outline of Record Evaluators (COREs) and AOs</a:t>
            </a:r>
          </a:p>
          <a:p>
            <a:pPr marL="457200" indent="-457200">
              <a:buFont typeface="Arial" panose="020B0604020202020204" pitchFamily="34" charset="0"/>
              <a:buChar char="•"/>
            </a:pPr>
            <a:r>
              <a:rPr lang="en-US" dirty="0"/>
              <a:t>Intersegmental Curriculum Workgroup (ICW) changes for incomplete Faculty Discipline Review Groups (FDRG)</a:t>
            </a:r>
          </a:p>
          <a:p>
            <a:pPr marL="457200" indent="-457200">
              <a:buFont typeface="Arial" panose="020B0604020202020204" pitchFamily="34" charset="0"/>
              <a:buChar char="•"/>
            </a:pPr>
            <a:r>
              <a:rPr lang="en-US" dirty="0"/>
              <a:t>Model Curriculum Workgroup (MCW) on hiatus and new CTE descriptors finalized</a:t>
            </a:r>
          </a:p>
        </p:txBody>
      </p:sp>
      <p:sp>
        <p:nvSpPr>
          <p:cNvPr id="4" name="Slide Number Placeholder 3">
            <a:extLst>
              <a:ext uri="{FF2B5EF4-FFF2-40B4-BE49-F238E27FC236}">
                <a16:creationId xmlns:a16="http://schemas.microsoft.com/office/drawing/2014/main" id="{52C7747C-ED0E-7B49-A812-4716F8E9D8E5}"/>
              </a:ext>
            </a:extLst>
          </p:cNvPr>
          <p:cNvSpPr>
            <a:spLocks noGrp="1"/>
          </p:cNvSpPr>
          <p:nvPr>
            <p:ph type="sldNum" sz="quarter" idx="12"/>
          </p:nvPr>
        </p:nvSpPr>
        <p:spPr/>
        <p:txBody>
          <a:bodyPr/>
          <a:lstStyle/>
          <a:p>
            <a:fld id="{492D8F1A-69A8-9242-9469-8400121D240A}" type="slidenum">
              <a:rPr lang="en-US" smtClean="0"/>
              <a:t>22</a:t>
            </a:fld>
            <a:endParaRPr lang="en-US" dirty="0"/>
          </a:p>
        </p:txBody>
      </p:sp>
    </p:spTree>
    <p:extLst>
      <p:ext uri="{BB962C8B-B14F-4D97-AF65-F5344CB8AC3E}">
        <p14:creationId xmlns:p14="http://schemas.microsoft.com/office/powerpoint/2010/main" val="3081481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CD96-E9E5-8543-B139-7FB5F8F92FBB}"/>
              </a:ext>
            </a:extLst>
          </p:cNvPr>
          <p:cNvSpPr>
            <a:spLocks noGrp="1"/>
          </p:cNvSpPr>
          <p:nvPr>
            <p:ph type="title"/>
          </p:nvPr>
        </p:nvSpPr>
        <p:spPr/>
        <p:txBody>
          <a:bodyPr>
            <a:normAutofit/>
          </a:bodyPr>
          <a:lstStyle/>
          <a:p>
            <a:r>
              <a:rPr lang="en-US" sz="4800" dirty="0">
                <a:latin typeface="+mj-lt"/>
              </a:rPr>
              <a:t>Spring 2020 in Review</a:t>
            </a:r>
          </a:p>
        </p:txBody>
      </p:sp>
      <p:sp>
        <p:nvSpPr>
          <p:cNvPr id="3" name="Content Placeholder 2">
            <a:extLst>
              <a:ext uri="{FF2B5EF4-FFF2-40B4-BE49-F238E27FC236}">
                <a16:creationId xmlns:a16="http://schemas.microsoft.com/office/drawing/2014/main" id="{C764BE7C-ADAD-4F47-B7A4-B43501C8CEFA}"/>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Primary Reviewer Training:  How AOs can help</a:t>
            </a:r>
          </a:p>
          <a:p>
            <a:pPr marL="1143000" lvl="1" indent="-457200"/>
            <a:r>
              <a:rPr lang="en-US" dirty="0"/>
              <a:t>Prerequisite field allows information to be input</a:t>
            </a:r>
          </a:p>
          <a:p>
            <a:pPr marL="1143000" lvl="1" indent="-457200"/>
            <a:r>
              <a:rPr lang="en-US" dirty="0"/>
              <a:t>Explanations for resubmissions that were not modified</a:t>
            </a:r>
          </a:p>
          <a:p>
            <a:pPr marL="457200" indent="-457200">
              <a:buFont typeface="Arial" panose="020B0604020202020204" pitchFamily="34" charset="0"/>
              <a:buChar char="•"/>
            </a:pPr>
            <a:r>
              <a:rPr lang="en-US" dirty="0"/>
              <a:t>Finalized 5-year review:  Biology; Economics; Nutrition</a:t>
            </a:r>
          </a:p>
          <a:p>
            <a:pPr marL="457200" indent="-457200">
              <a:buFont typeface="Arial" panose="020B0604020202020204" pitchFamily="34" charset="0"/>
              <a:buChar char="•"/>
            </a:pPr>
            <a:r>
              <a:rPr lang="en-US" dirty="0"/>
              <a:t>Finalized new descriptors:  Dental Assistant; Electronics</a:t>
            </a:r>
          </a:p>
          <a:p>
            <a:pPr marL="457200" indent="-457200">
              <a:buFont typeface="Arial" panose="020B0604020202020204" pitchFamily="34" charset="0"/>
              <a:buChar char="•"/>
            </a:pPr>
            <a:r>
              <a:rPr lang="en-US" dirty="0" err="1"/>
              <a:t>Nonsubstantially</a:t>
            </a:r>
            <a:r>
              <a:rPr lang="en-US" dirty="0"/>
              <a:t> revised descriptor:  Child Development</a:t>
            </a:r>
          </a:p>
        </p:txBody>
      </p:sp>
      <p:sp>
        <p:nvSpPr>
          <p:cNvPr id="4" name="Slide Number Placeholder 3">
            <a:extLst>
              <a:ext uri="{FF2B5EF4-FFF2-40B4-BE49-F238E27FC236}">
                <a16:creationId xmlns:a16="http://schemas.microsoft.com/office/drawing/2014/main" id="{8ED9FCBF-4C13-604C-BD0E-4CAC07883CE4}"/>
              </a:ext>
            </a:extLst>
          </p:cNvPr>
          <p:cNvSpPr>
            <a:spLocks noGrp="1"/>
          </p:cNvSpPr>
          <p:nvPr>
            <p:ph type="sldNum" sz="quarter" idx="12"/>
          </p:nvPr>
        </p:nvSpPr>
        <p:spPr/>
        <p:txBody>
          <a:bodyPr/>
          <a:lstStyle/>
          <a:p>
            <a:fld id="{492D8F1A-69A8-9242-9469-8400121D240A}" type="slidenum">
              <a:rPr lang="en-US" smtClean="0"/>
              <a:t>23</a:t>
            </a:fld>
            <a:endParaRPr lang="en-US" dirty="0"/>
          </a:p>
        </p:txBody>
      </p:sp>
    </p:spTree>
    <p:extLst>
      <p:ext uri="{BB962C8B-B14F-4D97-AF65-F5344CB8AC3E}">
        <p14:creationId xmlns:p14="http://schemas.microsoft.com/office/powerpoint/2010/main" val="2468127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CD96-E9E5-8543-B139-7FB5F8F92FBB}"/>
              </a:ext>
            </a:extLst>
          </p:cNvPr>
          <p:cNvSpPr>
            <a:spLocks noGrp="1"/>
          </p:cNvSpPr>
          <p:nvPr>
            <p:ph type="title"/>
          </p:nvPr>
        </p:nvSpPr>
        <p:spPr/>
        <p:txBody>
          <a:bodyPr>
            <a:normAutofit/>
          </a:bodyPr>
          <a:lstStyle/>
          <a:p>
            <a:r>
              <a:rPr lang="en-US" sz="4800" dirty="0">
                <a:latin typeface="+mj-lt"/>
              </a:rPr>
              <a:t>Spring 2020 in Review</a:t>
            </a:r>
          </a:p>
        </p:txBody>
      </p:sp>
      <p:sp>
        <p:nvSpPr>
          <p:cNvPr id="3" name="Content Placeholder 2">
            <a:extLst>
              <a:ext uri="{FF2B5EF4-FFF2-40B4-BE49-F238E27FC236}">
                <a16:creationId xmlns:a16="http://schemas.microsoft.com/office/drawing/2014/main" id="{C764BE7C-ADAD-4F47-B7A4-B43501C8CEFA}"/>
              </a:ext>
            </a:extLst>
          </p:cNvPr>
          <p:cNvSpPr>
            <a:spLocks noGrp="1"/>
          </p:cNvSpPr>
          <p:nvPr>
            <p:ph idx="1"/>
          </p:nvPr>
        </p:nvSpPr>
        <p:spPr/>
        <p:txBody>
          <a:bodyPr>
            <a:normAutofit fontScale="92500" lnSpcReduction="20000"/>
          </a:bodyPr>
          <a:lstStyle/>
          <a:p>
            <a:r>
              <a:rPr lang="en-US" dirty="0"/>
              <a:t>California Intersegmental Articulation Council (CIAC) Conference Planned Breakouts:</a:t>
            </a:r>
          </a:p>
          <a:p>
            <a:pPr marL="457200" indent="-457200">
              <a:buFont typeface="Arial" panose="020B0604020202020204" pitchFamily="34" charset="0"/>
              <a:buChar char="•"/>
            </a:pPr>
            <a:r>
              <a:rPr lang="en-US" dirty="0"/>
              <a:t>The role of AOs in Guided Pathways</a:t>
            </a:r>
          </a:p>
          <a:p>
            <a:pPr marL="1143000" lvl="1" indent="-457200"/>
            <a:r>
              <a:rPr lang="en-US" dirty="0"/>
              <a:t>Clarifying the path and ensuring learning</a:t>
            </a:r>
          </a:p>
          <a:p>
            <a:pPr marL="1143000" lvl="1" indent="-457200"/>
            <a:r>
              <a:rPr lang="en-US" dirty="0"/>
              <a:t>AO perspective in evaluating GP efforts:</a:t>
            </a:r>
          </a:p>
          <a:p>
            <a:pPr marL="1600200" lvl="2" indent="-457200"/>
            <a:r>
              <a:rPr lang="en-US" dirty="0"/>
              <a:t>English/Math pathways post-AB 705</a:t>
            </a:r>
          </a:p>
          <a:p>
            <a:pPr marL="1600200" lvl="2" indent="-457200"/>
            <a:r>
              <a:rPr lang="en-US" dirty="0" err="1"/>
              <a:t>Metamajors</a:t>
            </a:r>
            <a:endParaRPr lang="en-US" dirty="0"/>
          </a:p>
          <a:p>
            <a:pPr marL="1600200" lvl="2" indent="-457200"/>
            <a:r>
              <a:rPr lang="en-US" dirty="0"/>
              <a:t>Program maps</a:t>
            </a:r>
          </a:p>
          <a:p>
            <a:pPr marL="1143000" lvl="1" indent="-457200"/>
            <a:r>
              <a:rPr lang="en-US" dirty="0"/>
              <a:t>AO perspective sought on the Guided Pathways Taskforce next year</a:t>
            </a:r>
          </a:p>
          <a:p>
            <a:pPr marL="457200" indent="-457200">
              <a:buFont typeface="Arial" panose="020B0604020202020204" pitchFamily="34" charset="0"/>
              <a:buChar char="•"/>
            </a:pPr>
            <a:r>
              <a:rPr lang="en-US" dirty="0"/>
              <a:t>C-ID AO Subgroup</a:t>
            </a:r>
          </a:p>
        </p:txBody>
      </p:sp>
      <p:sp>
        <p:nvSpPr>
          <p:cNvPr id="4" name="Slide Number Placeholder 3">
            <a:extLst>
              <a:ext uri="{FF2B5EF4-FFF2-40B4-BE49-F238E27FC236}">
                <a16:creationId xmlns:a16="http://schemas.microsoft.com/office/drawing/2014/main" id="{8ED9FCBF-4C13-604C-BD0E-4CAC07883CE4}"/>
              </a:ext>
            </a:extLst>
          </p:cNvPr>
          <p:cNvSpPr>
            <a:spLocks noGrp="1"/>
          </p:cNvSpPr>
          <p:nvPr>
            <p:ph type="sldNum" sz="quarter" idx="12"/>
          </p:nvPr>
        </p:nvSpPr>
        <p:spPr/>
        <p:txBody>
          <a:bodyPr/>
          <a:lstStyle/>
          <a:p>
            <a:fld id="{492D8F1A-69A8-9242-9469-8400121D240A}" type="slidenum">
              <a:rPr lang="en-US" smtClean="0"/>
              <a:t>24</a:t>
            </a:fld>
            <a:endParaRPr lang="en-US" dirty="0"/>
          </a:p>
        </p:txBody>
      </p:sp>
    </p:spTree>
    <p:extLst>
      <p:ext uri="{BB962C8B-B14F-4D97-AF65-F5344CB8AC3E}">
        <p14:creationId xmlns:p14="http://schemas.microsoft.com/office/powerpoint/2010/main" val="3852609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5C7F-0809-0043-8252-98CA310CF51F}"/>
              </a:ext>
            </a:extLst>
          </p:cNvPr>
          <p:cNvSpPr>
            <a:spLocks noGrp="1"/>
          </p:cNvSpPr>
          <p:nvPr>
            <p:ph type="title"/>
          </p:nvPr>
        </p:nvSpPr>
        <p:spPr/>
        <p:txBody>
          <a:bodyPr>
            <a:normAutofit/>
          </a:bodyPr>
          <a:lstStyle/>
          <a:p>
            <a:r>
              <a:rPr lang="en-US" sz="4800" dirty="0">
                <a:latin typeface="+mj-lt"/>
              </a:rPr>
              <a:t>C-ID AO Subgroup Membership</a:t>
            </a:r>
          </a:p>
        </p:txBody>
      </p:sp>
      <p:sp>
        <p:nvSpPr>
          <p:cNvPr id="3" name="Content Placeholder 2">
            <a:extLst>
              <a:ext uri="{FF2B5EF4-FFF2-40B4-BE49-F238E27FC236}">
                <a16:creationId xmlns:a16="http://schemas.microsoft.com/office/drawing/2014/main" id="{19714907-306D-7D42-A3BB-7D93E8C17EA1}"/>
              </a:ext>
            </a:extLst>
          </p:cNvPr>
          <p:cNvSpPr>
            <a:spLocks noGrp="1"/>
          </p:cNvSpPr>
          <p:nvPr>
            <p:ph idx="1"/>
          </p:nvPr>
        </p:nvSpPr>
        <p:spPr>
          <a:xfrm>
            <a:off x="438839" y="2527912"/>
            <a:ext cx="4309431" cy="3916573"/>
          </a:xfrm>
        </p:spPr>
        <p:txBody>
          <a:bodyPr>
            <a:normAutofit/>
          </a:bodyPr>
          <a:lstStyle/>
          <a:p>
            <a:r>
              <a:rPr lang="en-US" sz="2000" dirty="0">
                <a:hlinkClick r:id="rId2"/>
              </a:rPr>
              <a:t>https://c-id.net/articulation-officers</a:t>
            </a:r>
            <a:endParaRPr lang="en-US" sz="2000" dirty="0"/>
          </a:p>
          <a:p>
            <a:endParaRPr lang="en-US" sz="2000" dirty="0"/>
          </a:p>
          <a:p>
            <a:r>
              <a:rPr lang="en-US" sz="2000" dirty="0"/>
              <a:t>Roles:</a:t>
            </a:r>
          </a:p>
          <a:p>
            <a:pPr marL="342900" indent="-342900">
              <a:buFont typeface="Arial" panose="020B0604020202020204" pitchFamily="34" charset="0"/>
              <a:buChar char="•"/>
            </a:pPr>
            <a:r>
              <a:rPr lang="en-US" sz="2000" dirty="0"/>
              <a:t>Questions/concerns from the field to the C-ID office.</a:t>
            </a:r>
          </a:p>
          <a:p>
            <a:pPr marL="342900" indent="-342900">
              <a:buFont typeface="Arial" panose="020B0604020202020204" pitchFamily="34" charset="0"/>
              <a:buChar char="•"/>
            </a:pPr>
            <a:r>
              <a:rPr lang="en-US" sz="2000" dirty="0"/>
              <a:t>Provide input to C-ID on policy and procedures.</a:t>
            </a:r>
          </a:p>
        </p:txBody>
      </p:sp>
      <p:sp>
        <p:nvSpPr>
          <p:cNvPr id="4" name="Slide Number Placeholder 3">
            <a:extLst>
              <a:ext uri="{FF2B5EF4-FFF2-40B4-BE49-F238E27FC236}">
                <a16:creationId xmlns:a16="http://schemas.microsoft.com/office/drawing/2014/main" id="{58D334DD-C243-334E-AEB5-85FFC4C5C361}"/>
              </a:ext>
            </a:extLst>
          </p:cNvPr>
          <p:cNvSpPr>
            <a:spLocks noGrp="1"/>
          </p:cNvSpPr>
          <p:nvPr>
            <p:ph type="sldNum" sz="quarter" idx="12"/>
          </p:nvPr>
        </p:nvSpPr>
        <p:spPr/>
        <p:txBody>
          <a:bodyPr/>
          <a:lstStyle/>
          <a:p>
            <a:fld id="{492D8F1A-69A8-9242-9469-8400121D240A}" type="slidenum">
              <a:rPr lang="en-US" smtClean="0"/>
              <a:t>25</a:t>
            </a:fld>
            <a:endParaRPr lang="en-US" dirty="0"/>
          </a:p>
        </p:txBody>
      </p:sp>
      <p:pic>
        <p:nvPicPr>
          <p:cNvPr id="6" name="Picture 5">
            <a:extLst>
              <a:ext uri="{FF2B5EF4-FFF2-40B4-BE49-F238E27FC236}">
                <a16:creationId xmlns:a16="http://schemas.microsoft.com/office/drawing/2014/main" id="{C2136107-23A8-8749-834D-E03FD8AAD254}"/>
              </a:ext>
            </a:extLst>
          </p:cNvPr>
          <p:cNvPicPr>
            <a:picLocks noChangeAspect="1"/>
          </p:cNvPicPr>
          <p:nvPr/>
        </p:nvPicPr>
        <p:blipFill>
          <a:blip r:embed="rId3"/>
          <a:stretch>
            <a:fillRect/>
          </a:stretch>
        </p:blipFill>
        <p:spPr>
          <a:xfrm>
            <a:off x="4951909" y="2527911"/>
            <a:ext cx="7096871" cy="3916573"/>
          </a:xfrm>
          <a:prstGeom prst="rect">
            <a:avLst/>
          </a:prstGeom>
        </p:spPr>
      </p:pic>
    </p:spTree>
    <p:extLst>
      <p:ext uri="{BB962C8B-B14F-4D97-AF65-F5344CB8AC3E}">
        <p14:creationId xmlns:p14="http://schemas.microsoft.com/office/powerpoint/2010/main" val="37258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A4F4-306C-3043-BBD0-1F1AB6A2342B}"/>
              </a:ext>
            </a:extLst>
          </p:cNvPr>
          <p:cNvSpPr>
            <a:spLocks noGrp="1"/>
          </p:cNvSpPr>
          <p:nvPr>
            <p:ph type="title"/>
          </p:nvPr>
        </p:nvSpPr>
        <p:spPr/>
        <p:txBody>
          <a:bodyPr>
            <a:normAutofit/>
          </a:bodyPr>
          <a:lstStyle/>
          <a:p>
            <a:r>
              <a:rPr lang="en-US" sz="4800" dirty="0">
                <a:latin typeface="+mj-lt"/>
              </a:rPr>
              <a:t>Looking Ahead</a:t>
            </a:r>
          </a:p>
        </p:txBody>
      </p:sp>
      <p:sp>
        <p:nvSpPr>
          <p:cNvPr id="3" name="Content Placeholder 2">
            <a:extLst>
              <a:ext uri="{FF2B5EF4-FFF2-40B4-BE49-F238E27FC236}">
                <a16:creationId xmlns:a16="http://schemas.microsoft.com/office/drawing/2014/main" id="{4F073E98-4CDB-4D4C-9EC1-EFD0DC196C59}"/>
              </a:ext>
            </a:extLst>
          </p:cNvPr>
          <p:cNvSpPr>
            <a:spLocks noGrp="1"/>
          </p:cNvSpPr>
          <p:nvPr>
            <p:ph idx="1"/>
          </p:nvPr>
        </p:nvSpPr>
        <p:spPr/>
        <p:txBody>
          <a:bodyPr/>
          <a:lstStyle/>
          <a:p>
            <a:pPr marL="457200" indent="-457200">
              <a:buFont typeface="Arial" panose="020B0604020202020204" pitchFamily="34" charset="0"/>
              <a:buChar char="•"/>
            </a:pPr>
            <a:r>
              <a:rPr lang="en-US" dirty="0"/>
              <a:t>FDRG and CORE recruitment</a:t>
            </a:r>
          </a:p>
          <a:p>
            <a:pPr marL="457200" indent="-457200">
              <a:buFont typeface="Arial" panose="020B0604020202020204" pitchFamily="34" charset="0"/>
              <a:buChar char="•"/>
            </a:pPr>
            <a:r>
              <a:rPr lang="en-US" dirty="0"/>
              <a:t>Transfer Model Curriculum (TMC) and C-ID descriptors:  Commence and complete in-progress reviews</a:t>
            </a:r>
          </a:p>
          <a:p>
            <a:pPr marL="457200" indent="-457200">
              <a:buFont typeface="Arial" panose="020B0604020202020204" pitchFamily="34" charset="0"/>
              <a:buChar char="•"/>
            </a:pPr>
            <a:r>
              <a:rPr lang="en-US" dirty="0"/>
              <a:t>UC Transfer Pathway and TMC discussions</a:t>
            </a:r>
          </a:p>
        </p:txBody>
      </p:sp>
      <p:sp>
        <p:nvSpPr>
          <p:cNvPr id="4" name="Slide Number Placeholder 3">
            <a:extLst>
              <a:ext uri="{FF2B5EF4-FFF2-40B4-BE49-F238E27FC236}">
                <a16:creationId xmlns:a16="http://schemas.microsoft.com/office/drawing/2014/main" id="{4385EA2D-6EC8-3B47-A066-C5579D60692F}"/>
              </a:ext>
            </a:extLst>
          </p:cNvPr>
          <p:cNvSpPr>
            <a:spLocks noGrp="1"/>
          </p:cNvSpPr>
          <p:nvPr>
            <p:ph type="sldNum" sz="quarter" idx="12"/>
          </p:nvPr>
        </p:nvSpPr>
        <p:spPr/>
        <p:txBody>
          <a:bodyPr/>
          <a:lstStyle/>
          <a:p>
            <a:fld id="{492D8F1A-69A8-9242-9469-8400121D240A}" type="slidenum">
              <a:rPr lang="en-US" smtClean="0"/>
              <a:t>26</a:t>
            </a:fld>
            <a:endParaRPr lang="en-US" dirty="0"/>
          </a:p>
        </p:txBody>
      </p:sp>
    </p:spTree>
    <p:extLst>
      <p:ext uri="{BB962C8B-B14F-4D97-AF65-F5344CB8AC3E}">
        <p14:creationId xmlns:p14="http://schemas.microsoft.com/office/powerpoint/2010/main" val="2151039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9E73-EC69-614B-95BC-1575DFC64FEC}"/>
              </a:ext>
            </a:extLst>
          </p:cNvPr>
          <p:cNvSpPr>
            <a:spLocks noGrp="1"/>
          </p:cNvSpPr>
          <p:nvPr>
            <p:ph type="title"/>
          </p:nvPr>
        </p:nvSpPr>
        <p:spPr/>
        <p:txBody>
          <a:bodyPr>
            <a:normAutofit/>
          </a:bodyPr>
          <a:lstStyle/>
          <a:p>
            <a:r>
              <a:rPr lang="en-US" sz="4800" dirty="0">
                <a:latin typeface="+mj-lt"/>
              </a:rPr>
              <a:t>Contact Information</a:t>
            </a:r>
          </a:p>
        </p:txBody>
      </p:sp>
      <p:sp>
        <p:nvSpPr>
          <p:cNvPr id="3" name="Content Placeholder 2">
            <a:extLst>
              <a:ext uri="{FF2B5EF4-FFF2-40B4-BE49-F238E27FC236}">
                <a16:creationId xmlns:a16="http://schemas.microsoft.com/office/drawing/2014/main" id="{8FEE10C4-E14D-934F-9BBD-B45256DC9284}"/>
              </a:ext>
            </a:extLst>
          </p:cNvPr>
          <p:cNvSpPr>
            <a:spLocks noGrp="1"/>
          </p:cNvSpPr>
          <p:nvPr>
            <p:ph idx="1"/>
          </p:nvPr>
        </p:nvSpPr>
        <p:spPr/>
        <p:txBody>
          <a:bodyPr/>
          <a:lstStyle/>
          <a:p>
            <a:r>
              <a:rPr lang="en-US" dirty="0"/>
              <a:t>AO networking event at 1pm</a:t>
            </a:r>
          </a:p>
          <a:p>
            <a:r>
              <a:rPr lang="en-US" dirty="0"/>
              <a:t>C-ID specific questions:  </a:t>
            </a:r>
            <a:r>
              <a:rPr lang="en-US" dirty="0">
                <a:hlinkClick r:id="rId2"/>
              </a:rPr>
              <a:t>support@c-id.net</a:t>
            </a:r>
            <a:endParaRPr lang="en-US" dirty="0"/>
          </a:p>
          <a:p>
            <a:r>
              <a:rPr lang="en-US" dirty="0"/>
              <a:t>Curriculum and Governance questions:  </a:t>
            </a:r>
            <a:r>
              <a:rPr lang="en-US" dirty="0">
                <a:hlinkClick r:id="rId3"/>
              </a:rPr>
              <a:t>info@asccc.org</a:t>
            </a:r>
            <a:endParaRPr lang="en-US" dirty="0"/>
          </a:p>
        </p:txBody>
      </p:sp>
      <p:sp>
        <p:nvSpPr>
          <p:cNvPr id="4" name="Slide Number Placeholder 3">
            <a:extLst>
              <a:ext uri="{FF2B5EF4-FFF2-40B4-BE49-F238E27FC236}">
                <a16:creationId xmlns:a16="http://schemas.microsoft.com/office/drawing/2014/main" id="{EC30B057-A560-3745-B23D-76DFE540B68B}"/>
              </a:ext>
            </a:extLst>
          </p:cNvPr>
          <p:cNvSpPr>
            <a:spLocks noGrp="1"/>
          </p:cNvSpPr>
          <p:nvPr>
            <p:ph type="sldNum" sz="quarter" idx="12"/>
          </p:nvPr>
        </p:nvSpPr>
        <p:spPr/>
        <p:txBody>
          <a:bodyPr/>
          <a:lstStyle/>
          <a:p>
            <a:fld id="{492D8F1A-69A8-9242-9469-8400121D240A}" type="slidenum">
              <a:rPr lang="en-US" smtClean="0"/>
              <a:t>27</a:t>
            </a:fld>
            <a:endParaRPr lang="en-US" dirty="0"/>
          </a:p>
        </p:txBody>
      </p:sp>
    </p:spTree>
    <p:extLst>
      <p:ext uri="{BB962C8B-B14F-4D97-AF65-F5344CB8AC3E}">
        <p14:creationId xmlns:p14="http://schemas.microsoft.com/office/powerpoint/2010/main" val="3324626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Credit for Prior Learning</a:t>
            </a:r>
            <a:br>
              <a:rPr lang="en-US" dirty="0"/>
            </a:br>
            <a:endParaRPr lang="en-US" dirty="0"/>
          </a:p>
        </p:txBody>
      </p:sp>
      <p:sp>
        <p:nvSpPr>
          <p:cNvPr id="3" name="Content Placeholder 2"/>
          <p:cNvSpPr>
            <a:spLocks noGrp="1"/>
          </p:cNvSpPr>
          <p:nvPr>
            <p:ph idx="1"/>
          </p:nvPr>
        </p:nvSpPr>
        <p:spPr/>
        <p:txBody>
          <a:bodyPr/>
          <a:lstStyle/>
          <a:p>
            <a:r>
              <a:rPr lang="en-US" dirty="0"/>
              <a:t>Polls #2 and #3:</a:t>
            </a:r>
          </a:p>
          <a:p>
            <a:pPr marL="457200" lvl="0" indent="-457200">
              <a:buFont typeface="Arial" panose="020B0604020202020204" pitchFamily="34" charset="0"/>
              <a:buChar char="•"/>
            </a:pPr>
            <a:r>
              <a:rPr lang="en-US" dirty="0"/>
              <a:t>How familiar are you with cross-walking learning outcomes?</a:t>
            </a:r>
          </a:p>
          <a:p>
            <a:pPr marL="457200" indent="-457200">
              <a:buFont typeface="Arial" panose="020B0604020202020204" pitchFamily="34" charset="0"/>
              <a:buChar char="•"/>
            </a:pPr>
            <a:r>
              <a:rPr lang="en-US" dirty="0"/>
              <a:t>How familiar are you with experiential learning?</a:t>
            </a:r>
          </a:p>
          <a:p>
            <a:pPr lvl="0"/>
            <a:endParaRPr lang="en-US" dirty="0"/>
          </a:p>
          <a:p>
            <a:endParaRPr lang="en-US" dirty="0"/>
          </a:p>
        </p:txBody>
      </p:sp>
      <p:sp>
        <p:nvSpPr>
          <p:cNvPr id="4" name="Text Placeholder 3"/>
          <p:cNvSpPr>
            <a:spLocks noGrp="1"/>
          </p:cNvSpPr>
          <p:nvPr>
            <p:ph type="body" sz="half" idx="2"/>
          </p:nvPr>
        </p:nvSpPr>
        <p:spPr/>
        <p:txBody>
          <a:bodyPr/>
          <a:lstStyle/>
          <a:p>
            <a:r>
              <a:rPr lang="en-US" dirty="0"/>
              <a:t>Benjamin Mudgett</a:t>
            </a:r>
          </a:p>
          <a:p>
            <a:r>
              <a:rPr lang="en-US" dirty="0"/>
              <a:t>Articulation Officer</a:t>
            </a:r>
          </a:p>
          <a:p>
            <a:r>
              <a:rPr lang="en-US" dirty="0"/>
              <a:t>Palomar College</a:t>
            </a:r>
          </a:p>
        </p:txBody>
      </p:sp>
    </p:spTree>
    <p:extLst>
      <p:ext uri="{BB962C8B-B14F-4D97-AF65-F5344CB8AC3E}">
        <p14:creationId xmlns:p14="http://schemas.microsoft.com/office/powerpoint/2010/main" val="190815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Cheryl Aschenbach</a:t>
            </a:r>
          </a:p>
        </p:txBody>
      </p:sp>
      <p:sp>
        <p:nvSpPr>
          <p:cNvPr id="3" name="Content Placeholder 2"/>
          <p:cNvSpPr>
            <a:spLocks noGrp="1"/>
          </p:cNvSpPr>
          <p:nvPr>
            <p:ph idx="1"/>
          </p:nvPr>
        </p:nvSpPr>
        <p:spPr>
          <a:xfrm>
            <a:off x="4534930" y="1812174"/>
            <a:ext cx="6672648" cy="3970787"/>
          </a:xfrm>
        </p:spPr>
        <p:txBody>
          <a:bodyPr/>
          <a:lstStyle/>
          <a:p>
            <a:pPr marL="457200" indent="-457200">
              <a:buFont typeface="Arial" panose="020B0604020202020204" pitchFamily="34" charset="0"/>
              <a:buChar char="•"/>
            </a:pPr>
            <a:r>
              <a:rPr lang="en-US" dirty="0"/>
              <a:t>Expanding Advanced Placement (AP) policies to include International Baccalaureate (IB) and College-Level Examination Program (CLEP)</a:t>
            </a:r>
          </a:p>
          <a:p>
            <a:pPr marL="457200" indent="-457200">
              <a:buFont typeface="Arial" panose="020B0604020202020204" pitchFamily="34" charset="0"/>
              <a:buChar char="•"/>
            </a:pPr>
            <a:r>
              <a:rPr lang="en-US" dirty="0"/>
              <a:t>Competency based education (CBE)     </a:t>
            </a:r>
            <a:r>
              <a:rPr lang="en-US" sz="2000" dirty="0"/>
              <a:t>For more information on this topic, please consider attending Breakout Session 3 on Wednesday, </a:t>
            </a:r>
            <a:r>
              <a:rPr lang="en-US" sz="2000"/>
              <a:t>July 8</a:t>
            </a:r>
            <a:r>
              <a:rPr lang="en-US" sz="2000" baseline="30000"/>
              <a:t>th</a:t>
            </a:r>
            <a:r>
              <a:rPr lang="en-US" sz="2000"/>
              <a:t> from </a:t>
            </a:r>
            <a:r>
              <a:rPr lang="en-US" sz="2000" dirty="0"/>
              <a:t>1:00 p.m. - 2:15 p.m.</a:t>
            </a:r>
          </a:p>
        </p:txBody>
      </p:sp>
      <p:sp>
        <p:nvSpPr>
          <p:cNvPr id="4" name="Text Placeholder 3"/>
          <p:cNvSpPr>
            <a:spLocks noGrp="1"/>
          </p:cNvSpPr>
          <p:nvPr>
            <p:ph type="body" sz="half" idx="2"/>
          </p:nvPr>
        </p:nvSpPr>
        <p:spPr/>
        <p:txBody>
          <a:bodyPr/>
          <a:lstStyle/>
          <a:p>
            <a:r>
              <a:rPr lang="en-US" dirty="0"/>
              <a:t>ASCCC </a:t>
            </a:r>
          </a:p>
        </p:txBody>
      </p:sp>
      <p:sp>
        <p:nvSpPr>
          <p:cNvPr id="5" name="Slide Number Placeholder 4"/>
          <p:cNvSpPr>
            <a:spLocks noGrp="1"/>
          </p:cNvSpPr>
          <p:nvPr>
            <p:ph type="sldNum" sz="quarter" idx="12"/>
          </p:nvPr>
        </p:nvSpPr>
        <p:spPr/>
        <p:txBody>
          <a:bodyPr/>
          <a:lstStyle/>
          <a:p>
            <a:fld id="{492D8F1A-69A8-9242-9469-8400121D240A}" type="slidenum">
              <a:rPr lang="en-US" smtClean="0"/>
              <a:t>29</a:t>
            </a:fld>
            <a:endParaRPr lang="en-US"/>
          </a:p>
        </p:txBody>
      </p:sp>
    </p:spTree>
    <p:extLst>
      <p:ext uri="{BB962C8B-B14F-4D97-AF65-F5344CB8AC3E}">
        <p14:creationId xmlns:p14="http://schemas.microsoft.com/office/powerpoint/2010/main" val="116733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our time together:</a:t>
            </a:r>
          </a:p>
        </p:txBody>
      </p:sp>
      <p:sp>
        <p:nvSpPr>
          <p:cNvPr id="3" name="Content Placeholder 2"/>
          <p:cNvSpPr>
            <a:spLocks noGrp="1"/>
          </p:cNvSpPr>
          <p:nvPr>
            <p:ph sz="half" idx="2"/>
          </p:nvPr>
        </p:nvSpPr>
        <p:spPr>
          <a:xfrm>
            <a:off x="1087395" y="2338017"/>
            <a:ext cx="4922537" cy="3851646"/>
          </a:xfrm>
        </p:spPr>
        <p:txBody>
          <a:bodyPr/>
          <a:lstStyle/>
          <a:p>
            <a:r>
              <a:rPr lang="en-US" b="1" dirty="0"/>
              <a:t>C-ID Updates</a:t>
            </a:r>
            <a:r>
              <a:rPr lang="en-US" dirty="0"/>
              <a:t>, Eric Wada</a:t>
            </a:r>
          </a:p>
          <a:p>
            <a:r>
              <a:rPr lang="en-US" b="1" dirty="0"/>
              <a:t>Credit for Prior Learning</a:t>
            </a:r>
            <a:r>
              <a:rPr lang="en-US" dirty="0"/>
              <a:t>, Benjamin Mudgett</a:t>
            </a:r>
          </a:p>
          <a:p>
            <a:r>
              <a:rPr lang="en-US" b="1" dirty="0"/>
              <a:t>Competency Based Education, IB and CLEP policies</a:t>
            </a:r>
            <a:r>
              <a:rPr lang="en-US" dirty="0"/>
              <a:t>, Cheryl Aschenbach</a:t>
            </a:r>
          </a:p>
          <a:p>
            <a:endParaRPr lang="en-US" dirty="0"/>
          </a:p>
        </p:txBody>
      </p:sp>
      <p:sp>
        <p:nvSpPr>
          <p:cNvPr id="4" name="Content Placeholder 3"/>
          <p:cNvSpPr>
            <a:spLocks noGrp="1"/>
          </p:cNvSpPr>
          <p:nvPr>
            <p:ph sz="quarter" idx="4"/>
          </p:nvPr>
        </p:nvSpPr>
        <p:spPr>
          <a:xfrm>
            <a:off x="6184557" y="2338018"/>
            <a:ext cx="4948881" cy="3851646"/>
          </a:xfrm>
        </p:spPr>
        <p:txBody>
          <a:bodyPr/>
          <a:lstStyle/>
          <a:p>
            <a:r>
              <a:rPr lang="en-US" b="1" dirty="0"/>
              <a:t>Chancellor’s Office support of articulation</a:t>
            </a:r>
            <a:r>
              <a:rPr lang="en-US" dirty="0"/>
              <a:t>, Bob Quinn and Devin Rodriguez</a:t>
            </a:r>
          </a:p>
          <a:p>
            <a:r>
              <a:rPr lang="en-US" b="1" dirty="0"/>
              <a:t>Role of the AO in Curriculum</a:t>
            </a:r>
            <a:r>
              <a:rPr lang="en-US" dirty="0"/>
              <a:t>, Tiffany Tran</a:t>
            </a:r>
          </a:p>
          <a:p>
            <a:r>
              <a:rPr lang="en-US" b="1" dirty="0"/>
              <a:t>ASSIST Updates</a:t>
            </a:r>
            <a:r>
              <a:rPr lang="en-US" dirty="0"/>
              <a:t>, Holly </a:t>
            </a:r>
            <a:r>
              <a:rPr lang="en-US" dirty="0" err="1"/>
              <a:t>Dem</a:t>
            </a:r>
            <a:r>
              <a:rPr lang="en-US" dirty="0" err="1">
                <a:latin typeface="Times New Roman" panose="02020603050405020304" pitchFamily="18" charset="0"/>
                <a:cs typeface="Times New Roman" panose="02020603050405020304" pitchFamily="18" charset="0"/>
              </a:rPr>
              <a:t>é</a:t>
            </a:r>
            <a:endParaRPr lang="en-US" dirty="0"/>
          </a:p>
        </p:txBody>
      </p:sp>
    </p:spTree>
    <p:extLst>
      <p:ext uri="{BB962C8B-B14F-4D97-AF65-F5344CB8AC3E}">
        <p14:creationId xmlns:p14="http://schemas.microsoft.com/office/powerpoint/2010/main" val="4121723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1685-6854-4F4E-8886-7E7F0A6D919B}"/>
              </a:ext>
            </a:extLst>
          </p:cNvPr>
          <p:cNvSpPr>
            <a:spLocks noGrp="1"/>
          </p:cNvSpPr>
          <p:nvPr>
            <p:ph type="title"/>
          </p:nvPr>
        </p:nvSpPr>
        <p:spPr/>
        <p:txBody>
          <a:bodyPr>
            <a:normAutofit/>
          </a:bodyPr>
          <a:lstStyle/>
          <a:p>
            <a:r>
              <a:rPr lang="en-US" sz="4200" dirty="0"/>
              <a:t> </a:t>
            </a:r>
            <a:r>
              <a:rPr lang="en-US" dirty="0"/>
              <a:t>Support and Resources for Articulation Officers</a:t>
            </a:r>
          </a:p>
        </p:txBody>
      </p:sp>
    </p:spTree>
    <p:extLst>
      <p:ext uri="{BB962C8B-B14F-4D97-AF65-F5344CB8AC3E}">
        <p14:creationId xmlns:p14="http://schemas.microsoft.com/office/powerpoint/2010/main" val="3149019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p:txBody>
          <a:bodyPr/>
          <a:lstStyle/>
          <a:p>
            <a:r>
              <a:rPr lang="en-US" dirty="0"/>
              <a:t>CCC Chancellor’s Office</a:t>
            </a:r>
          </a:p>
          <a:p>
            <a:endParaRPr lang="en-US" dirty="0"/>
          </a:p>
          <a:p>
            <a:pPr marL="1143000" lvl="1" indent="-457200"/>
            <a:r>
              <a:rPr lang="en-US" dirty="0"/>
              <a:t>Bob Quinn, Academic Affairs, Specialist</a:t>
            </a:r>
          </a:p>
          <a:p>
            <a:pPr marL="1143000" lvl="1" indent="-457200"/>
            <a:r>
              <a:rPr lang="en-US" dirty="0"/>
              <a:t>Devin Rodriguez, Associate Governmental Program Analyst</a:t>
            </a:r>
          </a:p>
        </p:txBody>
      </p:sp>
      <p:sp>
        <p:nvSpPr>
          <p:cNvPr id="4" name="Slide Number Placeholder 3"/>
          <p:cNvSpPr>
            <a:spLocks noGrp="1"/>
          </p:cNvSpPr>
          <p:nvPr>
            <p:ph type="sldNum" sz="quarter" idx="12"/>
          </p:nvPr>
        </p:nvSpPr>
        <p:spPr/>
        <p:txBody>
          <a:bodyPr/>
          <a:lstStyle/>
          <a:p>
            <a:fld id="{492D8F1A-69A8-9242-9469-8400121D240A}" type="slidenum">
              <a:rPr lang="en-US" smtClean="0"/>
              <a:t>31</a:t>
            </a:fld>
            <a:endParaRPr lang="en-US" dirty="0"/>
          </a:p>
        </p:txBody>
      </p:sp>
    </p:spTree>
    <p:extLst>
      <p:ext uri="{BB962C8B-B14F-4D97-AF65-F5344CB8AC3E}">
        <p14:creationId xmlns:p14="http://schemas.microsoft.com/office/powerpoint/2010/main" val="936951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Change</a:t>
            </a:r>
          </a:p>
        </p:txBody>
      </p:sp>
      <p:sp>
        <p:nvSpPr>
          <p:cNvPr id="3" name="Content Placeholder 2"/>
          <p:cNvSpPr>
            <a:spLocks noGrp="1"/>
          </p:cNvSpPr>
          <p:nvPr>
            <p:ph idx="1"/>
          </p:nvPr>
        </p:nvSpPr>
        <p:spPr>
          <a:xfrm>
            <a:off x="1066801" y="2662569"/>
            <a:ext cx="10058400" cy="3120392"/>
          </a:xfrm>
        </p:spPr>
        <p:txBody>
          <a:bodyPr/>
          <a:lstStyle/>
          <a:p>
            <a:r>
              <a:rPr lang="en-US" dirty="0"/>
              <a:t>Please Note:</a:t>
            </a:r>
          </a:p>
          <a:p>
            <a:r>
              <a:rPr lang="en-US" dirty="0"/>
              <a:t>For a detailed session on the Submission of ADTs and Double Counting, Wednesday July 9 at 2:45 p.m. </a:t>
            </a:r>
          </a:p>
        </p:txBody>
      </p:sp>
      <p:sp>
        <p:nvSpPr>
          <p:cNvPr id="4" name="Slide Number Placeholder 3"/>
          <p:cNvSpPr>
            <a:spLocks noGrp="1"/>
          </p:cNvSpPr>
          <p:nvPr>
            <p:ph type="sldNum" sz="quarter" idx="12"/>
          </p:nvPr>
        </p:nvSpPr>
        <p:spPr/>
        <p:txBody>
          <a:bodyPr/>
          <a:lstStyle/>
          <a:p>
            <a:fld id="{492D8F1A-69A8-9242-9469-8400121D240A}" type="slidenum">
              <a:rPr lang="en-US" smtClean="0"/>
              <a:t>32</a:t>
            </a:fld>
            <a:endParaRPr lang="en-US" dirty="0"/>
          </a:p>
        </p:txBody>
      </p:sp>
    </p:spTree>
    <p:extLst>
      <p:ext uri="{BB962C8B-B14F-4D97-AF65-F5344CB8AC3E}">
        <p14:creationId xmlns:p14="http://schemas.microsoft.com/office/powerpoint/2010/main" val="3504365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 for Success / Core Commitments</a:t>
            </a:r>
          </a:p>
        </p:txBody>
      </p:sp>
      <p:sp>
        <p:nvSpPr>
          <p:cNvPr id="4" name="Slide Number Placeholder 3"/>
          <p:cNvSpPr>
            <a:spLocks noGrp="1"/>
          </p:cNvSpPr>
          <p:nvPr>
            <p:ph type="sldNum" sz="quarter" idx="12"/>
          </p:nvPr>
        </p:nvSpPr>
        <p:spPr/>
        <p:txBody>
          <a:bodyPr/>
          <a:lstStyle/>
          <a:p>
            <a:fld id="{492D8F1A-69A8-9242-9469-8400121D240A}" type="slidenum">
              <a:rPr lang="en-US" smtClean="0"/>
              <a:t>33</a:t>
            </a:fld>
            <a:endParaRPr lang="en-US" dirty="0"/>
          </a:p>
        </p:txBody>
      </p:sp>
      <p:pic>
        <p:nvPicPr>
          <p:cNvPr id="5" name="Picture 4" descr="Photo of front cover Vision for Success Publication" title="Vision for Success "/>
          <p:cNvPicPr>
            <a:picLocks noChangeAspect="1"/>
          </p:cNvPicPr>
          <p:nvPr/>
        </p:nvPicPr>
        <p:blipFill>
          <a:blip r:embed="rId2"/>
          <a:stretch>
            <a:fillRect/>
          </a:stretch>
        </p:blipFill>
        <p:spPr>
          <a:xfrm>
            <a:off x="10177320" y="2534285"/>
            <a:ext cx="1895759" cy="2548043"/>
          </a:xfrm>
          <a:prstGeom prst="rect">
            <a:avLst/>
          </a:prstGeom>
          <a:solidFill>
            <a:schemeClr val="accent2"/>
          </a:solidFill>
        </p:spPr>
      </p:pic>
      <p:sp>
        <p:nvSpPr>
          <p:cNvPr id="6" name="Content Placeholder 2">
            <a:extLst>
              <a:ext uri="{FF2B5EF4-FFF2-40B4-BE49-F238E27FC236}">
                <a16:creationId xmlns:a16="http://schemas.microsoft.com/office/drawing/2014/main" id="{4417CF1D-3A75-4C6A-86F1-0209BD5F4E75}"/>
              </a:ext>
            </a:extLst>
          </p:cNvPr>
          <p:cNvSpPr txBox="1">
            <a:spLocks/>
          </p:cNvSpPr>
          <p:nvPr/>
        </p:nvSpPr>
        <p:spPr>
          <a:xfrm>
            <a:off x="615755" y="2638394"/>
            <a:ext cx="4887377" cy="347983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buFont typeface="+mj-lt"/>
              <a:buAutoNum type="arabicPeriod"/>
            </a:pPr>
            <a:r>
              <a:rPr lang="en-US" dirty="0">
                <a:solidFill>
                  <a:srgbClr val="002060"/>
                </a:solidFill>
                <a:latin typeface="Arial" panose="020B0604020202020204" pitchFamily="34" charset="0"/>
                <a:cs typeface="Arial" panose="020B0604020202020204" pitchFamily="34" charset="0"/>
              </a:rPr>
              <a:t>Increase credential obtainment by 20%</a:t>
            </a:r>
          </a:p>
          <a:p>
            <a:pPr marL="385763" indent="-385763">
              <a:buFont typeface="+mj-lt"/>
              <a:buAutoNum type="arabicPeriod"/>
            </a:pPr>
            <a:r>
              <a:rPr lang="en-US" dirty="0">
                <a:solidFill>
                  <a:srgbClr val="002060"/>
                </a:solidFill>
                <a:latin typeface="Arial" panose="020B0604020202020204" pitchFamily="34" charset="0"/>
                <a:cs typeface="Arial" panose="020B0604020202020204" pitchFamily="34" charset="0"/>
              </a:rPr>
              <a:t>Increase transfer by 35% to UC and CSU</a:t>
            </a:r>
          </a:p>
          <a:p>
            <a:pPr marL="385763" indent="-385763">
              <a:buFont typeface="+mj-lt"/>
              <a:buAutoNum type="arabicPeriod"/>
            </a:pPr>
            <a:r>
              <a:rPr lang="en-US" dirty="0">
                <a:solidFill>
                  <a:srgbClr val="002060"/>
                </a:solidFill>
                <a:latin typeface="Arial" panose="020B0604020202020204" pitchFamily="34" charset="0"/>
                <a:cs typeface="Arial" panose="020B0604020202020204" pitchFamily="34" charset="0"/>
              </a:rPr>
              <a:t>Decrease unit obtainment for a degree</a:t>
            </a:r>
          </a:p>
          <a:p>
            <a:pPr marL="385763" indent="-385763">
              <a:buFont typeface="+mj-lt"/>
              <a:buAutoNum type="arabicPeriod"/>
            </a:pPr>
            <a:r>
              <a:rPr lang="en-US" dirty="0">
                <a:solidFill>
                  <a:srgbClr val="002060"/>
                </a:solidFill>
                <a:latin typeface="Arial" panose="020B0604020202020204" pitchFamily="34" charset="0"/>
                <a:cs typeface="Arial" panose="020B0604020202020204" pitchFamily="34" charset="0"/>
              </a:rPr>
              <a:t>Increase employment for CTE students</a:t>
            </a:r>
          </a:p>
          <a:p>
            <a:pPr marL="385763" indent="-385763">
              <a:buFont typeface="+mj-lt"/>
              <a:buAutoNum type="arabicPeriod"/>
            </a:pPr>
            <a:r>
              <a:rPr lang="en-US" dirty="0">
                <a:solidFill>
                  <a:srgbClr val="002060"/>
                </a:solidFill>
                <a:latin typeface="Arial" panose="020B0604020202020204" pitchFamily="34" charset="0"/>
                <a:cs typeface="Arial" panose="020B0604020202020204" pitchFamily="34" charset="0"/>
              </a:rPr>
              <a:t>Reduce and erase equity gaps</a:t>
            </a:r>
          </a:p>
          <a:p>
            <a:pPr marL="385763" indent="-385763">
              <a:buFont typeface="+mj-lt"/>
              <a:buAutoNum type="arabicPeriod"/>
            </a:pPr>
            <a:r>
              <a:rPr lang="en-US" dirty="0">
                <a:solidFill>
                  <a:srgbClr val="002060"/>
                </a:solidFill>
                <a:latin typeface="Arial" panose="020B0604020202020204" pitchFamily="34" charset="0"/>
                <a:cs typeface="Arial" panose="020B0604020202020204" pitchFamily="34" charset="0"/>
              </a:rPr>
              <a:t>Reduce regional gaps</a:t>
            </a:r>
          </a:p>
        </p:txBody>
      </p:sp>
      <p:sp>
        <p:nvSpPr>
          <p:cNvPr id="8" name="TextBox 7">
            <a:extLst>
              <a:ext uri="{FF2B5EF4-FFF2-40B4-BE49-F238E27FC236}">
                <a16:creationId xmlns:a16="http://schemas.microsoft.com/office/drawing/2014/main" id="{51B0DE60-0E8B-4B55-B705-FA79BE07834E}"/>
              </a:ext>
            </a:extLst>
          </p:cNvPr>
          <p:cNvSpPr txBox="1"/>
          <p:nvPr/>
        </p:nvSpPr>
        <p:spPr>
          <a:xfrm>
            <a:off x="5833920" y="2534285"/>
            <a:ext cx="4343400" cy="4267258"/>
          </a:xfrm>
          <a:prstGeom prst="rect">
            <a:avLst/>
          </a:prstGeom>
          <a:noFill/>
        </p:spPr>
        <p:txBody>
          <a:bodyPr wrap="square" rtlCol="0">
            <a:spAutoFit/>
          </a:bodyPr>
          <a:lstStyle/>
          <a:p>
            <a:pPr marL="342900" indent="-342900" defTabSz="685800">
              <a:lnSpc>
                <a:spcPct val="114000"/>
              </a:lnSpc>
              <a:buFont typeface="+mj-lt"/>
              <a:buAutoNum type="arabicPeriod"/>
              <a:defRPr/>
            </a:pPr>
            <a:r>
              <a:rPr lang="en-US" sz="2400" dirty="0">
                <a:solidFill>
                  <a:srgbClr val="002060"/>
                </a:solidFill>
                <a:latin typeface="Arial" panose="020B0604020202020204" pitchFamily="34" charset="0"/>
                <a:ea typeface="Source Sans Pro" panose="020B0503030403020204" pitchFamily="34" charset="0"/>
                <a:cs typeface="Arial" panose="020B0604020202020204" pitchFamily="34" charset="0"/>
              </a:rPr>
              <a:t>Focus on students’ goals </a:t>
            </a:r>
          </a:p>
          <a:p>
            <a:pPr marL="342900" indent="-342900" defTabSz="685800">
              <a:lnSpc>
                <a:spcPct val="114000"/>
              </a:lnSpc>
              <a:buFont typeface="+mj-lt"/>
              <a:buAutoNum type="arabicPeriod"/>
              <a:defRPr/>
            </a:pPr>
            <a:r>
              <a:rPr lang="en-US" sz="2400" dirty="0">
                <a:solidFill>
                  <a:srgbClr val="002060"/>
                </a:solidFill>
                <a:latin typeface="Arial" panose="020B0604020202020204" pitchFamily="34" charset="0"/>
                <a:ea typeface="Source Sans Pro" panose="020B0503030403020204" pitchFamily="34" charset="0"/>
                <a:cs typeface="Arial" panose="020B0604020202020204" pitchFamily="34" charset="0"/>
              </a:rPr>
              <a:t>Design and decide with the student in mind</a:t>
            </a:r>
          </a:p>
          <a:p>
            <a:pPr marL="342900" indent="-342900" defTabSz="685800">
              <a:lnSpc>
                <a:spcPct val="114000"/>
              </a:lnSpc>
              <a:buFont typeface="+mj-lt"/>
              <a:buAutoNum type="arabicPeriod"/>
              <a:defRPr/>
            </a:pPr>
            <a:r>
              <a:rPr lang="en-US" sz="2400" dirty="0">
                <a:solidFill>
                  <a:srgbClr val="002060"/>
                </a:solidFill>
                <a:latin typeface="Arial" panose="020B0604020202020204" pitchFamily="34" charset="0"/>
                <a:ea typeface="Source Sans Pro" panose="020B0503030403020204" pitchFamily="34" charset="0"/>
                <a:cs typeface="Arial" panose="020B0604020202020204" pitchFamily="34" charset="0"/>
              </a:rPr>
              <a:t>Pair high expectations and high support</a:t>
            </a:r>
          </a:p>
          <a:p>
            <a:pPr marL="342900" indent="-342900" defTabSz="685800">
              <a:lnSpc>
                <a:spcPct val="114000"/>
              </a:lnSpc>
              <a:buFont typeface="+mj-lt"/>
              <a:buAutoNum type="arabicPeriod"/>
              <a:defRPr/>
            </a:pPr>
            <a:r>
              <a:rPr lang="en-US" sz="2400" dirty="0">
                <a:solidFill>
                  <a:srgbClr val="002060"/>
                </a:solidFill>
                <a:latin typeface="Arial" panose="020B0604020202020204" pitchFamily="34" charset="0"/>
                <a:ea typeface="Source Sans Pro" panose="020B0503030403020204" pitchFamily="34" charset="0"/>
                <a:cs typeface="Arial" panose="020B0604020202020204" pitchFamily="34" charset="0"/>
              </a:rPr>
              <a:t>Evidence-based decisions</a:t>
            </a:r>
          </a:p>
          <a:p>
            <a:pPr marL="342900" indent="-342900" defTabSz="685800">
              <a:lnSpc>
                <a:spcPct val="114000"/>
              </a:lnSpc>
              <a:buFont typeface="+mj-lt"/>
              <a:buAutoNum type="arabicPeriod"/>
              <a:defRPr/>
            </a:pPr>
            <a:r>
              <a:rPr lang="en-US" sz="2400" dirty="0">
                <a:solidFill>
                  <a:srgbClr val="002060"/>
                </a:solidFill>
                <a:latin typeface="Arial" panose="020B0604020202020204" pitchFamily="34" charset="0"/>
                <a:ea typeface="Source Sans Pro" panose="020B0503030403020204" pitchFamily="34" charset="0"/>
                <a:cs typeface="Arial" panose="020B0604020202020204" pitchFamily="34" charset="0"/>
              </a:rPr>
              <a:t>Own student performance</a:t>
            </a:r>
          </a:p>
          <a:p>
            <a:pPr marL="342900" indent="-342900" defTabSz="685800">
              <a:lnSpc>
                <a:spcPct val="114000"/>
              </a:lnSpc>
              <a:buFont typeface="+mj-lt"/>
              <a:buAutoNum type="arabicPeriod"/>
              <a:defRPr/>
            </a:pPr>
            <a:r>
              <a:rPr lang="en-US" sz="2400" dirty="0">
                <a:solidFill>
                  <a:srgbClr val="002060"/>
                </a:solidFill>
                <a:latin typeface="Arial" panose="020B0604020202020204" pitchFamily="34" charset="0"/>
                <a:ea typeface="Source Sans Pro" panose="020B0503030403020204" pitchFamily="34" charset="0"/>
                <a:cs typeface="Arial" panose="020B0604020202020204" pitchFamily="34" charset="0"/>
              </a:rPr>
              <a:t>Enable innovation and action </a:t>
            </a:r>
          </a:p>
          <a:p>
            <a:pPr marL="342900" indent="-342900" defTabSz="685800">
              <a:lnSpc>
                <a:spcPct val="114000"/>
              </a:lnSpc>
              <a:buFont typeface="+mj-lt"/>
              <a:buAutoNum type="arabicPeriod"/>
              <a:defRPr/>
            </a:pPr>
            <a:r>
              <a:rPr lang="en-US" sz="2400" dirty="0">
                <a:solidFill>
                  <a:srgbClr val="002060"/>
                </a:solidFill>
                <a:latin typeface="Arial" panose="020B0604020202020204" pitchFamily="34" charset="0"/>
                <a:ea typeface="Source Sans Pro" panose="020B0503030403020204" pitchFamily="34" charset="0"/>
                <a:cs typeface="Arial" panose="020B0604020202020204" pitchFamily="34" charset="0"/>
              </a:rPr>
              <a:t>Cross-system partnership</a:t>
            </a:r>
          </a:p>
        </p:txBody>
      </p:sp>
    </p:spTree>
    <p:extLst>
      <p:ext uri="{BB962C8B-B14F-4D97-AF65-F5344CB8AC3E}">
        <p14:creationId xmlns:p14="http://schemas.microsoft.com/office/powerpoint/2010/main" val="1893552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4000" dirty="0">
                <a:latin typeface="Palatino"/>
                <a:cs typeface="Arial" panose="020B0604020202020204" pitchFamily="34" charset="0"/>
              </a:rPr>
              <a:t>Call to Action for Equity</a:t>
            </a:r>
            <a:endParaRPr lang="en-US" sz="4000" dirty="0">
              <a:latin typeface="Palatino"/>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err="1">
                <a:solidFill>
                  <a:srgbClr val="002060"/>
                </a:solidFill>
              </a:rPr>
              <a:t>Systemwide</a:t>
            </a:r>
            <a:r>
              <a:rPr lang="en-US" dirty="0">
                <a:solidFill>
                  <a:srgbClr val="002060"/>
                </a:solidFill>
              </a:rPr>
              <a:t> review of police and first responder training and curriculum.</a:t>
            </a:r>
          </a:p>
          <a:p>
            <a:pPr marL="514350" indent="-514350">
              <a:lnSpc>
                <a:spcPct val="120000"/>
              </a:lnSpc>
              <a:buFont typeface="+mj-lt"/>
              <a:buAutoNum type="arabicPeriod"/>
            </a:pPr>
            <a:r>
              <a:rPr lang="en-US" dirty="0">
                <a:solidFill>
                  <a:srgbClr val="002060"/>
                </a:solidFill>
              </a:rPr>
              <a:t>Campus leaders host open dialogue and address campus climate. </a:t>
            </a:r>
          </a:p>
          <a:p>
            <a:pPr marL="514350" indent="-514350">
              <a:lnSpc>
                <a:spcPct val="120000"/>
              </a:lnSpc>
              <a:buFont typeface="+mj-lt"/>
              <a:buAutoNum type="arabicPeriod"/>
            </a:pPr>
            <a:r>
              <a:rPr lang="en-US" dirty="0">
                <a:solidFill>
                  <a:srgbClr val="002060"/>
                </a:solidFill>
              </a:rPr>
              <a:t>Campuses audit classroom climate and create an action plan to create inclusive classrooms and anti-racism curriculum.</a:t>
            </a:r>
          </a:p>
          <a:p>
            <a:pPr marL="514350" indent="-514350">
              <a:lnSpc>
                <a:spcPct val="120000"/>
              </a:lnSpc>
              <a:buFont typeface="+mj-lt"/>
              <a:buAutoNum type="arabicPeriod"/>
            </a:pPr>
            <a:r>
              <a:rPr lang="en-US" dirty="0">
                <a:solidFill>
                  <a:srgbClr val="002060"/>
                </a:solidFill>
              </a:rPr>
              <a:t>District Boards review and update your Equity plans with urgency.</a:t>
            </a:r>
          </a:p>
          <a:p>
            <a:pPr marL="514350" indent="-514350">
              <a:lnSpc>
                <a:spcPct val="120000"/>
              </a:lnSpc>
              <a:buFont typeface="+mj-lt"/>
              <a:buAutoNum type="arabicPeriod"/>
            </a:pPr>
            <a:r>
              <a:rPr lang="en-US" dirty="0">
                <a:solidFill>
                  <a:srgbClr val="002060"/>
                </a:solidFill>
              </a:rPr>
              <a:t>Shorten the time for the full implementation of the DEI Integration Plan</a:t>
            </a:r>
          </a:p>
          <a:p>
            <a:pPr marL="514350" indent="-514350">
              <a:lnSpc>
                <a:spcPct val="120000"/>
              </a:lnSpc>
              <a:buFont typeface="+mj-lt"/>
              <a:buAutoNum type="arabicPeriod"/>
            </a:pPr>
            <a:r>
              <a:rPr lang="en-US" dirty="0">
                <a:solidFill>
                  <a:srgbClr val="002060"/>
                </a:solidFill>
              </a:rPr>
              <a:t>Engage in the Vision Resource Center “Community Colleges for Change.”</a:t>
            </a:r>
          </a:p>
          <a:p>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34</a:t>
            </a:fld>
            <a:endParaRPr lang="en-US" dirty="0"/>
          </a:p>
        </p:txBody>
      </p:sp>
    </p:spTree>
    <p:extLst>
      <p:ext uri="{BB962C8B-B14F-4D97-AF65-F5344CB8AC3E}">
        <p14:creationId xmlns:p14="http://schemas.microsoft.com/office/powerpoint/2010/main" val="3801387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Responsibilities</a:t>
            </a:r>
          </a:p>
        </p:txBody>
      </p:sp>
      <p:sp>
        <p:nvSpPr>
          <p:cNvPr id="3" name="Content Placeholder 2"/>
          <p:cNvSpPr>
            <a:spLocks noGrp="1"/>
          </p:cNvSpPr>
          <p:nvPr>
            <p:ph idx="1"/>
          </p:nvPr>
        </p:nvSpPr>
        <p:spPr>
          <a:xfrm>
            <a:off x="1066800" y="2662568"/>
            <a:ext cx="10058400" cy="3693781"/>
          </a:xfrm>
        </p:spPr>
        <p:txBody>
          <a:bodyPr>
            <a:noAutofit/>
          </a:bodyPr>
          <a:lstStyle/>
          <a:p>
            <a:pPr marL="457200" indent="-457200">
              <a:buFont typeface="Arial" panose="020B0604020202020204" pitchFamily="34" charset="0"/>
              <a:buChar char="•"/>
            </a:pPr>
            <a:r>
              <a:rPr lang="en-US" dirty="0"/>
              <a:t>Represent the Chancellor's Office on statewide policy development committees as related to supporting transfer and articulation objectives</a:t>
            </a:r>
          </a:p>
          <a:p>
            <a:pPr marL="457200" indent="-457200">
              <a:buFont typeface="Arial" panose="020B0604020202020204" pitchFamily="34" charset="0"/>
              <a:buChar char="•"/>
            </a:pPr>
            <a:r>
              <a:rPr lang="en-US" dirty="0"/>
              <a:t>Provide leadership on statewide, intersegmental projects that support and further develop transfer and articulation activities</a:t>
            </a:r>
          </a:p>
          <a:p>
            <a:pPr marL="457200" indent="-457200">
              <a:buFont typeface="Arial" panose="020B0604020202020204" pitchFamily="34" charset="0"/>
              <a:buChar char="•"/>
            </a:pPr>
            <a:r>
              <a:rPr lang="en-US" dirty="0"/>
              <a:t>Administer technical assistance to the colleges in the areas of transfer and articulation</a:t>
            </a:r>
          </a:p>
          <a:p>
            <a:pPr marL="457200" indent="-457200">
              <a:buFont typeface="Arial" panose="020B0604020202020204" pitchFamily="34" charset="0"/>
              <a:buChar char="•"/>
            </a:pPr>
            <a:r>
              <a:rPr lang="en-US" dirty="0"/>
              <a:t>Promote an established communication network of transfer and articulation personnel to foster two-way communication between the colleges and the Chancellor's Office</a:t>
            </a:r>
          </a:p>
        </p:txBody>
      </p:sp>
      <p:sp>
        <p:nvSpPr>
          <p:cNvPr id="4" name="Slide Number Placeholder 3"/>
          <p:cNvSpPr>
            <a:spLocks noGrp="1"/>
          </p:cNvSpPr>
          <p:nvPr>
            <p:ph type="sldNum" sz="quarter" idx="12"/>
          </p:nvPr>
        </p:nvSpPr>
        <p:spPr/>
        <p:txBody>
          <a:bodyPr/>
          <a:lstStyle/>
          <a:p>
            <a:fld id="{492D8F1A-69A8-9242-9469-8400121D240A}" type="slidenum">
              <a:rPr lang="en-US" smtClean="0"/>
              <a:t>35</a:t>
            </a:fld>
            <a:endParaRPr lang="en-US" dirty="0"/>
          </a:p>
        </p:txBody>
      </p:sp>
    </p:spTree>
    <p:extLst>
      <p:ext uri="{BB962C8B-B14F-4D97-AF65-F5344CB8AC3E}">
        <p14:creationId xmlns:p14="http://schemas.microsoft.com/office/powerpoint/2010/main" val="2584535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Support We Provide</a:t>
            </a:r>
          </a:p>
        </p:txBody>
      </p:sp>
      <p:sp>
        <p:nvSpPr>
          <p:cNvPr id="3" name="Content Placeholder 2"/>
          <p:cNvSpPr>
            <a:spLocks noGrp="1"/>
          </p:cNvSpPr>
          <p:nvPr>
            <p:ph idx="1"/>
          </p:nvPr>
        </p:nvSpPr>
        <p:spPr>
          <a:xfrm>
            <a:off x="1066800" y="2662568"/>
            <a:ext cx="10058400" cy="4058907"/>
          </a:xfrm>
        </p:spPr>
        <p:txBody>
          <a:bodyPr>
            <a:noAutofit/>
          </a:bodyPr>
          <a:lstStyle/>
          <a:p>
            <a:pPr marL="457200" indent="-457200">
              <a:buFont typeface="Arial" panose="020B0604020202020204" pitchFamily="34" charset="0"/>
              <a:buChar char="•"/>
            </a:pPr>
            <a:r>
              <a:rPr lang="en-US" dirty="0"/>
              <a:t>Transfer-related policy information or clarification</a:t>
            </a:r>
          </a:p>
          <a:p>
            <a:pPr marL="457200" indent="-457200">
              <a:buFont typeface="Arial" panose="020B0604020202020204" pitchFamily="34" charset="0"/>
              <a:buChar char="•"/>
            </a:pPr>
            <a:r>
              <a:rPr lang="en-US" dirty="0"/>
              <a:t>Annual New AO training, a two-day session each September</a:t>
            </a:r>
          </a:p>
          <a:p>
            <a:pPr marL="457200" indent="-457200">
              <a:buFont typeface="Arial" panose="020B0604020202020204" pitchFamily="34" charset="0"/>
              <a:buChar char="•"/>
            </a:pPr>
            <a:r>
              <a:rPr lang="en-US" dirty="0"/>
              <a:t>Transfer data support</a:t>
            </a:r>
          </a:p>
          <a:p>
            <a:pPr marL="457200" indent="-457200">
              <a:buFont typeface="Arial" panose="020B0604020202020204" pitchFamily="34" charset="0"/>
              <a:buChar char="•"/>
            </a:pPr>
            <a:r>
              <a:rPr lang="en-US" dirty="0"/>
              <a:t>Annual reporting and dissemination of college articulation activities</a:t>
            </a:r>
          </a:p>
          <a:p>
            <a:pPr marL="457200" indent="-457200">
              <a:buFont typeface="Arial" panose="020B0604020202020204" pitchFamily="34" charset="0"/>
              <a:buChar char="•"/>
            </a:pPr>
            <a:r>
              <a:rPr lang="en-US" dirty="0"/>
              <a:t>Committees and Advisories, including the state-level AO Regional Representatives committee</a:t>
            </a:r>
          </a:p>
          <a:p>
            <a:pPr marL="457200" indent="-457200">
              <a:buFont typeface="Arial" panose="020B0604020202020204" pitchFamily="34" charset="0"/>
              <a:buChar char="•"/>
            </a:pPr>
            <a:r>
              <a:rPr lang="en-US" dirty="0"/>
              <a:t>Intersegmental transfer-related support</a:t>
            </a:r>
          </a:p>
          <a:p>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36</a:t>
            </a:fld>
            <a:endParaRPr lang="en-US" dirty="0"/>
          </a:p>
        </p:txBody>
      </p:sp>
    </p:spTree>
    <p:extLst>
      <p:ext uri="{BB962C8B-B14F-4D97-AF65-F5344CB8AC3E}">
        <p14:creationId xmlns:p14="http://schemas.microsoft.com/office/powerpoint/2010/main" val="3397179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Support Contacts </a:t>
            </a:r>
          </a:p>
        </p:txBody>
      </p:sp>
      <p:sp>
        <p:nvSpPr>
          <p:cNvPr id="3" name="Content Placeholder 2"/>
          <p:cNvSpPr>
            <a:spLocks noGrp="1"/>
          </p:cNvSpPr>
          <p:nvPr>
            <p:ph idx="1"/>
          </p:nvPr>
        </p:nvSpPr>
        <p:spPr>
          <a:xfrm>
            <a:off x="1066800" y="2662568"/>
            <a:ext cx="10058400" cy="4058907"/>
          </a:xfrm>
        </p:spPr>
        <p:txBody>
          <a:bodyPr>
            <a:noAutofit/>
          </a:bodyPr>
          <a:lstStyle/>
          <a:p>
            <a:pPr fontAlgn="base"/>
            <a:r>
              <a:rPr lang="en-US" dirty="0"/>
              <a:t>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37</a:t>
            </a:fld>
            <a:endParaRPr lang="en-US" dirty="0"/>
          </a:p>
        </p:txBody>
      </p:sp>
      <p:sp>
        <p:nvSpPr>
          <p:cNvPr id="5" name="Rectangle 4"/>
          <p:cNvSpPr/>
          <p:nvPr/>
        </p:nvSpPr>
        <p:spPr>
          <a:xfrm>
            <a:off x="1515290" y="2662568"/>
            <a:ext cx="9609911" cy="3416320"/>
          </a:xfrm>
          <a:prstGeom prst="rect">
            <a:avLst/>
          </a:prstGeom>
        </p:spPr>
        <p:txBody>
          <a:bodyPr wrap="square">
            <a:spAutoFit/>
          </a:bodyPr>
          <a:lstStyle/>
          <a:p>
            <a:pPr lvl="0" fontAlgn="base"/>
            <a:endParaRPr lang="en-US" sz="2200" dirty="0">
              <a:solidFill>
                <a:schemeClr val="tx2">
                  <a:lumMod val="75000"/>
                  <a:lumOff val="25000"/>
                </a:schemeClr>
              </a:solidFill>
            </a:endParaRPr>
          </a:p>
          <a:p>
            <a:pPr marL="342900" lvl="0" indent="-342900" fontAlgn="base">
              <a:buFont typeface="Arial" panose="020B0604020202020204" pitchFamily="34" charset="0"/>
              <a:buChar char="•"/>
            </a:pPr>
            <a:r>
              <a:rPr lang="en-US" sz="2200" dirty="0">
                <a:solidFill>
                  <a:schemeClr val="tx2">
                    <a:lumMod val="75000"/>
                    <a:lumOff val="25000"/>
                  </a:schemeClr>
                </a:solidFill>
              </a:rPr>
              <a:t>Articulation officer statewide </a:t>
            </a:r>
            <a:r>
              <a:rPr lang="en-US" sz="2200" u="sng" dirty="0">
                <a:solidFill>
                  <a:schemeClr val="tx2">
                    <a:lumMod val="75000"/>
                    <a:lumOff val="25000"/>
                  </a:schemeClr>
                </a:solidFill>
              </a:rPr>
              <a:t>regional representative</a:t>
            </a:r>
            <a:r>
              <a:rPr lang="en-US" sz="2200" dirty="0">
                <a:solidFill>
                  <a:schemeClr val="tx2">
                    <a:lumMod val="75000"/>
                    <a:lumOff val="25000"/>
                  </a:schemeClr>
                </a:solidFill>
              </a:rPr>
              <a:t> - Your regional representative is a great resource for questions, and can keep you in the loop regarding upcoming regional meetings to attend. If you do not know your regional representative please contact us.</a:t>
            </a:r>
          </a:p>
          <a:p>
            <a:pPr marL="342900" lvl="0" indent="-342900" fontAlgn="base">
              <a:buFont typeface="Arial" panose="020B0604020202020204" pitchFamily="34" charset="0"/>
              <a:buChar char="•"/>
            </a:pPr>
            <a:endParaRPr lang="en-US" sz="2200" dirty="0">
              <a:solidFill>
                <a:schemeClr val="tx2">
                  <a:lumMod val="75000"/>
                  <a:lumOff val="25000"/>
                </a:schemeClr>
              </a:solidFill>
            </a:endParaRPr>
          </a:p>
          <a:p>
            <a:pPr marL="342900" lvl="0" indent="-342900" fontAlgn="base">
              <a:buFont typeface="Arial" panose="020B0604020202020204" pitchFamily="34" charset="0"/>
              <a:buChar char="•"/>
            </a:pPr>
            <a:r>
              <a:rPr lang="en-US" sz="2200" dirty="0">
                <a:solidFill>
                  <a:schemeClr val="tx2">
                    <a:lumMod val="75000"/>
                    <a:lumOff val="25000"/>
                  </a:schemeClr>
                </a:solidFill>
              </a:rPr>
              <a:t>The ASSIST Coordination Site at </a:t>
            </a:r>
            <a:r>
              <a:rPr lang="en-US" sz="2200" u="sng" dirty="0">
                <a:solidFill>
                  <a:schemeClr val="tx2">
                    <a:lumMod val="75000"/>
                    <a:lumOff val="25000"/>
                  </a:schemeClr>
                </a:solidFill>
                <a:hlinkClick r:id="rId2"/>
              </a:rPr>
              <a:t>help@assist.org</a:t>
            </a:r>
            <a:r>
              <a:rPr lang="en-US" sz="2200" dirty="0">
                <a:solidFill>
                  <a:schemeClr val="tx2">
                    <a:lumMod val="75000"/>
                    <a:lumOff val="25000"/>
                  </a:schemeClr>
                </a:solidFill>
              </a:rPr>
              <a:t> – Request training and Subscribe to the ASSIST Resource Center News to receive the latest updates.</a:t>
            </a:r>
          </a:p>
          <a:p>
            <a:endParaRPr lang="en-US" dirty="0"/>
          </a:p>
        </p:txBody>
      </p:sp>
    </p:spTree>
    <p:extLst>
      <p:ext uri="{BB962C8B-B14F-4D97-AF65-F5344CB8AC3E}">
        <p14:creationId xmlns:p14="http://schemas.microsoft.com/office/powerpoint/2010/main" val="3135154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a:rPr>
              <a:t>COVID-19 Updates Related to Transfer</a:t>
            </a:r>
          </a:p>
        </p:txBody>
      </p:sp>
      <p:sp>
        <p:nvSpPr>
          <p:cNvPr id="3" name="Content Placeholder 2"/>
          <p:cNvSpPr>
            <a:spLocks noGrp="1"/>
          </p:cNvSpPr>
          <p:nvPr>
            <p:ph idx="1"/>
          </p:nvPr>
        </p:nvSpPr>
        <p:spPr>
          <a:xfrm>
            <a:off x="1066800" y="2662568"/>
            <a:ext cx="10058400" cy="4058907"/>
          </a:xfrm>
        </p:spPr>
        <p:txBody>
          <a:bodyPr>
            <a:noAutofit/>
          </a:bodyPr>
          <a:lstStyle/>
          <a:p>
            <a:pPr fontAlgn="base"/>
            <a:r>
              <a:rPr lang="en-US" dirty="0"/>
              <a:t>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38</a:t>
            </a:fld>
            <a:endParaRPr lang="en-US" dirty="0"/>
          </a:p>
        </p:txBody>
      </p:sp>
      <p:sp>
        <p:nvSpPr>
          <p:cNvPr id="5" name="Rectangle 4"/>
          <p:cNvSpPr/>
          <p:nvPr/>
        </p:nvSpPr>
        <p:spPr>
          <a:xfrm>
            <a:off x="1066800" y="3091543"/>
            <a:ext cx="9679577" cy="3139321"/>
          </a:xfrm>
          <a:prstGeom prst="rect">
            <a:avLst/>
          </a:prstGeom>
        </p:spPr>
        <p:txBody>
          <a:bodyPr wrap="square">
            <a:spAutoFit/>
          </a:bodyPr>
          <a:lstStyle/>
          <a:p>
            <a:r>
              <a:rPr lang="en-US" sz="2200" dirty="0">
                <a:solidFill>
                  <a:schemeClr val="tx2">
                    <a:lumMod val="75000"/>
                    <a:lumOff val="25000"/>
                  </a:schemeClr>
                </a:solidFill>
              </a:rPr>
              <a:t>Be sure to check the link below often for new information and updates about transfer programs during the crisis. </a:t>
            </a:r>
          </a:p>
          <a:p>
            <a:endParaRPr lang="en-US" sz="2200" dirty="0">
              <a:solidFill>
                <a:schemeClr val="tx2">
                  <a:lumMod val="75000"/>
                  <a:lumOff val="25000"/>
                </a:schemeClr>
              </a:solidFill>
            </a:endParaRPr>
          </a:p>
          <a:p>
            <a:pPr marL="342900" indent="-342900">
              <a:buFont typeface="Arial" panose="020B0604020202020204" pitchFamily="34" charset="0"/>
              <a:buChar char="•"/>
            </a:pPr>
            <a:r>
              <a:rPr lang="en-US" sz="2200" dirty="0">
                <a:solidFill>
                  <a:schemeClr val="tx2">
                    <a:lumMod val="75000"/>
                    <a:lumOff val="25000"/>
                  </a:schemeClr>
                </a:solidFill>
              </a:rPr>
              <a:t>A Degree with a Guarantee</a:t>
            </a:r>
          </a:p>
          <a:p>
            <a:pPr marL="342900" indent="-342900">
              <a:buFont typeface="Arial" panose="020B0604020202020204" pitchFamily="34" charset="0"/>
              <a:buChar char="•"/>
            </a:pPr>
            <a:r>
              <a:rPr lang="en-US" sz="2200" dirty="0">
                <a:solidFill>
                  <a:schemeClr val="tx2">
                    <a:lumMod val="75000"/>
                    <a:lumOff val="25000"/>
                  </a:schemeClr>
                </a:solidFill>
              </a:rPr>
              <a:t>Transfer FAQ’s</a:t>
            </a:r>
          </a:p>
          <a:p>
            <a:endParaRPr lang="en-US" sz="2200" u="sng" dirty="0">
              <a:solidFill>
                <a:srgbClr val="1F497D"/>
              </a:solidFill>
              <a:latin typeface="+mj-lt"/>
              <a:ea typeface="Calibri" panose="020F0502020204030204" pitchFamily="34" charset="0"/>
              <a:hlinkClick r:id="" action="ppaction://noaction"/>
            </a:endParaRPr>
          </a:p>
          <a:p>
            <a:r>
              <a:rPr lang="en-US" sz="2200" u="sng" dirty="0">
                <a:solidFill>
                  <a:srgbClr val="1F497D"/>
                </a:solidFill>
                <a:latin typeface="+mj-lt"/>
                <a:ea typeface="Calibri" panose="020F0502020204030204" pitchFamily="34" charset="0"/>
                <a:hlinkClick r:id="" action="ppaction://noaction"/>
              </a:rPr>
              <a:t>https</a:t>
            </a:r>
            <a:r>
              <a:rPr lang="en-US" sz="2200" u="sng" dirty="0">
                <a:solidFill>
                  <a:srgbClr val="1F497D"/>
                </a:solidFill>
                <a:latin typeface="+mj-lt"/>
                <a:ea typeface="Calibri" panose="020F0502020204030204" pitchFamily="34" charset="0"/>
                <a:hlinkClick r:id="rId2"/>
              </a:rPr>
              <a:t>://www.cccco.edu/About-Us/Chancellors Office/Divisions/Communications-and-Marketing/Novel-Coronavirus/students/transfer</a:t>
            </a:r>
            <a:endParaRPr lang="en-US" sz="2200" dirty="0">
              <a:latin typeface="+mj-lt"/>
            </a:endParaRPr>
          </a:p>
        </p:txBody>
      </p:sp>
    </p:spTree>
    <p:extLst>
      <p:ext uri="{BB962C8B-B14F-4D97-AF65-F5344CB8AC3E}">
        <p14:creationId xmlns:p14="http://schemas.microsoft.com/office/powerpoint/2010/main" val="3654818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Team by Region</a:t>
            </a:r>
          </a:p>
        </p:txBody>
      </p:sp>
      <p:sp>
        <p:nvSpPr>
          <p:cNvPr id="3" name="Content Placeholder 2"/>
          <p:cNvSpPr>
            <a:spLocks noGrp="1"/>
          </p:cNvSpPr>
          <p:nvPr>
            <p:ph idx="1"/>
          </p:nvPr>
        </p:nvSpPr>
        <p:spPr>
          <a:xfrm>
            <a:off x="1066800" y="2662568"/>
            <a:ext cx="10058400" cy="4058907"/>
          </a:xfrm>
        </p:spPr>
        <p:txBody>
          <a:bodyPr>
            <a:noAutofit/>
          </a:bodyPr>
          <a:lstStyle/>
          <a:p>
            <a:pPr fontAlgn="base"/>
            <a:r>
              <a:rPr lang="en-US" dirty="0"/>
              <a:t>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39</a:t>
            </a:fld>
            <a:endParaRPr lang="en-US" dirty="0"/>
          </a:p>
        </p:txBody>
      </p:sp>
      <p:sp>
        <p:nvSpPr>
          <p:cNvPr id="5" name="Rectangle 4"/>
          <p:cNvSpPr/>
          <p:nvPr/>
        </p:nvSpPr>
        <p:spPr>
          <a:xfrm>
            <a:off x="1515290" y="2662568"/>
            <a:ext cx="9609911" cy="707886"/>
          </a:xfrm>
          <a:prstGeom prst="rect">
            <a:avLst/>
          </a:prstGeom>
        </p:spPr>
        <p:txBody>
          <a:bodyPr wrap="square">
            <a:spAutoFit/>
          </a:bodyPr>
          <a:lstStyle/>
          <a:p>
            <a:pPr lvl="0" fontAlgn="base"/>
            <a:endParaRPr lang="en-US" sz="2200" dirty="0">
              <a:solidFill>
                <a:schemeClr val="tx2">
                  <a:lumMod val="75000"/>
                  <a:lumOff val="25000"/>
                </a:schemeClr>
              </a:solidFill>
            </a:endParaRPr>
          </a:p>
          <a:p>
            <a:endParaRPr lang="en-US" dirty="0"/>
          </a:p>
        </p:txBody>
      </p:sp>
      <p:pic>
        <p:nvPicPr>
          <p:cNvPr id="7" name="Picture 6"/>
          <p:cNvPicPr>
            <a:picLocks noChangeAspect="1"/>
          </p:cNvPicPr>
          <p:nvPr/>
        </p:nvPicPr>
        <p:blipFill>
          <a:blip r:embed="rId2"/>
          <a:stretch>
            <a:fillRect/>
          </a:stretch>
        </p:blipFill>
        <p:spPr>
          <a:xfrm>
            <a:off x="1066800" y="2453859"/>
            <a:ext cx="10261775" cy="4404141"/>
          </a:xfrm>
          <a:prstGeom prst="rect">
            <a:avLst/>
          </a:prstGeom>
        </p:spPr>
      </p:pic>
    </p:spTree>
    <p:extLst>
      <p:ext uri="{BB962C8B-B14F-4D97-AF65-F5344CB8AC3E}">
        <p14:creationId xmlns:p14="http://schemas.microsoft.com/office/powerpoint/2010/main" val="3768680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April </a:t>
            </a:r>
            <a:r>
              <a:rPr lang="en-US" dirty="0" err="1"/>
              <a:t>Lonero</a:t>
            </a:r>
            <a:endParaRPr lang="en-US" dirty="0"/>
          </a:p>
        </p:txBody>
      </p:sp>
      <p:sp>
        <p:nvSpPr>
          <p:cNvPr id="4" name="Text Placeholder 3"/>
          <p:cNvSpPr>
            <a:spLocks noGrp="1"/>
          </p:cNvSpPr>
          <p:nvPr>
            <p:ph idx="1"/>
          </p:nvPr>
        </p:nvSpPr>
        <p:spPr/>
        <p:txBody>
          <a:bodyPr/>
          <a:lstStyle/>
          <a:p>
            <a:pPr marL="457200" indent="-457200">
              <a:buFont typeface="Arial" panose="020B0604020202020204" pitchFamily="34" charset="0"/>
              <a:buChar char="•"/>
            </a:pPr>
            <a:r>
              <a:rPr lang="en-US" dirty="0"/>
              <a:t>Overview of </a:t>
            </a:r>
            <a:r>
              <a:rPr lang="en-US" dirty="0" err="1"/>
              <a:t>Pathable</a:t>
            </a:r>
            <a:r>
              <a:rPr lang="en-US" dirty="0"/>
              <a:t> Platform</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Poll #1: How many years of experience do you have in articulation?</a:t>
            </a:r>
          </a:p>
        </p:txBody>
      </p:sp>
      <p:sp>
        <p:nvSpPr>
          <p:cNvPr id="6" name="Text Placeholder 5"/>
          <p:cNvSpPr>
            <a:spLocks noGrp="1"/>
          </p:cNvSpPr>
          <p:nvPr>
            <p:ph type="body" sz="half" idx="2"/>
          </p:nvPr>
        </p:nvSpPr>
        <p:spPr/>
        <p:txBody>
          <a:bodyPr/>
          <a:lstStyle/>
          <a:p>
            <a:r>
              <a:rPr lang="en-US" dirty="0"/>
              <a:t>ASCCC</a:t>
            </a:r>
          </a:p>
        </p:txBody>
      </p:sp>
      <p:sp>
        <p:nvSpPr>
          <p:cNvPr id="5" name="Slide Number Placeholder 4"/>
          <p:cNvSpPr>
            <a:spLocks noGrp="1"/>
          </p:cNvSpPr>
          <p:nvPr>
            <p:ph type="sldNum" sz="quarter" idx="12"/>
          </p:nvPr>
        </p:nvSpPr>
        <p:spPr/>
        <p:txBody>
          <a:bodyPr/>
          <a:lstStyle/>
          <a:p>
            <a:fld id="{492D8F1A-69A8-9242-9469-8400121D240A}" type="slidenum">
              <a:rPr lang="en-US" smtClean="0"/>
              <a:t>4</a:t>
            </a:fld>
            <a:endParaRPr lang="en-US"/>
          </a:p>
        </p:txBody>
      </p:sp>
    </p:spTree>
    <p:extLst>
      <p:ext uri="{BB962C8B-B14F-4D97-AF65-F5344CB8AC3E}">
        <p14:creationId xmlns:p14="http://schemas.microsoft.com/office/powerpoint/2010/main" val="278054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here to support you</a:t>
            </a:r>
          </a:p>
        </p:txBody>
      </p:sp>
      <p:sp>
        <p:nvSpPr>
          <p:cNvPr id="4" name="Slide Number Placeholder 3"/>
          <p:cNvSpPr>
            <a:spLocks noGrp="1"/>
          </p:cNvSpPr>
          <p:nvPr>
            <p:ph type="sldNum" sz="quarter" idx="12"/>
          </p:nvPr>
        </p:nvSpPr>
        <p:spPr/>
        <p:txBody>
          <a:bodyPr/>
          <a:lstStyle/>
          <a:p>
            <a:fld id="{492D8F1A-69A8-9242-9469-8400121D240A}" type="slidenum">
              <a:rPr lang="en-US" smtClean="0"/>
              <a:t>40</a:t>
            </a:fld>
            <a:endParaRPr lang="en-US" dirty="0"/>
          </a:p>
        </p:txBody>
      </p:sp>
      <p:sp>
        <p:nvSpPr>
          <p:cNvPr id="5" name="Content Placeholder 2"/>
          <p:cNvSpPr>
            <a:spLocks noGrp="1"/>
          </p:cNvSpPr>
          <p:nvPr>
            <p:ph idx="1"/>
          </p:nvPr>
        </p:nvSpPr>
        <p:spPr/>
        <p:txBody>
          <a:bodyPr>
            <a:noAutofit/>
          </a:bodyPr>
          <a:lstStyle/>
          <a:p>
            <a:r>
              <a:rPr lang="en-US" sz="2000" b="1" dirty="0">
                <a:solidFill>
                  <a:srgbClr val="002060"/>
                </a:solidFill>
              </a:rPr>
              <a:t>Noncredit</a:t>
            </a:r>
            <a:r>
              <a:rPr lang="en-US" sz="2000" dirty="0">
                <a:solidFill>
                  <a:srgbClr val="002060"/>
                </a:solidFill>
              </a:rPr>
              <a:t> – Chantee Guiney (</a:t>
            </a:r>
            <a:r>
              <a:rPr lang="en-US" sz="2000" dirty="0">
                <a:solidFill>
                  <a:srgbClr val="002060"/>
                </a:solidFill>
                <a:hlinkClick r:id="rId2"/>
              </a:rPr>
              <a:t>cguiney@cccco.edu</a:t>
            </a:r>
            <a:r>
              <a:rPr lang="en-US" sz="2000" dirty="0">
                <a:solidFill>
                  <a:srgbClr val="002060"/>
                </a:solidFill>
              </a:rPr>
              <a:t>); Neil Kelly (</a:t>
            </a:r>
            <a:r>
              <a:rPr lang="en-US" sz="2000" dirty="0">
                <a:solidFill>
                  <a:srgbClr val="002060"/>
                </a:solidFill>
                <a:hlinkClick r:id="rId3"/>
              </a:rPr>
              <a:t>nkelly@cccco.edu</a:t>
            </a:r>
            <a:r>
              <a:rPr lang="en-US" sz="2000" dirty="0">
                <a:solidFill>
                  <a:srgbClr val="002060"/>
                </a:solidFill>
              </a:rPr>
              <a:t>) </a:t>
            </a:r>
          </a:p>
          <a:p>
            <a:r>
              <a:rPr lang="en-US" sz="2000" b="1" dirty="0">
                <a:solidFill>
                  <a:srgbClr val="002060"/>
                </a:solidFill>
              </a:rPr>
              <a:t>ADT Submissions</a:t>
            </a:r>
            <a:r>
              <a:rPr lang="en-US" sz="2000" dirty="0">
                <a:solidFill>
                  <a:srgbClr val="002060"/>
                </a:solidFill>
              </a:rPr>
              <a:t> – Kevin Olson (</a:t>
            </a:r>
            <a:r>
              <a:rPr lang="en-US" sz="2000" dirty="0">
                <a:solidFill>
                  <a:srgbClr val="002060"/>
                </a:solidFill>
                <a:hlinkClick r:id="rId4"/>
              </a:rPr>
              <a:t>kolson@cccco.edu</a:t>
            </a:r>
            <a:r>
              <a:rPr lang="en-US" sz="2000" dirty="0">
                <a:solidFill>
                  <a:srgbClr val="002060"/>
                </a:solidFill>
              </a:rPr>
              <a:t>); Njeri Griffin (</a:t>
            </a:r>
            <a:r>
              <a:rPr lang="en-US" sz="2000" dirty="0">
                <a:solidFill>
                  <a:srgbClr val="002060"/>
                </a:solidFill>
                <a:hlinkClick r:id="rId5"/>
              </a:rPr>
              <a:t>ngriffin@cccco.edu</a:t>
            </a:r>
            <a:r>
              <a:rPr lang="en-US" sz="2000" dirty="0">
                <a:solidFill>
                  <a:srgbClr val="002060"/>
                </a:solidFill>
              </a:rPr>
              <a:t>) </a:t>
            </a:r>
          </a:p>
          <a:p>
            <a:r>
              <a:rPr lang="en-US" sz="2000" b="1" dirty="0">
                <a:solidFill>
                  <a:srgbClr val="002060"/>
                </a:solidFill>
              </a:rPr>
              <a:t>Financial Aid</a:t>
            </a:r>
            <a:r>
              <a:rPr lang="en-US" sz="2000" dirty="0">
                <a:solidFill>
                  <a:srgbClr val="002060"/>
                </a:solidFill>
              </a:rPr>
              <a:t> – Gina Browne (</a:t>
            </a:r>
            <a:r>
              <a:rPr lang="en-US" sz="2000" dirty="0">
                <a:solidFill>
                  <a:srgbClr val="002060"/>
                </a:solidFill>
                <a:hlinkClick r:id="rId6"/>
              </a:rPr>
              <a:t>gbrowne@cccco.edu</a:t>
            </a:r>
            <a:r>
              <a:rPr lang="en-US" sz="2000" dirty="0">
                <a:solidFill>
                  <a:srgbClr val="002060"/>
                </a:solidFill>
              </a:rPr>
              <a:t>) </a:t>
            </a:r>
          </a:p>
          <a:p>
            <a:r>
              <a:rPr lang="en-US" sz="2000" b="1" dirty="0">
                <a:solidFill>
                  <a:srgbClr val="002060"/>
                </a:solidFill>
              </a:rPr>
              <a:t>Apportionment</a:t>
            </a:r>
            <a:r>
              <a:rPr lang="en-US" sz="2000" dirty="0">
                <a:solidFill>
                  <a:srgbClr val="002060"/>
                </a:solidFill>
              </a:rPr>
              <a:t> - Wrenna Finche (</a:t>
            </a:r>
            <a:r>
              <a:rPr lang="en-US" sz="2000" dirty="0">
                <a:solidFill>
                  <a:srgbClr val="002060"/>
                </a:solidFill>
                <a:hlinkClick r:id="rId7"/>
              </a:rPr>
              <a:t>wfinche@cccco.edu</a:t>
            </a:r>
            <a:r>
              <a:rPr lang="en-US" sz="2000" dirty="0">
                <a:solidFill>
                  <a:srgbClr val="002060"/>
                </a:solidFill>
              </a:rPr>
              <a:t>)</a:t>
            </a:r>
          </a:p>
          <a:p>
            <a:r>
              <a:rPr lang="en-US" sz="2000" b="1">
                <a:solidFill>
                  <a:srgbClr val="002060"/>
                </a:solidFill>
              </a:rPr>
              <a:t>Articulation </a:t>
            </a:r>
            <a:r>
              <a:rPr lang="en-US" sz="2000" b="1" dirty="0">
                <a:solidFill>
                  <a:srgbClr val="002060"/>
                </a:solidFill>
              </a:rPr>
              <a:t>&amp; Transfer</a:t>
            </a:r>
            <a:r>
              <a:rPr lang="en-US" sz="2000" dirty="0">
                <a:solidFill>
                  <a:srgbClr val="002060"/>
                </a:solidFill>
              </a:rPr>
              <a:t> – Bob Quinn (</a:t>
            </a:r>
            <a:r>
              <a:rPr lang="en-US" sz="2000" dirty="0">
                <a:solidFill>
                  <a:srgbClr val="002060"/>
                </a:solidFill>
                <a:hlinkClick r:id="rId8"/>
              </a:rPr>
              <a:t>bquinn@cccco.edu</a:t>
            </a:r>
            <a:r>
              <a:rPr lang="en-US" sz="2000" dirty="0">
                <a:solidFill>
                  <a:srgbClr val="002060"/>
                </a:solidFill>
              </a:rPr>
              <a:t>); Devin Rodriguez (</a:t>
            </a:r>
            <a:r>
              <a:rPr lang="en-US" sz="2000" dirty="0">
                <a:solidFill>
                  <a:srgbClr val="002060"/>
                </a:solidFill>
                <a:hlinkClick r:id="rId9"/>
              </a:rPr>
              <a:t>drodriguez@cccco.edu</a:t>
            </a:r>
            <a:r>
              <a:rPr lang="en-US" sz="2000" dirty="0">
                <a:solidFill>
                  <a:srgbClr val="002060"/>
                </a:solidFill>
              </a:rPr>
              <a:t>) </a:t>
            </a:r>
          </a:p>
          <a:p>
            <a:r>
              <a:rPr lang="en-US" sz="2000" b="1" dirty="0">
                <a:solidFill>
                  <a:srgbClr val="002060"/>
                </a:solidFill>
              </a:rPr>
              <a:t>Competency Based Education</a:t>
            </a:r>
            <a:r>
              <a:rPr lang="en-US" sz="2000" dirty="0">
                <a:solidFill>
                  <a:srgbClr val="002060"/>
                </a:solidFill>
              </a:rPr>
              <a:t> – Chantee Guiney (</a:t>
            </a:r>
            <a:r>
              <a:rPr lang="en-US" sz="2000" dirty="0">
                <a:solidFill>
                  <a:srgbClr val="002060"/>
                </a:solidFill>
                <a:hlinkClick r:id="rId2"/>
              </a:rPr>
              <a:t>cguiney@cccco.edu</a:t>
            </a:r>
            <a:r>
              <a:rPr lang="en-US" sz="2000" dirty="0">
                <a:solidFill>
                  <a:srgbClr val="002060"/>
                </a:solidFill>
              </a:rPr>
              <a:t>) </a:t>
            </a:r>
          </a:p>
          <a:p>
            <a:r>
              <a:rPr lang="en-US" sz="2000" b="1" dirty="0">
                <a:solidFill>
                  <a:srgbClr val="002060"/>
                </a:solidFill>
              </a:rPr>
              <a:t>Credit for Prior Learning</a:t>
            </a:r>
            <a:r>
              <a:rPr lang="en-US" sz="2000" dirty="0">
                <a:solidFill>
                  <a:srgbClr val="002060"/>
                </a:solidFill>
              </a:rPr>
              <a:t> – Chantee Guiney (</a:t>
            </a:r>
            <a:r>
              <a:rPr lang="en-US" sz="2000" dirty="0">
                <a:solidFill>
                  <a:srgbClr val="002060"/>
                </a:solidFill>
                <a:hlinkClick r:id="rId2"/>
              </a:rPr>
              <a:t>cguiney@cccco.edu</a:t>
            </a:r>
            <a:r>
              <a:rPr lang="en-US" sz="2000" dirty="0">
                <a:solidFill>
                  <a:srgbClr val="002060"/>
                </a:solidFill>
              </a:rPr>
              <a:t>) </a:t>
            </a:r>
          </a:p>
          <a:p>
            <a:pPr marL="0" indent="0">
              <a:buNone/>
            </a:pPr>
            <a:r>
              <a:rPr lang="en-US" sz="2400" dirty="0">
                <a:solidFill>
                  <a:srgbClr val="000000"/>
                </a:solidFill>
              </a:rPr>
              <a:t> </a:t>
            </a:r>
          </a:p>
          <a:p>
            <a:endParaRPr lang="en-US" sz="2400" dirty="0">
              <a:solidFill>
                <a:srgbClr val="000000"/>
              </a:solidFill>
            </a:endParaRPr>
          </a:p>
        </p:txBody>
      </p:sp>
    </p:spTree>
    <p:extLst>
      <p:ext uri="{BB962C8B-B14F-4D97-AF65-F5344CB8AC3E}">
        <p14:creationId xmlns:p14="http://schemas.microsoft.com/office/powerpoint/2010/main" val="2420203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CCC Chancellor’s Office Contact Information</a:t>
            </a:r>
          </a:p>
        </p:txBody>
      </p:sp>
      <p:sp>
        <p:nvSpPr>
          <p:cNvPr id="3" name="Content Placeholder 2"/>
          <p:cNvSpPr>
            <a:spLocks noGrp="1"/>
          </p:cNvSpPr>
          <p:nvPr>
            <p:ph idx="1"/>
          </p:nvPr>
        </p:nvSpPr>
        <p:spPr/>
        <p:txBody>
          <a:bodyPr/>
          <a:lstStyle/>
          <a:p>
            <a:endParaRPr lang="en-US" dirty="0"/>
          </a:p>
          <a:p>
            <a:pPr lvl="1" indent="0">
              <a:buNone/>
            </a:pPr>
            <a:r>
              <a:rPr lang="en-US" dirty="0"/>
              <a:t>Bob Quinn Academic Affairs, Specialist</a:t>
            </a:r>
          </a:p>
          <a:p>
            <a:pPr lvl="1" indent="0">
              <a:buNone/>
            </a:pPr>
            <a:r>
              <a:rPr lang="en-US" dirty="0">
                <a:hlinkClick r:id="rId2"/>
              </a:rPr>
              <a:t>bquinn@cccco.edu</a:t>
            </a:r>
            <a:endParaRPr lang="en-US" dirty="0"/>
          </a:p>
          <a:p>
            <a:pPr lvl="1" indent="0">
              <a:buNone/>
            </a:pPr>
            <a:endParaRPr lang="en-US" dirty="0"/>
          </a:p>
          <a:p>
            <a:pPr lvl="1" indent="0">
              <a:buNone/>
            </a:pPr>
            <a:r>
              <a:rPr lang="en-US" dirty="0"/>
              <a:t>Devin Rodriguez,  Associate Governmental Program Analyst </a:t>
            </a:r>
            <a:r>
              <a:rPr lang="en-US" dirty="0">
                <a:hlinkClick r:id="rId3"/>
              </a:rPr>
              <a:t>drodriguez@cccco.edu</a:t>
            </a:r>
            <a:endParaRPr lang="en-US" dirty="0"/>
          </a:p>
          <a:p>
            <a:pPr lvl="1" indent="0">
              <a:buNone/>
            </a:pPr>
            <a:endParaRPr lang="en-US" dirty="0"/>
          </a:p>
        </p:txBody>
      </p:sp>
      <p:sp>
        <p:nvSpPr>
          <p:cNvPr id="4" name="Slide Number Placeholder 3"/>
          <p:cNvSpPr>
            <a:spLocks noGrp="1"/>
          </p:cNvSpPr>
          <p:nvPr>
            <p:ph type="sldNum" sz="quarter" idx="12"/>
          </p:nvPr>
        </p:nvSpPr>
        <p:spPr/>
        <p:txBody>
          <a:bodyPr/>
          <a:lstStyle/>
          <a:p>
            <a:fld id="{492D8F1A-69A8-9242-9469-8400121D240A}" type="slidenum">
              <a:rPr lang="en-US" smtClean="0"/>
              <a:t>41</a:t>
            </a:fld>
            <a:endParaRPr lang="en-US" dirty="0"/>
          </a:p>
        </p:txBody>
      </p:sp>
    </p:spTree>
    <p:extLst>
      <p:ext uri="{BB962C8B-B14F-4D97-AF65-F5344CB8AC3E}">
        <p14:creationId xmlns:p14="http://schemas.microsoft.com/office/powerpoint/2010/main" val="2226007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B603-7AD7-410B-BC08-BE9D54788D99}"/>
              </a:ext>
            </a:extLst>
          </p:cNvPr>
          <p:cNvSpPr>
            <a:spLocks noGrp="1"/>
          </p:cNvSpPr>
          <p:nvPr>
            <p:ph type="title"/>
          </p:nvPr>
        </p:nvSpPr>
        <p:spPr>
          <a:xfrm>
            <a:off x="6746627" y="1783959"/>
            <a:ext cx="5336515" cy="3469176"/>
          </a:xfrm>
        </p:spPr>
        <p:txBody>
          <a:bodyPr vert="horz" lIns="91440" tIns="45720" rIns="91440" bIns="45720" rtlCol="0" anchor="b">
            <a:normAutofit fontScale="90000"/>
          </a:bodyPr>
          <a:lstStyle/>
          <a:p>
            <a:r>
              <a:rPr lang="en-US" sz="4000" dirty="0"/>
              <a:t>Articulation Officer Role </a:t>
            </a:r>
            <a:br>
              <a:rPr lang="en-US" sz="4000" dirty="0"/>
            </a:br>
            <a:r>
              <a:rPr lang="en-US" sz="4000" dirty="0"/>
              <a:t>in Curriculum</a:t>
            </a:r>
            <a:br>
              <a:rPr lang="en-US" sz="4000" dirty="0"/>
            </a:br>
            <a:br>
              <a:rPr lang="en-US" sz="4000" dirty="0"/>
            </a:br>
            <a:br>
              <a:rPr lang="en-US" sz="2400" dirty="0"/>
            </a:br>
            <a:br>
              <a:rPr lang="en-US" sz="2400" dirty="0"/>
            </a:br>
            <a:r>
              <a:rPr lang="en-US" sz="1800" dirty="0"/>
              <a:t>Tiffany Tran</a:t>
            </a:r>
            <a:br>
              <a:rPr lang="en-US" sz="1800" dirty="0"/>
            </a:br>
            <a:r>
              <a:rPr lang="en-US" sz="1800" dirty="0"/>
              <a:t>Irvine Valley College </a:t>
            </a:r>
            <a:br>
              <a:rPr lang="en-US" sz="1800" dirty="0"/>
            </a:br>
            <a:r>
              <a:rPr lang="en-US" sz="1800" dirty="0"/>
              <a:t>Counseling Faculty/Articulation Officer</a:t>
            </a:r>
          </a:p>
        </p:txBody>
      </p:sp>
      <p:sp>
        <p:nvSpPr>
          <p:cNvPr id="11"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01C456E-B945-4A4E-9D3D-95D65CB52F08}"/>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aintBrush/>
                    </a14:imgEffect>
                    <a14:imgEffect>
                      <a14:saturation sat="304000"/>
                    </a14:imgEffect>
                  </a14:imgLayer>
                </a14:imgProps>
              </a:ext>
            </a:extLst>
          </a:blip>
          <a:srcRect r="-1" b="2287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335917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70B4-1FF1-4A1F-BC1D-78B064FD7782}"/>
              </a:ext>
            </a:extLst>
          </p:cNvPr>
          <p:cNvSpPr>
            <a:spLocks noGrp="1"/>
          </p:cNvSpPr>
          <p:nvPr>
            <p:ph type="title"/>
          </p:nvPr>
        </p:nvSpPr>
        <p:spPr>
          <a:xfrm>
            <a:off x="762001" y="803325"/>
            <a:ext cx="5314536" cy="1325563"/>
          </a:xfrm>
        </p:spPr>
        <p:txBody>
          <a:bodyPr>
            <a:normAutofit/>
          </a:bodyPr>
          <a:lstStyle/>
          <a:p>
            <a:r>
              <a:rPr lang="en-US" sz="4000" dirty="0"/>
              <a:t>Definition of Articulation</a:t>
            </a:r>
          </a:p>
        </p:txBody>
      </p:sp>
      <p:sp>
        <p:nvSpPr>
          <p:cNvPr id="3" name="Content Placeholder 2">
            <a:extLst>
              <a:ext uri="{FF2B5EF4-FFF2-40B4-BE49-F238E27FC236}">
                <a16:creationId xmlns:a16="http://schemas.microsoft.com/office/drawing/2014/main" id="{0E6F816F-5CC7-4117-96AE-1D1DC2E3A75C}"/>
              </a:ext>
            </a:extLst>
          </p:cNvPr>
          <p:cNvSpPr>
            <a:spLocks noGrp="1"/>
          </p:cNvSpPr>
          <p:nvPr>
            <p:ph idx="1"/>
          </p:nvPr>
        </p:nvSpPr>
        <p:spPr>
          <a:xfrm>
            <a:off x="762000" y="2279018"/>
            <a:ext cx="5609220" cy="3375920"/>
          </a:xfrm>
        </p:spPr>
        <p:txBody>
          <a:bodyPr anchor="t">
            <a:normAutofit/>
          </a:bodyPr>
          <a:lstStyle/>
          <a:p>
            <a:r>
              <a:rPr lang="en-US" sz="1800" dirty="0"/>
              <a:t>Articulation is the process by which community college </a:t>
            </a:r>
            <a:r>
              <a:rPr lang="en-US" sz="1800" b="1" dirty="0"/>
              <a:t>courses are granted appropriate credit</a:t>
            </a:r>
            <a:r>
              <a:rPr lang="en-US" sz="1800" dirty="0"/>
              <a:t> at other higher education institutions.</a:t>
            </a:r>
          </a:p>
          <a:p>
            <a:endParaRPr lang="en-US" sz="1800" dirty="0"/>
          </a:p>
          <a:p>
            <a:r>
              <a:rPr lang="en-US" sz="1800" dirty="0"/>
              <a:t> Articulation is </a:t>
            </a:r>
            <a:r>
              <a:rPr lang="en-US" sz="1800" b="1" dirty="0"/>
              <a:t>faculty and curriculum driven</a:t>
            </a:r>
            <a:r>
              <a:rPr lang="en-US" sz="1800" dirty="0"/>
              <a:t>.</a:t>
            </a:r>
          </a:p>
          <a:p>
            <a:endParaRPr lang="en-US" sz="1800" dirty="0"/>
          </a:p>
          <a:p>
            <a:r>
              <a:rPr lang="en-US" sz="1800" dirty="0"/>
              <a:t>Successful articulation </a:t>
            </a:r>
            <a:r>
              <a:rPr lang="en-US" sz="1800" b="1" dirty="0"/>
              <a:t>creates an academic pathway </a:t>
            </a:r>
            <a:r>
              <a:rPr lang="en-US" sz="1800" dirty="0"/>
              <a:t>that eases students’ transitions. </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318F622-C117-4828-9A62-337A980DCF56}"/>
              </a:ext>
            </a:extLst>
          </p:cNvPr>
          <p:cNvPicPr>
            <a:picLocks noChangeAspect="1"/>
          </p:cNvPicPr>
          <p:nvPr/>
        </p:nvPicPr>
        <p:blipFill rotWithShape="1">
          <a:blip r:embed="rId2"/>
          <a:srcRect t="10228" r="1" b="7940"/>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186809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98FA90F-20D5-4AC1-AC12-775F60A80A5C}"/>
              </a:ext>
            </a:extLst>
          </p:cNvPr>
          <p:cNvSpPr>
            <a:spLocks noGrp="1"/>
          </p:cNvSpPr>
          <p:nvPr>
            <p:ph type="title"/>
          </p:nvPr>
        </p:nvSpPr>
        <p:spPr>
          <a:xfrm>
            <a:off x="6094105" y="802955"/>
            <a:ext cx="4977976" cy="1454051"/>
          </a:xfrm>
        </p:spPr>
        <p:txBody>
          <a:bodyPr>
            <a:normAutofit/>
          </a:bodyPr>
          <a:lstStyle/>
          <a:p>
            <a:r>
              <a:rPr lang="en-US" sz="4000" b="1" dirty="0">
                <a:solidFill>
                  <a:srgbClr val="000000"/>
                </a:solidFill>
              </a:rPr>
              <a:t>ASCCC Resolutions</a:t>
            </a: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DF54C9E-4FAC-46A5-95EA-CF48EA432A76}"/>
              </a:ext>
            </a:extLst>
          </p:cNvPr>
          <p:cNvPicPr>
            <a:picLocks noChangeAspect="1"/>
          </p:cNvPicPr>
          <p:nvPr/>
        </p:nvPicPr>
        <p:blipFill>
          <a:blip r:embed="rId3"/>
          <a:stretch>
            <a:fillRect/>
          </a:stretch>
        </p:blipFill>
        <p:spPr>
          <a:xfrm>
            <a:off x="0" y="2535601"/>
            <a:ext cx="4662312" cy="1352069"/>
          </a:xfrm>
          <a:prstGeom prst="rect">
            <a:avLst/>
          </a:prstGeom>
        </p:spPr>
      </p:pic>
      <p:sp>
        <p:nvSpPr>
          <p:cNvPr id="3" name="Content Placeholder 2">
            <a:extLst>
              <a:ext uri="{FF2B5EF4-FFF2-40B4-BE49-F238E27FC236}">
                <a16:creationId xmlns:a16="http://schemas.microsoft.com/office/drawing/2014/main" id="{FDA68179-6565-437D-8CFF-B040E0881E96}"/>
              </a:ext>
            </a:extLst>
          </p:cNvPr>
          <p:cNvSpPr>
            <a:spLocks noGrp="1"/>
          </p:cNvSpPr>
          <p:nvPr>
            <p:ph idx="1"/>
          </p:nvPr>
        </p:nvSpPr>
        <p:spPr>
          <a:xfrm>
            <a:off x="5712178" y="1851378"/>
            <a:ext cx="5355974" cy="4209593"/>
          </a:xfrm>
        </p:spPr>
        <p:txBody>
          <a:bodyPr anchor="ctr">
            <a:normAutofit lnSpcReduction="10000"/>
          </a:bodyPr>
          <a:lstStyle/>
          <a:p>
            <a:pPr marL="0" indent="0">
              <a:buNone/>
            </a:pPr>
            <a:r>
              <a:rPr lang="en-US" sz="1800" b="1" dirty="0">
                <a:solidFill>
                  <a:srgbClr val="000000"/>
                </a:solidFill>
              </a:rPr>
              <a:t>Number: 04.01 Fall 1992</a:t>
            </a:r>
          </a:p>
          <a:p>
            <a:pPr lvl="1"/>
            <a:r>
              <a:rPr lang="en-US" sz="1800" dirty="0">
                <a:solidFill>
                  <a:srgbClr val="000000"/>
                </a:solidFill>
              </a:rPr>
              <a:t>Articulation Officer </a:t>
            </a:r>
            <a:r>
              <a:rPr lang="en-US" sz="1800" dirty="0">
                <a:solidFill>
                  <a:srgbClr val="0070C0"/>
                </a:solidFill>
              </a:rPr>
              <a:t>serve as a resource </a:t>
            </a:r>
            <a:r>
              <a:rPr lang="en-US" sz="1800" dirty="0">
                <a:solidFill>
                  <a:srgbClr val="000000"/>
                </a:solidFill>
              </a:rPr>
              <a:t>to curriculum committee.</a:t>
            </a:r>
          </a:p>
          <a:p>
            <a:pPr lvl="1"/>
            <a:r>
              <a:rPr lang="en-US" sz="1800" dirty="0">
                <a:solidFill>
                  <a:srgbClr val="000000"/>
                </a:solidFill>
              </a:rPr>
              <a:t>Articulation Officer be a </a:t>
            </a:r>
            <a:r>
              <a:rPr lang="en-US" sz="1800" dirty="0">
                <a:solidFill>
                  <a:srgbClr val="0070C0"/>
                </a:solidFill>
              </a:rPr>
              <a:t>campus priority</a:t>
            </a:r>
            <a:r>
              <a:rPr lang="en-US" sz="1800" dirty="0">
                <a:solidFill>
                  <a:srgbClr val="000000"/>
                </a:solidFill>
              </a:rPr>
              <a:t>, including </a:t>
            </a:r>
            <a:r>
              <a:rPr lang="en-US" sz="1800" dirty="0">
                <a:solidFill>
                  <a:srgbClr val="0070C0"/>
                </a:solidFill>
              </a:rPr>
              <a:t>with clerical assistance</a:t>
            </a:r>
            <a:r>
              <a:rPr lang="en-US" sz="1800" dirty="0">
                <a:solidFill>
                  <a:srgbClr val="000000"/>
                </a:solidFill>
              </a:rPr>
              <a:t>.</a:t>
            </a:r>
          </a:p>
          <a:p>
            <a:pPr marL="0" indent="0">
              <a:buNone/>
            </a:pPr>
            <a:r>
              <a:rPr lang="en-US" sz="1800" b="1" dirty="0">
                <a:solidFill>
                  <a:srgbClr val="000000"/>
                </a:solidFill>
              </a:rPr>
              <a:t>Number: 04.01 Fall 1998</a:t>
            </a:r>
          </a:p>
          <a:p>
            <a:pPr lvl="1"/>
            <a:r>
              <a:rPr lang="en-US" sz="1800" dirty="0">
                <a:solidFill>
                  <a:srgbClr val="000000"/>
                </a:solidFill>
              </a:rPr>
              <a:t>Articulation Officer and Transfer Center Director </a:t>
            </a:r>
            <a:r>
              <a:rPr lang="en-US" sz="1800" dirty="0">
                <a:solidFill>
                  <a:srgbClr val="0070C0"/>
                </a:solidFill>
              </a:rPr>
              <a:t>be faculty </a:t>
            </a:r>
            <a:r>
              <a:rPr lang="en-US" sz="1800" dirty="0">
                <a:solidFill>
                  <a:srgbClr val="000000"/>
                </a:solidFill>
              </a:rPr>
              <a:t>positions.</a:t>
            </a:r>
          </a:p>
          <a:p>
            <a:pPr lvl="1"/>
            <a:r>
              <a:rPr lang="en-US" sz="1800" dirty="0">
                <a:solidFill>
                  <a:srgbClr val="000000"/>
                </a:solidFill>
              </a:rPr>
              <a:t>Articulation Officer and Transfer Center Director </a:t>
            </a:r>
            <a:r>
              <a:rPr lang="en-US" sz="1800" dirty="0">
                <a:solidFill>
                  <a:srgbClr val="0070C0"/>
                </a:solidFill>
              </a:rPr>
              <a:t>be full-time </a:t>
            </a:r>
            <a:r>
              <a:rPr lang="en-US" sz="1800" dirty="0">
                <a:solidFill>
                  <a:srgbClr val="000000"/>
                </a:solidFill>
              </a:rPr>
              <a:t>or, in cases of smaller colleges, at least a fifty percent assignment.</a:t>
            </a:r>
          </a:p>
          <a:p>
            <a:pPr lvl="1"/>
            <a:endParaRPr lang="en-US" sz="1900" dirty="0">
              <a:solidFill>
                <a:srgbClr val="000000"/>
              </a:solidFill>
            </a:endParaRPr>
          </a:p>
        </p:txBody>
      </p:sp>
    </p:spTree>
    <p:extLst>
      <p:ext uri="{BB962C8B-B14F-4D97-AF65-F5344CB8AC3E}">
        <p14:creationId xmlns:p14="http://schemas.microsoft.com/office/powerpoint/2010/main" val="3482082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D1F232-3378-4517-B9A0-55501CACC5D3}"/>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Role of Articulation Officer</a:t>
            </a:r>
          </a:p>
        </p:txBody>
      </p:sp>
      <p:pic>
        <p:nvPicPr>
          <p:cNvPr id="7" name="Picture 6">
            <a:extLst>
              <a:ext uri="{FF2B5EF4-FFF2-40B4-BE49-F238E27FC236}">
                <a16:creationId xmlns:a16="http://schemas.microsoft.com/office/drawing/2014/main" id="{03A10D55-6179-4D69-BA03-56D130DC06FB}"/>
              </a:ext>
            </a:extLst>
          </p:cNvPr>
          <p:cNvPicPr>
            <a:picLocks noChangeAspect="1"/>
          </p:cNvPicPr>
          <p:nvPr/>
        </p:nvPicPr>
        <p:blipFill rotWithShape="1">
          <a:blip r:embed="rId2"/>
          <a:srcRect t="4505" b="7462"/>
          <a:stretch/>
        </p:blipFill>
        <p:spPr>
          <a:xfrm>
            <a:off x="5153822" y="1233433"/>
            <a:ext cx="6553545" cy="4399076"/>
          </a:xfrm>
          <a:prstGeom prst="rect">
            <a:avLst/>
          </a:prstGeom>
        </p:spPr>
      </p:pic>
    </p:spTree>
    <p:extLst>
      <p:ext uri="{BB962C8B-B14F-4D97-AF65-F5344CB8AC3E}">
        <p14:creationId xmlns:p14="http://schemas.microsoft.com/office/powerpoint/2010/main" val="1783844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B958B8-65BA-4B19-B3B7-4487975D221E}"/>
              </a:ext>
            </a:extLst>
          </p:cNvPr>
          <p:cNvPicPr>
            <a:picLocks noChangeAspect="1"/>
          </p:cNvPicPr>
          <p:nvPr/>
        </p:nvPicPr>
        <p:blipFill>
          <a:blip r:embed="rId2"/>
          <a:stretch>
            <a:fillRect/>
          </a:stretch>
        </p:blipFill>
        <p:spPr>
          <a:xfrm>
            <a:off x="8860562" y="2177281"/>
            <a:ext cx="3122322" cy="1316095"/>
          </a:xfrm>
          <a:prstGeom prst="rect">
            <a:avLst/>
          </a:prstGeom>
        </p:spPr>
      </p:pic>
      <p:pic>
        <p:nvPicPr>
          <p:cNvPr id="5" name="Picture 4">
            <a:extLst>
              <a:ext uri="{FF2B5EF4-FFF2-40B4-BE49-F238E27FC236}">
                <a16:creationId xmlns:a16="http://schemas.microsoft.com/office/drawing/2014/main" id="{62BE41EB-A14C-4A18-8B93-D4012368D0E9}"/>
              </a:ext>
            </a:extLst>
          </p:cNvPr>
          <p:cNvPicPr>
            <a:picLocks noChangeAspect="1"/>
          </p:cNvPicPr>
          <p:nvPr/>
        </p:nvPicPr>
        <p:blipFill>
          <a:blip r:embed="rId3"/>
          <a:stretch>
            <a:fillRect/>
          </a:stretch>
        </p:blipFill>
        <p:spPr>
          <a:xfrm>
            <a:off x="6922679" y="4378179"/>
            <a:ext cx="2143125" cy="2143125"/>
          </a:xfrm>
          <a:prstGeom prst="rect">
            <a:avLst/>
          </a:prstGeom>
        </p:spPr>
      </p:pic>
      <p:sp>
        <p:nvSpPr>
          <p:cNvPr id="2" name="Title 1">
            <a:extLst>
              <a:ext uri="{FF2B5EF4-FFF2-40B4-BE49-F238E27FC236}">
                <a16:creationId xmlns:a16="http://schemas.microsoft.com/office/drawing/2014/main" id="{67F7462F-3FE1-4F99-B67E-98C45611E80B}"/>
              </a:ext>
            </a:extLst>
          </p:cNvPr>
          <p:cNvSpPr>
            <a:spLocks noGrp="1"/>
          </p:cNvSpPr>
          <p:nvPr>
            <p:ph type="title"/>
          </p:nvPr>
        </p:nvSpPr>
        <p:spPr>
          <a:xfrm>
            <a:off x="483803" y="154348"/>
            <a:ext cx="10515600" cy="1325563"/>
          </a:xfrm>
        </p:spPr>
        <p:txBody>
          <a:bodyPr>
            <a:normAutofit/>
          </a:bodyPr>
          <a:lstStyle/>
          <a:p>
            <a:r>
              <a:rPr lang="en-US" sz="4000" b="1" dirty="0"/>
              <a:t>Key Team Members </a:t>
            </a:r>
          </a:p>
        </p:txBody>
      </p:sp>
      <p:sp>
        <p:nvSpPr>
          <p:cNvPr id="3" name="Content Placeholder 2">
            <a:extLst>
              <a:ext uri="{FF2B5EF4-FFF2-40B4-BE49-F238E27FC236}">
                <a16:creationId xmlns:a16="http://schemas.microsoft.com/office/drawing/2014/main" id="{8398FB48-E1DD-4442-B1BC-DA7708881A51}"/>
              </a:ext>
            </a:extLst>
          </p:cNvPr>
          <p:cNvSpPr>
            <a:spLocks noGrp="1"/>
          </p:cNvSpPr>
          <p:nvPr>
            <p:ph idx="1"/>
          </p:nvPr>
        </p:nvSpPr>
        <p:spPr>
          <a:xfrm>
            <a:off x="563514" y="1468074"/>
            <a:ext cx="10790286" cy="4767644"/>
          </a:xfrm>
        </p:spPr>
        <p:txBody>
          <a:bodyPr>
            <a:normAutofit fontScale="25000" lnSpcReduction="20000"/>
          </a:bodyPr>
          <a:lstStyle/>
          <a:p>
            <a:r>
              <a:rPr lang="en-US" sz="5500" dirty="0"/>
              <a:t>UC articulation officers and staff from UC Office of the President</a:t>
            </a:r>
          </a:p>
          <a:p>
            <a:r>
              <a:rPr lang="en-US" sz="5500" dirty="0"/>
              <a:t>CSU articulation officers and staff from CSU Chancellor’s Office </a:t>
            </a:r>
          </a:p>
          <a:p>
            <a:r>
              <a:rPr lang="en-US" sz="5500" dirty="0"/>
              <a:t>Discipline faculty</a:t>
            </a:r>
          </a:p>
          <a:p>
            <a:r>
              <a:rPr lang="en-US" sz="5500" dirty="0"/>
              <a:t>Private schools and out-of-state articulation officers </a:t>
            </a:r>
          </a:p>
          <a:p>
            <a:r>
              <a:rPr lang="en-US" sz="5500" dirty="0"/>
              <a:t>Counselors</a:t>
            </a:r>
          </a:p>
          <a:p>
            <a:r>
              <a:rPr lang="en-US" sz="5500" dirty="0"/>
              <a:t>Curriculum Chair and Curriculum Committee members</a:t>
            </a:r>
          </a:p>
          <a:p>
            <a:r>
              <a:rPr lang="en-US" sz="5500" dirty="0"/>
              <a:t>Evaluators </a:t>
            </a:r>
          </a:p>
          <a:p>
            <a:r>
              <a:rPr lang="en-US" sz="5500" dirty="0"/>
              <a:t>Publications </a:t>
            </a:r>
          </a:p>
          <a:p>
            <a:r>
              <a:rPr lang="en-US" sz="5500" dirty="0"/>
              <a:t>Matriculation staff</a:t>
            </a:r>
          </a:p>
          <a:p>
            <a:r>
              <a:rPr lang="en-US" sz="5500" dirty="0"/>
              <a:t>Transfer Center staff</a:t>
            </a:r>
          </a:p>
          <a:p>
            <a:r>
              <a:rPr lang="en-US" sz="5500" dirty="0"/>
              <a:t>District-wide articulation </a:t>
            </a:r>
          </a:p>
          <a:p>
            <a:r>
              <a:rPr lang="en-US" sz="5500" dirty="0"/>
              <a:t>Regional articulation officers</a:t>
            </a:r>
          </a:p>
          <a:p>
            <a:r>
              <a:rPr lang="en-US" sz="5500" dirty="0"/>
              <a:t>California Community Colleges Chancellor’s Office</a:t>
            </a:r>
          </a:p>
          <a:p>
            <a:r>
              <a:rPr lang="en-US" sz="5500" dirty="0"/>
              <a:t>Deans, VPI and VPSS</a:t>
            </a:r>
          </a:p>
          <a:p>
            <a:r>
              <a:rPr lang="en-US" sz="5500" dirty="0"/>
              <a:t>Academic Senate executive officers, local and statewide</a:t>
            </a:r>
          </a:p>
          <a:p>
            <a:endParaRPr lang="en-US" sz="3300" dirty="0"/>
          </a:p>
          <a:p>
            <a:endParaRPr lang="en-US" dirty="0"/>
          </a:p>
        </p:txBody>
      </p:sp>
      <p:pic>
        <p:nvPicPr>
          <p:cNvPr id="6" name="Picture 5">
            <a:extLst>
              <a:ext uri="{FF2B5EF4-FFF2-40B4-BE49-F238E27FC236}">
                <a16:creationId xmlns:a16="http://schemas.microsoft.com/office/drawing/2014/main" id="{783CAB99-484F-4956-AD13-D6DBE7F9F8C4}"/>
              </a:ext>
            </a:extLst>
          </p:cNvPr>
          <p:cNvPicPr>
            <a:picLocks noChangeAspect="1"/>
          </p:cNvPicPr>
          <p:nvPr/>
        </p:nvPicPr>
        <p:blipFill>
          <a:blip r:embed="rId4"/>
          <a:stretch>
            <a:fillRect/>
          </a:stretch>
        </p:blipFill>
        <p:spPr>
          <a:xfrm>
            <a:off x="7039836" y="2552846"/>
            <a:ext cx="1930563" cy="1881061"/>
          </a:xfrm>
          <a:prstGeom prst="rect">
            <a:avLst/>
          </a:prstGeom>
        </p:spPr>
      </p:pic>
      <p:pic>
        <p:nvPicPr>
          <p:cNvPr id="7" name="Picture 6">
            <a:extLst>
              <a:ext uri="{FF2B5EF4-FFF2-40B4-BE49-F238E27FC236}">
                <a16:creationId xmlns:a16="http://schemas.microsoft.com/office/drawing/2014/main" id="{78688E10-3A2C-44FA-9516-6B8523768B3E}"/>
              </a:ext>
            </a:extLst>
          </p:cNvPr>
          <p:cNvPicPr>
            <a:picLocks noChangeAspect="1"/>
          </p:cNvPicPr>
          <p:nvPr/>
        </p:nvPicPr>
        <p:blipFill>
          <a:blip r:embed="rId5"/>
          <a:stretch>
            <a:fillRect/>
          </a:stretch>
        </p:blipFill>
        <p:spPr>
          <a:xfrm>
            <a:off x="7039836" y="622283"/>
            <a:ext cx="1930563" cy="1930563"/>
          </a:xfrm>
          <a:prstGeom prst="rect">
            <a:avLst/>
          </a:prstGeom>
        </p:spPr>
      </p:pic>
      <p:pic>
        <p:nvPicPr>
          <p:cNvPr id="8" name="Picture 7">
            <a:extLst>
              <a:ext uri="{FF2B5EF4-FFF2-40B4-BE49-F238E27FC236}">
                <a16:creationId xmlns:a16="http://schemas.microsoft.com/office/drawing/2014/main" id="{1847D1F4-E426-416D-92FC-A7215B243DCE}"/>
              </a:ext>
            </a:extLst>
          </p:cNvPr>
          <p:cNvPicPr>
            <a:picLocks noChangeAspect="1"/>
          </p:cNvPicPr>
          <p:nvPr/>
        </p:nvPicPr>
        <p:blipFill>
          <a:blip r:embed="rId6"/>
          <a:stretch>
            <a:fillRect/>
          </a:stretch>
        </p:blipFill>
        <p:spPr>
          <a:xfrm>
            <a:off x="9138198" y="782541"/>
            <a:ext cx="2764975" cy="1453023"/>
          </a:xfrm>
          <a:prstGeom prst="rect">
            <a:avLst/>
          </a:prstGeom>
        </p:spPr>
      </p:pic>
      <p:pic>
        <p:nvPicPr>
          <p:cNvPr id="10" name="Picture 9">
            <a:extLst>
              <a:ext uri="{FF2B5EF4-FFF2-40B4-BE49-F238E27FC236}">
                <a16:creationId xmlns:a16="http://schemas.microsoft.com/office/drawing/2014/main" id="{43E5C492-BD8F-4132-94F3-A17CFA2862ED}"/>
              </a:ext>
            </a:extLst>
          </p:cNvPr>
          <p:cNvPicPr>
            <a:picLocks noChangeAspect="1"/>
          </p:cNvPicPr>
          <p:nvPr/>
        </p:nvPicPr>
        <p:blipFill>
          <a:blip r:embed="rId7"/>
          <a:stretch>
            <a:fillRect/>
          </a:stretch>
        </p:blipFill>
        <p:spPr>
          <a:xfrm>
            <a:off x="9321625" y="3628313"/>
            <a:ext cx="2306861" cy="908246"/>
          </a:xfrm>
          <a:prstGeom prst="rect">
            <a:avLst/>
          </a:prstGeom>
        </p:spPr>
      </p:pic>
      <p:pic>
        <p:nvPicPr>
          <p:cNvPr id="11" name="Picture 10">
            <a:extLst>
              <a:ext uri="{FF2B5EF4-FFF2-40B4-BE49-F238E27FC236}">
                <a16:creationId xmlns:a16="http://schemas.microsoft.com/office/drawing/2014/main" id="{98D7A3B0-7759-4AC6-8686-9696DBA77BD7}"/>
              </a:ext>
            </a:extLst>
          </p:cNvPr>
          <p:cNvPicPr>
            <a:picLocks noChangeAspect="1"/>
          </p:cNvPicPr>
          <p:nvPr/>
        </p:nvPicPr>
        <p:blipFill>
          <a:blip r:embed="rId8"/>
          <a:stretch>
            <a:fillRect/>
          </a:stretch>
        </p:blipFill>
        <p:spPr>
          <a:xfrm>
            <a:off x="9262998" y="4668704"/>
            <a:ext cx="2200196" cy="1272318"/>
          </a:xfrm>
          <a:prstGeom prst="rect">
            <a:avLst/>
          </a:prstGeom>
        </p:spPr>
      </p:pic>
    </p:spTree>
    <p:extLst>
      <p:ext uri="{BB962C8B-B14F-4D97-AF65-F5344CB8AC3E}">
        <p14:creationId xmlns:p14="http://schemas.microsoft.com/office/powerpoint/2010/main" val="12824687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A2A3-ADA5-41E1-B8C0-32AC765D73B3}"/>
              </a:ext>
            </a:extLst>
          </p:cNvPr>
          <p:cNvSpPr>
            <a:spLocks noGrp="1"/>
          </p:cNvSpPr>
          <p:nvPr>
            <p:ph type="title"/>
          </p:nvPr>
        </p:nvSpPr>
        <p:spPr>
          <a:xfrm>
            <a:off x="602610" y="400654"/>
            <a:ext cx="5314536" cy="1325563"/>
          </a:xfrm>
        </p:spPr>
        <p:txBody>
          <a:bodyPr>
            <a:normAutofit/>
          </a:bodyPr>
          <a:lstStyle/>
          <a:p>
            <a:r>
              <a:rPr lang="en-US" sz="4000" dirty="0"/>
              <a:t>Programs</a:t>
            </a:r>
          </a:p>
        </p:txBody>
      </p:sp>
      <p:sp>
        <p:nvSpPr>
          <p:cNvPr id="3" name="Content Placeholder 2">
            <a:extLst>
              <a:ext uri="{FF2B5EF4-FFF2-40B4-BE49-F238E27FC236}">
                <a16:creationId xmlns:a16="http://schemas.microsoft.com/office/drawing/2014/main" id="{F6E23AF2-51DB-4B4E-8BA0-ECC4495D0FB4}"/>
              </a:ext>
            </a:extLst>
          </p:cNvPr>
          <p:cNvSpPr>
            <a:spLocks noGrp="1"/>
          </p:cNvSpPr>
          <p:nvPr>
            <p:ph idx="1"/>
          </p:nvPr>
        </p:nvSpPr>
        <p:spPr>
          <a:xfrm>
            <a:off x="762000" y="1879135"/>
            <a:ext cx="5314543" cy="4379052"/>
          </a:xfrm>
        </p:spPr>
        <p:txBody>
          <a:bodyPr anchor="t">
            <a:normAutofit fontScale="92500" lnSpcReduction="10000"/>
          </a:bodyPr>
          <a:lstStyle/>
          <a:p>
            <a:r>
              <a:rPr lang="en-US" sz="1800" dirty="0"/>
              <a:t>ASSIST.ORG </a:t>
            </a:r>
          </a:p>
          <a:p>
            <a:endParaRPr lang="en-US" sz="1800" dirty="0"/>
          </a:p>
          <a:p>
            <a:r>
              <a:rPr lang="en-US" sz="1800" dirty="0"/>
              <a:t>C-ID (Course Identification) Number</a:t>
            </a:r>
          </a:p>
          <a:p>
            <a:endParaRPr lang="en-US" sz="1800" dirty="0"/>
          </a:p>
          <a:p>
            <a:r>
              <a:rPr lang="en-US" sz="1800" dirty="0"/>
              <a:t>ADT (Associate Degree from Transfer) and TMC (Transfer Model Curriculum)</a:t>
            </a:r>
          </a:p>
          <a:p>
            <a:endParaRPr lang="en-US" sz="1800" dirty="0"/>
          </a:p>
          <a:p>
            <a:r>
              <a:rPr lang="en-US" sz="1800" dirty="0"/>
              <a:t>CPL (Credit for Prior Learning)</a:t>
            </a:r>
          </a:p>
          <a:p>
            <a:endParaRPr lang="en-US" sz="1800" dirty="0"/>
          </a:p>
          <a:p>
            <a:r>
              <a:rPr lang="en-US" sz="1800" dirty="0"/>
              <a:t>IB (International Baccalaureate) and CLEP (College Level Examination Program) Policies</a:t>
            </a:r>
          </a:p>
          <a:p>
            <a:endParaRPr lang="en-US" sz="1800" dirty="0"/>
          </a:p>
          <a:p>
            <a:r>
              <a:rPr lang="en-US" sz="1800" dirty="0"/>
              <a:t>CBE (Competency Based Education) </a:t>
            </a:r>
          </a:p>
          <a:p>
            <a:pPr marL="0" indent="0">
              <a:buNone/>
            </a:pPr>
            <a:endParaRPr lang="en-US" sz="1800" dirty="0"/>
          </a:p>
          <a:p>
            <a:endParaRPr lang="en-US" sz="1800" dirty="0"/>
          </a:p>
          <a:p>
            <a:endParaRPr lang="en-US" sz="1800" dirty="0"/>
          </a:p>
        </p:txBody>
      </p:sp>
      <p:sp>
        <p:nvSpPr>
          <p:cNvPr id="24"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981553E-11DC-4DCA-84F4-26DCAEE2B1A3}"/>
              </a:ext>
            </a:extLst>
          </p:cNvPr>
          <p:cNvPicPr>
            <a:picLocks noChangeAspect="1"/>
          </p:cNvPicPr>
          <p:nvPr/>
        </p:nvPicPr>
        <p:blipFill rotWithShape="1">
          <a:blip r:embed="rId2"/>
          <a:srcRect l="13654" r="14652"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7267685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B10CBC-B694-4F33-B8FB-B2F8F600B1F6}"/>
              </a:ext>
            </a:extLst>
          </p:cNvPr>
          <p:cNvSpPr>
            <a:spLocks noGrp="1"/>
          </p:cNvSpPr>
          <p:nvPr>
            <p:ph type="title"/>
          </p:nvPr>
        </p:nvSpPr>
        <p:spPr>
          <a:xfrm>
            <a:off x="838200" y="585216"/>
            <a:ext cx="10515600" cy="1325563"/>
          </a:xfrm>
        </p:spPr>
        <p:txBody>
          <a:bodyPr>
            <a:normAutofit/>
          </a:bodyPr>
          <a:lstStyle/>
          <a:p>
            <a:r>
              <a:rPr lang="en-US">
                <a:solidFill>
                  <a:schemeClr val="bg1"/>
                </a:solidFill>
              </a:rPr>
              <a:t>ASSIST.ORG</a:t>
            </a:r>
          </a:p>
        </p:txBody>
      </p:sp>
      <p:pic>
        <p:nvPicPr>
          <p:cNvPr id="4" name="Picture 3">
            <a:extLst>
              <a:ext uri="{FF2B5EF4-FFF2-40B4-BE49-F238E27FC236}">
                <a16:creationId xmlns:a16="http://schemas.microsoft.com/office/drawing/2014/main" id="{9C588795-C5CD-4A7B-87D7-B9510AC42CC0}"/>
              </a:ext>
            </a:extLst>
          </p:cNvPr>
          <p:cNvPicPr>
            <a:picLocks noChangeAspect="1"/>
          </p:cNvPicPr>
          <p:nvPr/>
        </p:nvPicPr>
        <p:blipFill rotWithShape="1">
          <a:blip r:embed="rId2"/>
          <a:srcRect t="17624" r="3" b="3"/>
          <a:stretch/>
        </p:blipFill>
        <p:spPr>
          <a:xfrm>
            <a:off x="617312" y="2386584"/>
            <a:ext cx="5902195" cy="3464144"/>
          </a:xfrm>
          <a:prstGeom prst="rect">
            <a:avLst/>
          </a:prstGeom>
        </p:spPr>
      </p:pic>
      <p:sp>
        <p:nvSpPr>
          <p:cNvPr id="3" name="Content Placeholder 2">
            <a:extLst>
              <a:ext uri="{FF2B5EF4-FFF2-40B4-BE49-F238E27FC236}">
                <a16:creationId xmlns:a16="http://schemas.microsoft.com/office/drawing/2014/main" id="{EB6FA5FC-F787-4BAE-B93C-D7F3489392DF}"/>
              </a:ext>
            </a:extLst>
          </p:cNvPr>
          <p:cNvSpPr>
            <a:spLocks noGrp="1"/>
          </p:cNvSpPr>
          <p:nvPr>
            <p:ph idx="1"/>
          </p:nvPr>
        </p:nvSpPr>
        <p:spPr>
          <a:xfrm>
            <a:off x="7220277" y="2612599"/>
            <a:ext cx="3803904" cy="3660185"/>
          </a:xfrm>
        </p:spPr>
        <p:txBody>
          <a:bodyPr anchor="ctr">
            <a:normAutofit fontScale="85000" lnSpcReduction="20000"/>
          </a:bodyPr>
          <a:lstStyle/>
          <a:p>
            <a:pPr marL="0" indent="0">
              <a:buNone/>
            </a:pPr>
            <a:r>
              <a:rPr lang="en-US" sz="1700" dirty="0"/>
              <a:t>Manage Yearly updates </a:t>
            </a:r>
          </a:p>
          <a:p>
            <a:pPr lvl="1"/>
            <a:r>
              <a:rPr lang="en-US" sz="1700" dirty="0"/>
              <a:t>IVC changes</a:t>
            </a:r>
          </a:p>
          <a:p>
            <a:pPr lvl="1"/>
            <a:r>
              <a:rPr lang="en-US" sz="1700" dirty="0"/>
              <a:t>Other institutions curriculum changes </a:t>
            </a:r>
          </a:p>
          <a:p>
            <a:pPr marL="0" indent="0">
              <a:buNone/>
            </a:pPr>
            <a:r>
              <a:rPr lang="en-US" sz="1700" dirty="0"/>
              <a:t>Submit UC and CSU requests</a:t>
            </a:r>
          </a:p>
          <a:p>
            <a:pPr lvl="1"/>
            <a:r>
              <a:rPr lang="en-US" sz="1700" dirty="0"/>
              <a:t>UC Transfer Course Agreement </a:t>
            </a:r>
          </a:p>
          <a:p>
            <a:pPr lvl="1"/>
            <a:r>
              <a:rPr lang="en-US" sz="1700" dirty="0"/>
              <a:t>General education: IGETC and CSU GE</a:t>
            </a:r>
          </a:p>
          <a:p>
            <a:pPr lvl="1"/>
            <a:r>
              <a:rPr lang="en-US" sz="1700" dirty="0"/>
              <a:t>Major and Departmental articulation</a:t>
            </a:r>
          </a:p>
          <a:p>
            <a:pPr marL="0" indent="0">
              <a:buNone/>
            </a:pPr>
            <a:r>
              <a:rPr lang="en-US" sz="1700" dirty="0"/>
              <a:t>Complete back-up data for feeder schools</a:t>
            </a:r>
          </a:p>
          <a:p>
            <a:pPr marL="0" indent="0">
              <a:buNone/>
            </a:pPr>
            <a:endParaRPr lang="en-US" sz="1700" dirty="0"/>
          </a:p>
          <a:p>
            <a:endParaRPr lang="en-US" sz="1700" dirty="0"/>
          </a:p>
        </p:txBody>
      </p:sp>
    </p:spTree>
    <p:extLst>
      <p:ext uri="{BB962C8B-B14F-4D97-AF65-F5344CB8AC3E}">
        <p14:creationId xmlns:p14="http://schemas.microsoft.com/office/powerpoint/2010/main" val="1820879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1C9C6E-5444-453A-ADEB-36B1A58442E5}"/>
              </a:ext>
            </a:extLst>
          </p:cNvPr>
          <p:cNvPicPr>
            <a:picLocks noChangeAspect="1"/>
          </p:cNvPicPr>
          <p:nvPr/>
        </p:nvPicPr>
        <p:blipFill>
          <a:blip r:embed="rId2"/>
          <a:stretch>
            <a:fillRect/>
          </a:stretch>
        </p:blipFill>
        <p:spPr>
          <a:xfrm>
            <a:off x="1357312" y="440267"/>
            <a:ext cx="9477375" cy="1666875"/>
          </a:xfrm>
          <a:prstGeom prst="rect">
            <a:avLst/>
          </a:prstGeom>
        </p:spPr>
      </p:pic>
      <p:sp>
        <p:nvSpPr>
          <p:cNvPr id="3" name="Content Placeholder 2">
            <a:extLst>
              <a:ext uri="{FF2B5EF4-FFF2-40B4-BE49-F238E27FC236}">
                <a16:creationId xmlns:a16="http://schemas.microsoft.com/office/drawing/2014/main" id="{2E8EC5B8-91F8-4061-82C7-1D055C5E5E71}"/>
              </a:ext>
            </a:extLst>
          </p:cNvPr>
          <p:cNvSpPr>
            <a:spLocks noGrp="1"/>
          </p:cNvSpPr>
          <p:nvPr>
            <p:ph idx="1"/>
          </p:nvPr>
        </p:nvSpPr>
        <p:spPr>
          <a:xfrm>
            <a:off x="1357312" y="2245462"/>
            <a:ext cx="10515600" cy="4394345"/>
          </a:xfrm>
        </p:spPr>
        <p:txBody>
          <a:bodyPr>
            <a:normAutofit fontScale="85000" lnSpcReduction="20000"/>
          </a:bodyPr>
          <a:lstStyle/>
          <a:p>
            <a:pPr marL="0" indent="0">
              <a:buNone/>
            </a:pPr>
            <a:r>
              <a:rPr lang="en-US" sz="1800" dirty="0"/>
              <a:t>Steps to take: </a:t>
            </a:r>
          </a:p>
          <a:p>
            <a:r>
              <a:rPr lang="en-US" sz="1800" dirty="0">
                <a:hlinkClick r:id="rId3"/>
              </a:rPr>
              <a:t>www.c-id.net</a:t>
            </a:r>
            <a:endParaRPr lang="en-US" sz="1800" dirty="0"/>
          </a:p>
          <a:p>
            <a:pPr lvl="1"/>
            <a:r>
              <a:rPr lang="en-US" sz="1800" dirty="0"/>
              <a:t>Log-in information - Miguel Rother </a:t>
            </a:r>
          </a:p>
          <a:p>
            <a:pPr lvl="1"/>
            <a:r>
              <a:rPr lang="en-US" sz="1800" dirty="0"/>
              <a:t>Inventory – Approved, Denied, Conditional, or Need to Submit</a:t>
            </a:r>
          </a:p>
          <a:p>
            <a:pPr lvl="2"/>
            <a:r>
              <a:rPr lang="en-US" sz="1800" dirty="0"/>
              <a:t>New Descriptors: Dental Assistant and Electronics</a:t>
            </a:r>
          </a:p>
          <a:p>
            <a:pPr lvl="1"/>
            <a:r>
              <a:rPr lang="en-US" sz="1800" dirty="0"/>
              <a:t>Back-up data </a:t>
            </a:r>
          </a:p>
          <a:p>
            <a:r>
              <a:rPr lang="en-US" sz="1800" dirty="0"/>
              <a:t>CSU/UC articulation </a:t>
            </a:r>
          </a:p>
          <a:p>
            <a:pPr lvl="1"/>
            <a:r>
              <a:rPr lang="en-US" sz="1800" dirty="0"/>
              <a:t>Request articulation for approved C-ID (UCI for majors in Engineering)</a:t>
            </a:r>
          </a:p>
          <a:p>
            <a:r>
              <a:rPr lang="en-US" sz="1800" dirty="0"/>
              <a:t>Curriculum changes</a:t>
            </a:r>
          </a:p>
          <a:p>
            <a:pPr lvl="1"/>
            <a:r>
              <a:rPr lang="en-US" sz="1800" dirty="0"/>
              <a:t>Provide C-ID descriptors to faculty </a:t>
            </a:r>
          </a:p>
          <a:p>
            <a:pPr lvl="1"/>
            <a:r>
              <a:rPr lang="en-US" sz="1800" dirty="0"/>
              <a:t>Major changes need to resubmit</a:t>
            </a:r>
          </a:p>
          <a:p>
            <a:pPr lvl="1"/>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1242689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838200" y="365125"/>
            <a:ext cx="10515600" cy="1588500"/>
          </a:xfrm>
          <a:prstGeom prst="rect">
            <a:avLst/>
          </a:prstGeom>
          <a:noFill/>
          <a:ln>
            <a:noFill/>
          </a:ln>
        </p:spPr>
        <p:txBody>
          <a:bodyPr spcFirstLastPara="1" wrap="square" lIns="91425" tIns="45700" rIns="91425" bIns="45700" anchor="ctr" anchorCtr="0">
            <a:noAutofit/>
          </a:bodyPr>
          <a:lstStyle/>
          <a:p>
            <a:pPr marL="0" lvl="0" indent="457200" algn="ctr" rtl="0">
              <a:lnSpc>
                <a:spcPct val="90000"/>
              </a:lnSpc>
              <a:spcBef>
                <a:spcPts val="0"/>
              </a:spcBef>
              <a:spcAft>
                <a:spcPts val="0"/>
              </a:spcAft>
              <a:buClr>
                <a:schemeClr val="dk1"/>
              </a:buClr>
              <a:buSzPts val="4800"/>
              <a:buFont typeface="Calibri"/>
              <a:buNone/>
            </a:pPr>
            <a:r>
              <a:rPr lang="en-US" sz="6000" b="1">
                <a:solidFill>
                  <a:schemeClr val="dk2"/>
                </a:solidFill>
                <a:latin typeface="Calibri"/>
                <a:ea typeface="Calibri"/>
                <a:cs typeface="Calibri"/>
                <a:sym typeface="Calibri"/>
              </a:rPr>
              <a:t>CREDIT FOR PRIOR LEARNING</a:t>
            </a:r>
            <a:endParaRPr sz="6000" b="1">
              <a:solidFill>
                <a:schemeClr val="dk2"/>
              </a:solidFill>
              <a:latin typeface="Calibri"/>
              <a:ea typeface="Calibri"/>
              <a:cs typeface="Calibri"/>
              <a:sym typeface="Calibri"/>
            </a:endParaRPr>
          </a:p>
          <a:p>
            <a:pPr marL="0" lvl="0" indent="457200" algn="ctr" rtl="0">
              <a:lnSpc>
                <a:spcPct val="90000"/>
              </a:lnSpc>
              <a:spcBef>
                <a:spcPts val="0"/>
              </a:spcBef>
              <a:spcAft>
                <a:spcPts val="0"/>
              </a:spcAft>
              <a:buClr>
                <a:schemeClr val="dk1"/>
              </a:buClr>
              <a:buSzPts val="4800"/>
              <a:buFont typeface="Calibri"/>
              <a:buNone/>
            </a:pPr>
            <a:r>
              <a:rPr lang="en-US" sz="6000" b="1">
                <a:solidFill>
                  <a:schemeClr val="dk2"/>
                </a:solidFill>
                <a:latin typeface="Calibri"/>
                <a:ea typeface="Calibri"/>
                <a:cs typeface="Calibri"/>
                <a:sym typeface="Calibri"/>
              </a:rPr>
              <a:t>at Palomar College   </a:t>
            </a:r>
            <a:endParaRPr sz="6000" b="1">
              <a:solidFill>
                <a:schemeClr val="dk2"/>
              </a:solidFill>
              <a:latin typeface="Calibri"/>
              <a:ea typeface="Calibri"/>
              <a:cs typeface="Calibri"/>
              <a:sym typeface="Calibri"/>
            </a:endParaRPr>
          </a:p>
        </p:txBody>
      </p:sp>
      <p:pic>
        <p:nvPicPr>
          <p:cNvPr id="61" name="Google Shape;61;p14" descr="Embedded video." title="Picture of a california community college with video link embedded">
            <a:hlinkClick r:id="rId3"/>
          </p:cNvPr>
          <p:cNvPicPr preferRelativeResize="0"/>
          <p:nvPr/>
        </p:nvPicPr>
        <p:blipFill>
          <a:blip r:embed="rId4">
            <a:alphaModFix/>
          </a:blip>
          <a:stretch>
            <a:fillRect/>
          </a:stretch>
        </p:blipFill>
        <p:spPr>
          <a:xfrm>
            <a:off x="2244249" y="2165249"/>
            <a:ext cx="8340451" cy="3709800"/>
          </a:xfrm>
          <a:prstGeom prst="rect">
            <a:avLst/>
          </a:prstGeom>
          <a:noFill/>
          <a:ln>
            <a:noFill/>
          </a:ln>
          <a:effectLst>
            <a:outerShdw blurRad="57150" dist="333375" dir="13320000" algn="bl" rotWithShape="0">
              <a:srgbClr val="000000">
                <a:alpha val="50000"/>
              </a:srgbClr>
            </a:outerShdw>
          </a:effectLst>
        </p:spPr>
      </p:pic>
      <p:sp>
        <p:nvSpPr>
          <p:cNvPr id="62" name="Google Shape;62;p14"/>
          <p:cNvSpPr txBox="1"/>
          <p:nvPr/>
        </p:nvSpPr>
        <p:spPr>
          <a:xfrm>
            <a:off x="518325" y="5991450"/>
            <a:ext cx="11383500" cy="43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t>Helping students earn credit for what they already know and can do</a:t>
            </a:r>
            <a:endParaRPr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ontent Placeholder 2">
            <a:extLst>
              <a:ext uri="{FF2B5EF4-FFF2-40B4-BE49-F238E27FC236}">
                <a16:creationId xmlns:a16="http://schemas.microsoft.com/office/drawing/2014/main" id="{91F497F1-4C1A-4884-A1C5-793232F2D949}"/>
              </a:ext>
            </a:extLst>
          </p:cNvPr>
          <p:cNvSpPr>
            <a:spLocks noGrp="1"/>
          </p:cNvSpPr>
          <p:nvPr>
            <p:ph idx="1"/>
          </p:nvPr>
        </p:nvSpPr>
        <p:spPr>
          <a:xfrm>
            <a:off x="462844" y="1512712"/>
            <a:ext cx="6299369" cy="4548260"/>
          </a:xfrm>
        </p:spPr>
        <p:txBody>
          <a:bodyPr anchor="ctr">
            <a:normAutofit lnSpcReduction="10000"/>
          </a:bodyPr>
          <a:lstStyle/>
          <a:p>
            <a:pPr marL="0" indent="0">
              <a:buNone/>
            </a:pPr>
            <a:r>
              <a:rPr lang="en-US" sz="1800" b="1" dirty="0">
                <a:solidFill>
                  <a:srgbClr val="000000"/>
                </a:solidFill>
              </a:rPr>
              <a:t>ADT CSU - Steps to take:</a:t>
            </a:r>
          </a:p>
          <a:p>
            <a:pPr lvl="1"/>
            <a:r>
              <a:rPr lang="en-US" sz="1800" dirty="0">
                <a:solidFill>
                  <a:srgbClr val="000000"/>
                </a:solidFill>
                <a:hlinkClick r:id="rId3"/>
              </a:rPr>
              <a:t>Templates for Approved Transfer Model </a:t>
            </a:r>
            <a:r>
              <a:rPr lang="en-US" sz="1800" dirty="0">
                <a:solidFill>
                  <a:srgbClr val="000000"/>
                </a:solidFill>
              </a:rPr>
              <a:t>– Must have most updated template</a:t>
            </a:r>
          </a:p>
          <a:p>
            <a:pPr lvl="1"/>
            <a:r>
              <a:rPr lang="en-US" sz="1800" dirty="0">
                <a:solidFill>
                  <a:srgbClr val="000000"/>
                </a:solidFill>
                <a:hlinkClick r:id="rId4"/>
              </a:rPr>
              <a:t>Progress Report</a:t>
            </a:r>
            <a:r>
              <a:rPr lang="en-US" sz="1800" dirty="0">
                <a:solidFill>
                  <a:srgbClr val="000000"/>
                </a:solidFill>
              </a:rPr>
              <a:t> </a:t>
            </a:r>
          </a:p>
          <a:p>
            <a:pPr lvl="1"/>
            <a:r>
              <a:rPr lang="en-US" sz="1800" dirty="0">
                <a:solidFill>
                  <a:srgbClr val="000000"/>
                </a:solidFill>
                <a:hlinkClick r:id="rId4"/>
              </a:rPr>
              <a:t>Program Course Approval Handbook</a:t>
            </a:r>
            <a:endParaRPr lang="en-US" sz="1800" dirty="0">
              <a:solidFill>
                <a:srgbClr val="000000"/>
              </a:solidFill>
            </a:endParaRPr>
          </a:p>
          <a:p>
            <a:pPr lvl="1"/>
            <a:r>
              <a:rPr lang="en-US" sz="1800" dirty="0">
                <a:solidFill>
                  <a:srgbClr val="000000"/>
                </a:solidFill>
              </a:rPr>
              <a:t>Discipline faculty, C-ID (approved or Submitted 45 days), ASSIST documentation, assist with template and narrative, and CSU AO</a:t>
            </a:r>
          </a:p>
          <a:p>
            <a:pPr marL="0" indent="0">
              <a:buNone/>
            </a:pPr>
            <a:r>
              <a:rPr lang="en-US" sz="1800" b="1" dirty="0">
                <a:solidFill>
                  <a:srgbClr val="000000"/>
                </a:solidFill>
              </a:rPr>
              <a:t>TMC – Steps to take:</a:t>
            </a:r>
          </a:p>
          <a:p>
            <a:pPr lvl="1"/>
            <a:r>
              <a:rPr lang="en-US" sz="1800" dirty="0">
                <a:solidFill>
                  <a:srgbClr val="000000"/>
                </a:solidFill>
              </a:rPr>
              <a:t>Business – upcoming changes. Notify business, math, and counseling faculty. Assist with updating template and narrative. </a:t>
            </a:r>
          </a:p>
          <a:p>
            <a:pPr marL="457200" lvl="1" indent="0">
              <a:buNone/>
            </a:pPr>
            <a:endParaRPr lang="en-US" sz="1700" dirty="0">
              <a:solidFill>
                <a:srgbClr val="000000"/>
              </a:solidFill>
            </a:endParaRP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F8BC7EE2-99D5-4D86-AA55-C2976E6D1AE2}"/>
              </a:ext>
            </a:extLst>
          </p:cNvPr>
          <p:cNvPicPr>
            <a:picLocks noChangeAspect="1"/>
          </p:cNvPicPr>
          <p:nvPr/>
        </p:nvPicPr>
        <p:blipFill>
          <a:blip r:embed="rId5"/>
          <a:stretch>
            <a:fillRect/>
          </a:stretch>
        </p:blipFill>
        <p:spPr>
          <a:xfrm>
            <a:off x="7755468" y="2939741"/>
            <a:ext cx="4120074" cy="978517"/>
          </a:xfrm>
          <a:prstGeom prst="rect">
            <a:avLst/>
          </a:prstGeom>
        </p:spPr>
      </p:pic>
    </p:spTree>
    <p:extLst>
      <p:ext uri="{BB962C8B-B14F-4D97-AF65-F5344CB8AC3E}">
        <p14:creationId xmlns:p14="http://schemas.microsoft.com/office/powerpoint/2010/main" val="1353658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364580B-B24D-4448-B898-C13F15482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65786B0-C1BA-4124-A424-2C96858DA075}"/>
              </a:ext>
            </a:extLst>
          </p:cNvPr>
          <p:cNvPicPr>
            <a:picLocks noChangeAspect="1"/>
          </p:cNvPicPr>
          <p:nvPr/>
        </p:nvPicPr>
        <p:blipFill>
          <a:blip r:embed="rId2"/>
          <a:stretch>
            <a:fillRect/>
          </a:stretch>
        </p:blipFill>
        <p:spPr>
          <a:xfrm>
            <a:off x="158911" y="1758358"/>
            <a:ext cx="5777356" cy="3061998"/>
          </a:xfrm>
          <a:prstGeom prst="rect">
            <a:avLst/>
          </a:prstGeom>
        </p:spPr>
      </p:pic>
      <p:sp>
        <p:nvSpPr>
          <p:cNvPr id="15" name="Rectangle 12">
            <a:extLst>
              <a:ext uri="{FF2B5EF4-FFF2-40B4-BE49-F238E27FC236}">
                <a16:creationId xmlns:a16="http://schemas.microsoft.com/office/drawing/2014/main" id="{8CEBB63E-FF19-493F-9618-BFFB451D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2"/>
            <a:ext cx="6096000"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86418D9-0BDC-4CF2-A9E4-959FAF17CC73}"/>
              </a:ext>
            </a:extLst>
          </p:cNvPr>
          <p:cNvSpPr>
            <a:spLocks noGrp="1"/>
          </p:cNvSpPr>
          <p:nvPr>
            <p:ph idx="1"/>
          </p:nvPr>
        </p:nvSpPr>
        <p:spPr>
          <a:xfrm>
            <a:off x="6653534" y="1758358"/>
            <a:ext cx="4821197" cy="2655406"/>
          </a:xfrm>
        </p:spPr>
        <p:txBody>
          <a:bodyPr anchor="t">
            <a:normAutofit/>
          </a:bodyPr>
          <a:lstStyle/>
          <a:p>
            <a:pPr marL="0" indent="0">
              <a:buNone/>
            </a:pPr>
            <a:r>
              <a:rPr lang="en-US" sz="1800" dirty="0">
                <a:solidFill>
                  <a:srgbClr val="FFFFFF"/>
                </a:solidFill>
              </a:rPr>
              <a:t>UCTP</a:t>
            </a:r>
          </a:p>
          <a:p>
            <a:pPr lvl="1"/>
            <a:r>
              <a:rPr lang="en-US" sz="1800" dirty="0">
                <a:solidFill>
                  <a:srgbClr val="FFFFFF"/>
                </a:solidFill>
              </a:rPr>
              <a:t>Chemistry – Associate of Science in Chemistry for UC Transfer</a:t>
            </a:r>
          </a:p>
          <a:p>
            <a:pPr lvl="1"/>
            <a:r>
              <a:rPr lang="en-US" sz="1800" dirty="0">
                <a:solidFill>
                  <a:srgbClr val="FFFFFF"/>
                </a:solidFill>
              </a:rPr>
              <a:t>Physics – Associate of Science in Physics for UC Transfer </a:t>
            </a:r>
          </a:p>
        </p:txBody>
      </p:sp>
      <p:sp>
        <p:nvSpPr>
          <p:cNvPr id="6" name="TextBox 5">
            <a:extLst>
              <a:ext uri="{FF2B5EF4-FFF2-40B4-BE49-F238E27FC236}">
                <a16:creationId xmlns:a16="http://schemas.microsoft.com/office/drawing/2014/main" id="{ED3149EC-A1FA-46D0-B381-EF9CF061F02D}"/>
              </a:ext>
            </a:extLst>
          </p:cNvPr>
          <p:cNvSpPr txBox="1"/>
          <p:nvPr/>
        </p:nvSpPr>
        <p:spPr>
          <a:xfrm>
            <a:off x="6566468" y="3576856"/>
            <a:ext cx="4995331" cy="2139047"/>
          </a:xfrm>
          <a:prstGeom prst="rect">
            <a:avLst/>
          </a:prstGeom>
          <a:noFill/>
        </p:spPr>
        <p:txBody>
          <a:bodyPr wrap="square" rtlCol="0">
            <a:spAutoFit/>
          </a:bodyPr>
          <a:lstStyle/>
          <a:p>
            <a:pPr>
              <a:spcAft>
                <a:spcPts val="600"/>
              </a:spcAft>
            </a:pPr>
            <a:r>
              <a:rPr lang="en-US" dirty="0"/>
              <a:t>Steps to take:</a:t>
            </a:r>
          </a:p>
          <a:p>
            <a:pPr marL="742950" lvl="1" indent="-285750">
              <a:spcAft>
                <a:spcPts val="600"/>
              </a:spcAft>
              <a:buFont typeface="Arial" panose="020B0604020202020204" pitchFamily="34" charset="0"/>
              <a:buChar char="•"/>
            </a:pPr>
            <a:r>
              <a:rPr lang="en-US" dirty="0"/>
              <a:t>Inform Curriculum Chair and members</a:t>
            </a:r>
          </a:p>
          <a:p>
            <a:pPr marL="742950" lvl="1" indent="-285750">
              <a:spcAft>
                <a:spcPts val="600"/>
              </a:spcAft>
              <a:buFont typeface="Arial" panose="020B0604020202020204" pitchFamily="34" charset="0"/>
              <a:buChar char="•"/>
            </a:pPr>
            <a:r>
              <a:rPr lang="en-US" dirty="0"/>
              <a:t>Inform discipline faculty</a:t>
            </a:r>
          </a:p>
          <a:p>
            <a:pPr marL="1200150" lvl="2" indent="-285750">
              <a:spcAft>
                <a:spcPts val="600"/>
              </a:spcAft>
              <a:buFont typeface="Arial" panose="020B0604020202020204" pitchFamily="34" charset="0"/>
              <a:buChar char="•"/>
            </a:pPr>
            <a:r>
              <a:rPr lang="en-US" dirty="0"/>
              <a:t>Mandated or not </a:t>
            </a:r>
          </a:p>
          <a:p>
            <a:pPr marL="1200150" lvl="2" indent="-285750">
              <a:spcAft>
                <a:spcPts val="600"/>
              </a:spcAft>
              <a:buFont typeface="Arial" panose="020B0604020202020204" pitchFamily="34" charset="0"/>
              <a:buChar char="•"/>
            </a:pPr>
            <a:r>
              <a:rPr lang="en-US" dirty="0"/>
              <a:t>Compare with local degree</a:t>
            </a:r>
          </a:p>
          <a:p>
            <a:pPr marL="742950" lvl="1" indent="-285750">
              <a:spcAft>
                <a:spcPts val="600"/>
              </a:spcAft>
              <a:buFont typeface="Arial" panose="020B0604020202020204" pitchFamily="34" charset="0"/>
              <a:buChar char="•"/>
            </a:pPr>
            <a:r>
              <a:rPr lang="en-US" dirty="0"/>
              <a:t>C-ID courses  </a:t>
            </a:r>
          </a:p>
        </p:txBody>
      </p:sp>
    </p:spTree>
    <p:extLst>
      <p:ext uri="{BB962C8B-B14F-4D97-AF65-F5344CB8AC3E}">
        <p14:creationId xmlns:p14="http://schemas.microsoft.com/office/powerpoint/2010/main" val="4009435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FB02A56-EA5D-4A94-855B-0E6FA395A76F}"/>
              </a:ext>
            </a:extLst>
          </p:cNvPr>
          <p:cNvPicPr>
            <a:picLocks noGrp="1" noChangeAspect="1"/>
          </p:cNvPicPr>
          <p:nvPr>
            <p:ph idx="1"/>
          </p:nvPr>
        </p:nvPicPr>
        <p:blipFill rotWithShape="1">
          <a:blip r:embed="rId2"/>
          <a:srcRect r="-1" b="9176"/>
          <a:stretch/>
        </p:blipFill>
        <p:spPr>
          <a:xfrm>
            <a:off x="321733" y="321733"/>
            <a:ext cx="11548534" cy="6214534"/>
          </a:xfrm>
          <a:prstGeom prst="rect">
            <a:avLst/>
          </a:prstGeom>
        </p:spPr>
      </p:pic>
    </p:spTree>
    <p:extLst>
      <p:ext uri="{BB962C8B-B14F-4D97-AF65-F5344CB8AC3E}">
        <p14:creationId xmlns:p14="http://schemas.microsoft.com/office/powerpoint/2010/main" val="3055148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341101-7F0F-4313-80A8-838058047F5E}"/>
              </a:ext>
            </a:extLst>
          </p:cNvPr>
          <p:cNvSpPr>
            <a:spLocks noGrp="1"/>
          </p:cNvSpPr>
          <p:nvPr>
            <p:ph type="title"/>
          </p:nvPr>
        </p:nvSpPr>
        <p:spPr>
          <a:xfrm>
            <a:off x="1179576" y="822960"/>
            <a:ext cx="9829800" cy="1325880"/>
          </a:xfrm>
        </p:spPr>
        <p:txBody>
          <a:bodyPr>
            <a:normAutofit/>
          </a:bodyPr>
          <a:lstStyle/>
          <a:p>
            <a:pPr algn="ctr"/>
            <a:r>
              <a:rPr lang="en-US" sz="4000" dirty="0">
                <a:solidFill>
                  <a:srgbClr val="FFFFFF"/>
                </a:solidFill>
              </a:rPr>
              <a:t>On the horizon…. </a:t>
            </a:r>
          </a:p>
        </p:txBody>
      </p:sp>
      <p:sp>
        <p:nvSpPr>
          <p:cNvPr id="3" name="Content Placeholder 2">
            <a:extLst>
              <a:ext uri="{FF2B5EF4-FFF2-40B4-BE49-F238E27FC236}">
                <a16:creationId xmlns:a16="http://schemas.microsoft.com/office/drawing/2014/main" id="{48238299-4328-4E20-8687-BB242F6D8839}"/>
              </a:ext>
            </a:extLst>
          </p:cNvPr>
          <p:cNvSpPr>
            <a:spLocks noGrp="1"/>
          </p:cNvSpPr>
          <p:nvPr>
            <p:ph idx="1"/>
          </p:nvPr>
        </p:nvSpPr>
        <p:spPr>
          <a:xfrm>
            <a:off x="1905844" y="2348090"/>
            <a:ext cx="5251311" cy="3872088"/>
          </a:xfrm>
        </p:spPr>
        <p:txBody>
          <a:bodyPr anchor="ctr">
            <a:normAutofit lnSpcReduction="10000"/>
          </a:bodyPr>
          <a:lstStyle/>
          <a:p>
            <a:pPr marL="0" indent="0">
              <a:buNone/>
            </a:pPr>
            <a:r>
              <a:rPr lang="en-US" sz="1800" b="1" dirty="0">
                <a:solidFill>
                  <a:srgbClr val="000000"/>
                </a:solidFill>
              </a:rPr>
              <a:t>ADT and UCTP Alignment</a:t>
            </a:r>
          </a:p>
          <a:p>
            <a:pPr lvl="1"/>
            <a:r>
              <a:rPr lang="en-US" sz="1800" dirty="0">
                <a:solidFill>
                  <a:srgbClr val="000000"/>
                </a:solidFill>
              </a:rPr>
              <a:t>Anthropology</a:t>
            </a:r>
          </a:p>
          <a:p>
            <a:pPr lvl="1"/>
            <a:r>
              <a:rPr lang="en-US" sz="1800" dirty="0">
                <a:solidFill>
                  <a:srgbClr val="000000"/>
                </a:solidFill>
              </a:rPr>
              <a:t>Business </a:t>
            </a:r>
          </a:p>
          <a:p>
            <a:pPr lvl="1"/>
            <a:r>
              <a:rPr lang="en-US" sz="1800" dirty="0">
                <a:solidFill>
                  <a:srgbClr val="000000"/>
                </a:solidFill>
              </a:rPr>
              <a:t>Economics</a:t>
            </a:r>
          </a:p>
          <a:p>
            <a:pPr lvl="1"/>
            <a:r>
              <a:rPr lang="en-US" sz="1800" dirty="0">
                <a:solidFill>
                  <a:srgbClr val="000000"/>
                </a:solidFill>
              </a:rPr>
              <a:t>History</a:t>
            </a:r>
          </a:p>
          <a:p>
            <a:pPr lvl="1"/>
            <a:r>
              <a:rPr lang="en-US" sz="1800" dirty="0">
                <a:solidFill>
                  <a:srgbClr val="000000"/>
                </a:solidFill>
              </a:rPr>
              <a:t>Mathematics</a:t>
            </a:r>
          </a:p>
          <a:p>
            <a:pPr lvl="1"/>
            <a:r>
              <a:rPr lang="en-US" sz="1800" dirty="0">
                <a:solidFill>
                  <a:srgbClr val="000000"/>
                </a:solidFill>
              </a:rPr>
              <a:t>Philosophy</a:t>
            </a:r>
          </a:p>
          <a:p>
            <a:pPr lvl="1"/>
            <a:r>
              <a:rPr lang="en-US" sz="1800" dirty="0">
                <a:solidFill>
                  <a:srgbClr val="000000"/>
                </a:solidFill>
              </a:rPr>
              <a:t>Sociology </a:t>
            </a:r>
          </a:p>
        </p:txBody>
      </p:sp>
      <p:pic>
        <p:nvPicPr>
          <p:cNvPr id="4" name="Picture 3">
            <a:extLst>
              <a:ext uri="{FF2B5EF4-FFF2-40B4-BE49-F238E27FC236}">
                <a16:creationId xmlns:a16="http://schemas.microsoft.com/office/drawing/2014/main" id="{6FFD23B4-0144-4C3F-B4F6-B911C2931AE1}"/>
              </a:ext>
            </a:extLst>
          </p:cNvPr>
          <p:cNvPicPr>
            <a:picLocks noChangeAspect="1"/>
          </p:cNvPicPr>
          <p:nvPr/>
        </p:nvPicPr>
        <p:blipFill>
          <a:blip r:embed="rId3"/>
          <a:stretch>
            <a:fillRect/>
          </a:stretch>
        </p:blipFill>
        <p:spPr>
          <a:xfrm>
            <a:off x="7527293" y="2837712"/>
            <a:ext cx="2758862" cy="3217333"/>
          </a:xfrm>
          <a:prstGeom prst="rect">
            <a:avLst/>
          </a:prstGeom>
        </p:spPr>
      </p:pic>
    </p:spTree>
    <p:extLst>
      <p:ext uri="{BB962C8B-B14F-4D97-AF65-F5344CB8AC3E}">
        <p14:creationId xmlns:p14="http://schemas.microsoft.com/office/powerpoint/2010/main" val="607606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58B4D2-E5DB-4EB5-BBBD-B8CC635C420A}"/>
              </a:ext>
            </a:extLst>
          </p:cNvPr>
          <p:cNvSpPr>
            <a:spLocks noGrp="1"/>
          </p:cNvSpPr>
          <p:nvPr>
            <p:ph type="title"/>
          </p:nvPr>
        </p:nvSpPr>
        <p:spPr>
          <a:xfrm>
            <a:off x="5238044" y="360442"/>
            <a:ext cx="6705599" cy="1093578"/>
          </a:xfrm>
        </p:spPr>
        <p:txBody>
          <a:bodyPr>
            <a:normAutofit fontScale="90000"/>
          </a:bodyPr>
          <a:lstStyle/>
          <a:p>
            <a:r>
              <a:rPr lang="en-US" b="1" dirty="0">
                <a:solidFill>
                  <a:srgbClr val="000000"/>
                </a:solidFill>
              </a:rPr>
              <a:t>CPL (Credit for Prior Learning)</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454534C-74FC-4090-B8A1-EA36E104714C}"/>
              </a:ext>
            </a:extLst>
          </p:cNvPr>
          <p:cNvPicPr>
            <a:picLocks noChangeAspect="1"/>
          </p:cNvPicPr>
          <p:nvPr/>
        </p:nvPicPr>
        <p:blipFill rotWithShape="1">
          <a:blip r:embed="rId3">
            <a:alphaModFix/>
          </a:blip>
          <a:srcRect l="29505" r="21290"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36ED3100-C698-409A-ADFC-A741C56F23DA}"/>
              </a:ext>
            </a:extLst>
          </p:cNvPr>
          <p:cNvSpPr>
            <a:spLocks noGrp="1"/>
          </p:cNvSpPr>
          <p:nvPr>
            <p:ph idx="1"/>
          </p:nvPr>
        </p:nvSpPr>
        <p:spPr>
          <a:xfrm>
            <a:off x="5614875" y="1761068"/>
            <a:ext cx="6182013" cy="4504266"/>
          </a:xfrm>
        </p:spPr>
        <p:txBody>
          <a:bodyPr anchor="ctr">
            <a:normAutofit fontScale="85000" lnSpcReduction="20000"/>
          </a:bodyPr>
          <a:lstStyle/>
          <a:p>
            <a:pPr marL="0" indent="0">
              <a:buNone/>
            </a:pPr>
            <a:r>
              <a:rPr lang="en-US" sz="1600" dirty="0">
                <a:solidFill>
                  <a:srgbClr val="000000"/>
                </a:solidFill>
              </a:rPr>
              <a:t>Title 5 section 55050 Credit for Prior learning </a:t>
            </a:r>
          </a:p>
          <a:p>
            <a:pPr lvl="1"/>
            <a:r>
              <a:rPr lang="en-US" sz="1600" dirty="0">
                <a:solidFill>
                  <a:srgbClr val="000000"/>
                </a:solidFill>
              </a:rPr>
              <a:t>Credit by exam/assessment for prior experience or learning –  If possible, awarding IGETC, CSU GE and local general education requirements </a:t>
            </a:r>
          </a:p>
          <a:p>
            <a:pPr lvl="1"/>
            <a:r>
              <a:rPr lang="en-US" sz="1600" dirty="0">
                <a:solidFill>
                  <a:srgbClr val="000000"/>
                </a:solidFill>
              </a:rPr>
              <a:t>Evaluation of joint Services Transcripts </a:t>
            </a:r>
          </a:p>
          <a:p>
            <a:pPr lvl="1"/>
            <a:r>
              <a:rPr lang="en-US" sz="1600" dirty="0">
                <a:solidFill>
                  <a:srgbClr val="000000"/>
                </a:solidFill>
              </a:rPr>
              <a:t>Evaluation of student-created portfolios </a:t>
            </a:r>
          </a:p>
          <a:p>
            <a:pPr lvl="1"/>
            <a:r>
              <a:rPr lang="en-US" sz="1600" dirty="0">
                <a:solidFill>
                  <a:srgbClr val="000000"/>
                </a:solidFill>
              </a:rPr>
              <a:t>Evaluation of industry-recognized credential documentation </a:t>
            </a:r>
          </a:p>
          <a:p>
            <a:pPr lvl="1"/>
            <a:r>
              <a:rPr lang="en-US" sz="1600" dirty="0">
                <a:solidFill>
                  <a:srgbClr val="000000"/>
                </a:solidFill>
              </a:rPr>
              <a:t>Evaluation of standardized exams</a:t>
            </a:r>
          </a:p>
          <a:p>
            <a:pPr marL="0" indent="0">
              <a:buNone/>
            </a:pPr>
            <a:r>
              <a:rPr lang="en-US" sz="1600" dirty="0">
                <a:solidFill>
                  <a:srgbClr val="000000"/>
                </a:solidFill>
              </a:rPr>
              <a:t>Steps to take:</a:t>
            </a:r>
          </a:p>
          <a:p>
            <a:pPr lvl="1"/>
            <a:r>
              <a:rPr lang="en-US" sz="1600" dirty="0">
                <a:solidFill>
                  <a:srgbClr val="000000"/>
                </a:solidFill>
              </a:rPr>
              <a:t>Update Board Policy and Administrative Regulation</a:t>
            </a:r>
          </a:p>
          <a:p>
            <a:pPr lvl="1"/>
            <a:r>
              <a:rPr lang="en-US" sz="1600" dirty="0">
                <a:solidFill>
                  <a:srgbClr val="000000"/>
                </a:solidFill>
              </a:rPr>
              <a:t>Inform Curriculum Committee chair and members,  CE faculty and Veterans Office, Counseling and Admissions and Records</a:t>
            </a:r>
          </a:p>
          <a:p>
            <a:pPr lvl="1"/>
            <a:r>
              <a:rPr lang="en-US" sz="1600" dirty="0">
                <a:solidFill>
                  <a:srgbClr val="000000"/>
                </a:solidFill>
              </a:rPr>
              <a:t>Check-in with four-year universities</a:t>
            </a:r>
          </a:p>
          <a:p>
            <a:pPr lvl="1"/>
            <a:endParaRPr lang="en-US" sz="1400" dirty="0">
              <a:solidFill>
                <a:srgbClr val="000000"/>
              </a:solidFill>
            </a:endParaRPr>
          </a:p>
          <a:p>
            <a:pPr lvl="1"/>
            <a:endParaRPr lang="en-US" sz="1400" dirty="0">
              <a:solidFill>
                <a:srgbClr val="000000"/>
              </a:solidFill>
            </a:endParaRPr>
          </a:p>
        </p:txBody>
      </p:sp>
    </p:spTree>
    <p:extLst>
      <p:ext uri="{BB962C8B-B14F-4D97-AF65-F5344CB8AC3E}">
        <p14:creationId xmlns:p14="http://schemas.microsoft.com/office/powerpoint/2010/main" val="3706805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2681-5DC2-451C-B324-A3DBE2CDE6CC}"/>
              </a:ext>
            </a:extLst>
          </p:cNvPr>
          <p:cNvSpPr>
            <a:spLocks noGrp="1"/>
          </p:cNvSpPr>
          <p:nvPr>
            <p:ph type="title"/>
          </p:nvPr>
        </p:nvSpPr>
        <p:spPr>
          <a:xfrm>
            <a:off x="401408" y="201177"/>
            <a:ext cx="7474172" cy="1325563"/>
          </a:xfrm>
        </p:spPr>
        <p:txBody>
          <a:bodyPr>
            <a:normAutofit/>
          </a:bodyPr>
          <a:lstStyle/>
          <a:p>
            <a:r>
              <a:rPr lang="en-US" sz="4000" b="1" dirty="0"/>
              <a:t>CPL Pilots in seven disciplines</a:t>
            </a:r>
          </a:p>
        </p:txBody>
      </p:sp>
      <p:sp>
        <p:nvSpPr>
          <p:cNvPr id="3" name="Content Placeholder 2">
            <a:extLst>
              <a:ext uri="{FF2B5EF4-FFF2-40B4-BE49-F238E27FC236}">
                <a16:creationId xmlns:a16="http://schemas.microsoft.com/office/drawing/2014/main" id="{95FFB729-38BB-4472-A7DC-C73A15016BB0}"/>
              </a:ext>
            </a:extLst>
          </p:cNvPr>
          <p:cNvSpPr>
            <a:spLocks noGrp="1"/>
          </p:cNvSpPr>
          <p:nvPr>
            <p:ph idx="1"/>
          </p:nvPr>
        </p:nvSpPr>
        <p:spPr>
          <a:xfrm>
            <a:off x="508000" y="1659467"/>
            <a:ext cx="8407400" cy="4570969"/>
          </a:xfrm>
        </p:spPr>
        <p:txBody>
          <a:bodyPr anchor="ctr">
            <a:normAutofit fontScale="77500" lnSpcReduction="20000"/>
          </a:bodyPr>
          <a:lstStyle/>
          <a:p>
            <a:pPr marL="0" indent="0">
              <a:buNone/>
            </a:pPr>
            <a:r>
              <a:rPr lang="en-US" sz="1800" b="1" dirty="0"/>
              <a:t>Seven disciplines</a:t>
            </a:r>
          </a:p>
          <a:p>
            <a:pPr lvl="1"/>
            <a:r>
              <a:rPr lang="en-US" sz="1800" dirty="0"/>
              <a:t>Administrative of Justice</a:t>
            </a:r>
          </a:p>
          <a:p>
            <a:pPr lvl="1"/>
            <a:r>
              <a:rPr lang="en-US" sz="1800" dirty="0"/>
              <a:t>Automotive Technology</a:t>
            </a:r>
          </a:p>
          <a:p>
            <a:pPr lvl="1"/>
            <a:r>
              <a:rPr lang="en-US" sz="1800" dirty="0"/>
              <a:t>Cyber Security</a:t>
            </a:r>
          </a:p>
          <a:p>
            <a:pPr lvl="1"/>
            <a:r>
              <a:rPr lang="en-US" sz="1800" dirty="0"/>
              <a:t>Business Administration and Management</a:t>
            </a:r>
          </a:p>
          <a:p>
            <a:pPr lvl="1"/>
            <a:r>
              <a:rPr lang="en-US" sz="1800" dirty="0"/>
              <a:t>Fire Science </a:t>
            </a:r>
          </a:p>
          <a:p>
            <a:pPr lvl="1"/>
            <a:r>
              <a:rPr lang="en-US" sz="1800" dirty="0"/>
              <a:t>Health</a:t>
            </a:r>
          </a:p>
          <a:p>
            <a:pPr lvl="1"/>
            <a:r>
              <a:rPr lang="en-US" sz="1800" dirty="0"/>
              <a:t>Information Technology</a:t>
            </a:r>
          </a:p>
          <a:p>
            <a:r>
              <a:rPr lang="en-US" sz="1800" b="1" dirty="0"/>
              <a:t>Steps to take:</a:t>
            </a:r>
          </a:p>
          <a:p>
            <a:pPr lvl="1"/>
            <a:r>
              <a:rPr lang="en-US" sz="1800" dirty="0"/>
              <a:t>Inform: Curriculum Chair and members, Faculty (CE), Veterans Office, Admissions and Records, and Counseling </a:t>
            </a:r>
          </a:p>
          <a:p>
            <a:pPr lvl="1"/>
            <a:r>
              <a:rPr lang="en-US" sz="1800" dirty="0"/>
              <a:t>Check-in with four-year universities on granting of credit </a:t>
            </a:r>
          </a:p>
          <a:p>
            <a:pPr lvl="1"/>
            <a:endParaRPr lang="en-US" sz="1500" dirty="0"/>
          </a:p>
          <a:p>
            <a:endParaRPr lang="en-US" sz="1500" dirty="0"/>
          </a:p>
          <a:p>
            <a:endParaRPr lang="en-US" sz="1500" dirty="0"/>
          </a:p>
        </p:txBody>
      </p:sp>
      <p:sp>
        <p:nvSpPr>
          <p:cNvPr id="13"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7E6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F7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19EB6D2-EF85-458A-A900-A82719E888C6}"/>
              </a:ext>
            </a:extLst>
          </p:cNvPr>
          <p:cNvPicPr>
            <a:picLocks noChangeAspect="1"/>
          </p:cNvPicPr>
          <p:nvPr/>
        </p:nvPicPr>
        <p:blipFill>
          <a:blip r:embed="rId2"/>
          <a:stretch>
            <a:fillRect/>
          </a:stretch>
        </p:blipFill>
        <p:spPr>
          <a:xfrm>
            <a:off x="9254442" y="2995065"/>
            <a:ext cx="1462088" cy="867870"/>
          </a:xfrm>
          <a:prstGeom prst="rect">
            <a:avLst/>
          </a:prstGeom>
        </p:spPr>
      </p:pic>
    </p:spTree>
    <p:extLst>
      <p:ext uri="{BB962C8B-B14F-4D97-AF65-F5344CB8AC3E}">
        <p14:creationId xmlns:p14="http://schemas.microsoft.com/office/powerpoint/2010/main" val="3189319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Shape 72">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Content Placeholder 3">
            <a:extLst>
              <a:ext uri="{FF2B5EF4-FFF2-40B4-BE49-F238E27FC236}">
                <a16:creationId xmlns:a16="http://schemas.microsoft.com/office/drawing/2014/main" id="{7FCB077E-1C75-4991-844F-CB1582A49173}"/>
              </a:ext>
            </a:extLst>
          </p:cNvPr>
          <p:cNvPicPr>
            <a:picLocks noGrp="1" noChangeAspect="1"/>
          </p:cNvPicPr>
          <p:nvPr>
            <p:ph idx="1"/>
          </p:nvPr>
        </p:nvPicPr>
        <p:blipFill rotWithShape="1">
          <a:blip r:embed="rId2"/>
          <a:srcRect r="2307" b="2"/>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1937782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A091D-5EB3-41B3-A686-D4A4B80010F5}"/>
              </a:ext>
            </a:extLst>
          </p:cNvPr>
          <p:cNvSpPr>
            <a:spLocks noGrp="1"/>
          </p:cNvSpPr>
          <p:nvPr>
            <p:ph type="title"/>
          </p:nvPr>
        </p:nvSpPr>
        <p:spPr>
          <a:xfrm>
            <a:off x="635002" y="275423"/>
            <a:ext cx="4399093" cy="1325563"/>
          </a:xfrm>
        </p:spPr>
        <p:txBody>
          <a:bodyPr>
            <a:normAutofit/>
          </a:bodyPr>
          <a:lstStyle/>
          <a:p>
            <a:r>
              <a:rPr lang="en-US" sz="4000" dirty="0"/>
              <a:t>IB and CLEP</a:t>
            </a:r>
          </a:p>
        </p:txBody>
      </p:sp>
      <p:sp>
        <p:nvSpPr>
          <p:cNvPr id="3" name="Content Placeholder 2">
            <a:extLst>
              <a:ext uri="{FF2B5EF4-FFF2-40B4-BE49-F238E27FC236}">
                <a16:creationId xmlns:a16="http://schemas.microsoft.com/office/drawing/2014/main" id="{F5BD5E31-46C8-4A76-AB9D-8B111E6D3952}"/>
              </a:ext>
            </a:extLst>
          </p:cNvPr>
          <p:cNvSpPr>
            <a:spLocks noGrp="1"/>
          </p:cNvSpPr>
          <p:nvPr>
            <p:ph idx="1"/>
          </p:nvPr>
        </p:nvSpPr>
        <p:spPr>
          <a:xfrm>
            <a:off x="635002" y="1337417"/>
            <a:ext cx="4639171" cy="3751614"/>
          </a:xfrm>
        </p:spPr>
        <p:txBody>
          <a:bodyPr anchor="t">
            <a:noAutofit/>
          </a:bodyPr>
          <a:lstStyle/>
          <a:p>
            <a:pPr marL="0" indent="0">
              <a:buNone/>
            </a:pPr>
            <a:r>
              <a:rPr lang="en-US" sz="1800" dirty="0"/>
              <a:t>Steps to take:</a:t>
            </a:r>
          </a:p>
          <a:p>
            <a:pPr lvl="1"/>
            <a:r>
              <a:rPr lang="en-US" sz="1800" dirty="0"/>
              <a:t>Review/update catalog</a:t>
            </a:r>
          </a:p>
          <a:p>
            <a:pPr lvl="2"/>
            <a:r>
              <a:rPr lang="en-US" sz="1800" dirty="0"/>
              <a:t>IGETC - IB</a:t>
            </a:r>
          </a:p>
          <a:p>
            <a:pPr lvl="2"/>
            <a:r>
              <a:rPr lang="en-US" sz="1800" dirty="0"/>
              <a:t>CSU GE - IB and CLEP </a:t>
            </a:r>
          </a:p>
          <a:p>
            <a:pPr lvl="2"/>
            <a:r>
              <a:rPr lang="en-US" sz="1800" dirty="0"/>
              <a:t>Local ??</a:t>
            </a:r>
          </a:p>
          <a:p>
            <a:pPr lvl="1"/>
            <a:r>
              <a:rPr lang="en-US" sz="1800" dirty="0"/>
              <a:t>Inform Curriculum Committee chair and members </a:t>
            </a:r>
          </a:p>
          <a:p>
            <a:pPr lvl="1"/>
            <a:r>
              <a:rPr lang="en-US" sz="1800" dirty="0"/>
              <a:t>Work with discipline faculty </a:t>
            </a:r>
          </a:p>
          <a:p>
            <a:pPr lvl="1"/>
            <a:r>
              <a:rPr lang="en-US" sz="1800" dirty="0"/>
              <a:t>Inform counselors and Transfer Center staff</a:t>
            </a:r>
          </a:p>
          <a:p>
            <a:pPr lvl="1"/>
            <a:r>
              <a:rPr lang="en-US" sz="1800" dirty="0"/>
              <a:t>Notify Admissions and Records to annotate on students’ transcripts</a:t>
            </a:r>
          </a:p>
        </p:txBody>
      </p:sp>
      <p:sp>
        <p:nvSpPr>
          <p:cNvPr id="17" name="Freeform: Shape 16">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2992422-7618-4C3F-BC1F-5032E6587C1D}"/>
              </a:ext>
            </a:extLst>
          </p:cNvPr>
          <p:cNvPicPr>
            <a:picLocks noChangeAspect="1"/>
          </p:cNvPicPr>
          <p:nvPr/>
        </p:nvPicPr>
        <p:blipFill>
          <a:blip r:embed="rId2"/>
          <a:stretch>
            <a:fillRect/>
          </a:stretch>
        </p:blipFill>
        <p:spPr>
          <a:xfrm>
            <a:off x="7187611" y="938205"/>
            <a:ext cx="4622052" cy="2063416"/>
          </a:xfrm>
          <a:prstGeom prst="rect">
            <a:avLst/>
          </a:prstGeom>
        </p:spPr>
      </p:pic>
      <p:pic>
        <p:nvPicPr>
          <p:cNvPr id="4" name="Picture 3">
            <a:extLst>
              <a:ext uri="{FF2B5EF4-FFF2-40B4-BE49-F238E27FC236}">
                <a16:creationId xmlns:a16="http://schemas.microsoft.com/office/drawing/2014/main" id="{DFA90873-CCB4-4730-8D3C-2B8FCAD17862}"/>
              </a:ext>
            </a:extLst>
          </p:cNvPr>
          <p:cNvPicPr>
            <a:picLocks noChangeAspect="1"/>
          </p:cNvPicPr>
          <p:nvPr/>
        </p:nvPicPr>
        <p:blipFill>
          <a:blip r:embed="rId3"/>
          <a:stretch>
            <a:fillRect/>
          </a:stretch>
        </p:blipFill>
        <p:spPr>
          <a:xfrm>
            <a:off x="7187612" y="4246308"/>
            <a:ext cx="4622052" cy="1525277"/>
          </a:xfrm>
          <a:prstGeom prst="rect">
            <a:avLst/>
          </a:prstGeom>
        </p:spPr>
      </p:pic>
    </p:spTree>
    <p:extLst>
      <p:ext uri="{BB962C8B-B14F-4D97-AF65-F5344CB8AC3E}">
        <p14:creationId xmlns:p14="http://schemas.microsoft.com/office/powerpoint/2010/main" val="224670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5E957B-3371-4A21-B44B-530D1D6F7CDB}"/>
              </a:ext>
            </a:extLst>
          </p:cNvPr>
          <p:cNvSpPr>
            <a:spLocks noGrp="1"/>
          </p:cNvSpPr>
          <p:nvPr>
            <p:ph type="title"/>
          </p:nvPr>
        </p:nvSpPr>
        <p:spPr>
          <a:xfrm>
            <a:off x="2311147" y="365760"/>
            <a:ext cx="7569706" cy="1288238"/>
          </a:xfrm>
        </p:spPr>
        <p:txBody>
          <a:bodyPr anchor="ctr">
            <a:normAutofit/>
          </a:bodyPr>
          <a:lstStyle/>
          <a:p>
            <a:pPr algn="ctr"/>
            <a:r>
              <a:rPr lang="en-US" sz="4000" dirty="0"/>
              <a:t>Competency-Based Education</a:t>
            </a:r>
          </a:p>
        </p:txBody>
      </p:sp>
      <p:sp>
        <p:nvSpPr>
          <p:cNvPr id="3" name="Content Placeholder 2">
            <a:extLst>
              <a:ext uri="{FF2B5EF4-FFF2-40B4-BE49-F238E27FC236}">
                <a16:creationId xmlns:a16="http://schemas.microsoft.com/office/drawing/2014/main" id="{AB8D01AD-B18F-4DEB-8C0C-479184FAB1BE}"/>
              </a:ext>
            </a:extLst>
          </p:cNvPr>
          <p:cNvSpPr>
            <a:spLocks noGrp="1"/>
          </p:cNvSpPr>
          <p:nvPr>
            <p:ph idx="1"/>
          </p:nvPr>
        </p:nvSpPr>
        <p:spPr>
          <a:xfrm>
            <a:off x="2165569" y="1956816"/>
            <a:ext cx="7860863" cy="4024884"/>
          </a:xfrm>
        </p:spPr>
        <p:txBody>
          <a:bodyPr anchor="t">
            <a:normAutofit/>
          </a:bodyPr>
          <a:lstStyle/>
          <a:p>
            <a:r>
              <a:rPr lang="en-US" sz="1800" dirty="0"/>
              <a:t>Competencies are identified and students are frequently assessed</a:t>
            </a:r>
          </a:p>
          <a:p>
            <a:r>
              <a:rPr lang="en-US" sz="1800" dirty="0"/>
              <a:t>Students are not allowed to continue until they have demonstrated mastery of the identified competencies </a:t>
            </a:r>
          </a:p>
        </p:txBody>
      </p:sp>
    </p:spTree>
    <p:extLst>
      <p:ext uri="{BB962C8B-B14F-4D97-AF65-F5344CB8AC3E}">
        <p14:creationId xmlns:p14="http://schemas.microsoft.com/office/powerpoint/2010/main" val="1728078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9E10F755-BAF5-4389-A9AC-4C4D77775729}"/>
              </a:ext>
            </a:extLst>
          </p:cNvPr>
          <p:cNvPicPr>
            <a:picLocks noGrp="1" noChangeAspect="1"/>
          </p:cNvPicPr>
          <p:nvPr>
            <p:ph idx="1"/>
          </p:nvPr>
        </p:nvPicPr>
        <p:blipFill rotWithShape="1">
          <a:blip r:embed="rId2"/>
          <a:srcRect l="17077" r="13524" b="2"/>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5" name="TextBox 4">
            <a:extLst>
              <a:ext uri="{FF2B5EF4-FFF2-40B4-BE49-F238E27FC236}">
                <a16:creationId xmlns:a16="http://schemas.microsoft.com/office/drawing/2014/main" id="{7D0F372C-4E92-45F0-8E8A-6222F4F380C4}"/>
              </a:ext>
            </a:extLst>
          </p:cNvPr>
          <p:cNvSpPr txBox="1"/>
          <p:nvPr/>
        </p:nvSpPr>
        <p:spPr>
          <a:xfrm>
            <a:off x="1443805" y="4181209"/>
            <a:ext cx="4026715" cy="1200329"/>
          </a:xfrm>
          <a:prstGeom prst="rect">
            <a:avLst/>
          </a:prstGeom>
          <a:noFill/>
        </p:spPr>
        <p:txBody>
          <a:bodyPr wrap="square" rtlCol="0">
            <a:spAutoFit/>
          </a:bodyPr>
          <a:lstStyle/>
          <a:p>
            <a:r>
              <a:rPr lang="en-US"/>
              <a:t>Tiffany Tran</a:t>
            </a:r>
          </a:p>
          <a:p>
            <a:r>
              <a:rPr lang="en-US"/>
              <a:t>ttran76@ivc.edu</a:t>
            </a:r>
          </a:p>
          <a:p>
            <a:r>
              <a:rPr lang="en-US"/>
              <a:t>(949)451-5324</a:t>
            </a:r>
          </a:p>
          <a:p>
            <a:endParaRPr lang="en-US" dirty="0"/>
          </a:p>
        </p:txBody>
      </p:sp>
    </p:spTree>
    <p:extLst>
      <p:ext uri="{BB962C8B-B14F-4D97-AF65-F5344CB8AC3E}">
        <p14:creationId xmlns:p14="http://schemas.microsoft.com/office/powerpoint/2010/main" val="391778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p:nvPr/>
        </p:nvSpPr>
        <p:spPr>
          <a:xfrm>
            <a:off x="644050" y="436375"/>
            <a:ext cx="10739400" cy="194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rgbClr val="4C4C4E"/>
                </a:solidFill>
                <a:latin typeface="Calibri"/>
                <a:ea typeface="Calibri"/>
                <a:cs typeface="Calibri"/>
                <a:sym typeface="Calibri"/>
              </a:rPr>
              <a:t>What is </a:t>
            </a:r>
            <a:r>
              <a:rPr lang="en-US" sz="4800" b="1" i="0" u="none" strike="noStrike">
                <a:solidFill>
                  <a:srgbClr val="4C4C4E"/>
                </a:solidFill>
                <a:latin typeface="Calibri"/>
                <a:ea typeface="Calibri"/>
                <a:cs typeface="Calibri"/>
                <a:sym typeface="Calibri"/>
              </a:rPr>
              <a:t>Credit for </a:t>
            </a:r>
            <a:r>
              <a:rPr lang="en-US" sz="4800" b="1">
                <a:solidFill>
                  <a:srgbClr val="4C4C4E"/>
                </a:solidFill>
                <a:latin typeface="Calibri"/>
                <a:ea typeface="Calibri"/>
                <a:cs typeface="Calibri"/>
                <a:sym typeface="Calibri"/>
              </a:rPr>
              <a:t>P</a:t>
            </a:r>
            <a:r>
              <a:rPr lang="en-US" sz="4800" b="1" i="0" u="none" strike="noStrike">
                <a:solidFill>
                  <a:srgbClr val="4C4C4E"/>
                </a:solidFill>
                <a:latin typeface="Calibri"/>
                <a:ea typeface="Calibri"/>
                <a:cs typeface="Calibri"/>
                <a:sym typeface="Calibri"/>
              </a:rPr>
              <a:t>rior </a:t>
            </a:r>
            <a:r>
              <a:rPr lang="en-US" sz="4800" b="1">
                <a:solidFill>
                  <a:srgbClr val="4C4C4E"/>
                </a:solidFill>
                <a:latin typeface="Calibri"/>
                <a:ea typeface="Calibri"/>
                <a:cs typeface="Calibri"/>
                <a:sym typeface="Calibri"/>
              </a:rPr>
              <a:t>L</a:t>
            </a:r>
            <a:r>
              <a:rPr lang="en-US" sz="4800" b="1" i="0" u="none" strike="noStrike">
                <a:solidFill>
                  <a:srgbClr val="4C4C4E"/>
                </a:solidFill>
                <a:latin typeface="Calibri"/>
                <a:ea typeface="Calibri"/>
                <a:cs typeface="Calibri"/>
                <a:sym typeface="Calibri"/>
              </a:rPr>
              <a:t>earning?</a:t>
            </a:r>
            <a:r>
              <a:rPr lang="en-US" sz="3600" i="0" u="none" strike="noStrike">
                <a:solidFill>
                  <a:srgbClr val="4C4C4E"/>
                </a:solidFill>
                <a:latin typeface="Calibri"/>
                <a:ea typeface="Calibri"/>
                <a:cs typeface="Calibri"/>
                <a:sym typeface="Calibri"/>
              </a:rPr>
              <a:t> </a:t>
            </a:r>
            <a:endParaRPr sz="3600" i="0" u="none" strike="noStrike">
              <a:solidFill>
                <a:srgbClr val="4C4C4E"/>
              </a:solidFill>
              <a:latin typeface="Calibri"/>
              <a:ea typeface="Calibri"/>
              <a:cs typeface="Calibri"/>
              <a:sym typeface="Calibri"/>
            </a:endParaRPr>
          </a:p>
          <a:p>
            <a:pPr marL="0" marR="0" lvl="0" indent="0" algn="l" rtl="0">
              <a:spcBef>
                <a:spcPts val="0"/>
              </a:spcBef>
              <a:spcAft>
                <a:spcPts val="0"/>
              </a:spcAft>
              <a:buNone/>
            </a:pPr>
            <a:r>
              <a:rPr lang="en-US" sz="2400">
                <a:solidFill>
                  <a:srgbClr val="4C4C4E"/>
                </a:solidFill>
                <a:latin typeface="Calibri"/>
                <a:ea typeface="Calibri"/>
                <a:cs typeface="Calibri"/>
                <a:sym typeface="Calibri"/>
              </a:rPr>
              <a:t>Credit for Prior Learning (CPL) is a faculty-driven initiative where c</a:t>
            </a:r>
            <a:r>
              <a:rPr lang="en-US" sz="2400" i="0" u="none" strike="noStrike">
                <a:solidFill>
                  <a:srgbClr val="4C4C4E"/>
                </a:solidFill>
                <a:latin typeface="Calibri"/>
                <a:ea typeface="Calibri"/>
                <a:cs typeface="Calibri"/>
                <a:sym typeface="Calibri"/>
              </a:rPr>
              <a:t>ollege credit is awarded for validated college-level skills and knowledge gained outside of a college classroom.</a:t>
            </a:r>
            <a:endParaRPr sz="2400">
              <a:latin typeface="Calibri"/>
              <a:ea typeface="Calibri"/>
              <a:cs typeface="Calibri"/>
              <a:sym typeface="Calibri"/>
            </a:endParaRPr>
          </a:p>
          <a:p>
            <a:pPr marL="0" marR="0" lvl="0" indent="0" algn="l" rtl="0">
              <a:spcBef>
                <a:spcPts val="0"/>
              </a:spcBef>
              <a:spcAft>
                <a:spcPts val="0"/>
              </a:spcAft>
              <a:buNone/>
            </a:pPr>
            <a:endParaRPr sz="2400">
              <a:latin typeface="Calibri"/>
              <a:ea typeface="Calibri"/>
              <a:cs typeface="Calibri"/>
              <a:sym typeface="Calibri"/>
            </a:endParaRPr>
          </a:p>
        </p:txBody>
      </p:sp>
      <p:pic>
        <p:nvPicPr>
          <p:cNvPr id="68" name="Google Shape;68;p15" descr="decorative" title="Picture of active military working on a computer"/>
          <p:cNvPicPr preferRelativeResize="0"/>
          <p:nvPr/>
        </p:nvPicPr>
        <p:blipFill>
          <a:blip r:embed="rId3">
            <a:alphaModFix/>
          </a:blip>
          <a:stretch>
            <a:fillRect/>
          </a:stretch>
        </p:blipFill>
        <p:spPr>
          <a:xfrm>
            <a:off x="6236400" y="2980649"/>
            <a:ext cx="5411800" cy="3601350"/>
          </a:xfrm>
          <a:prstGeom prst="rect">
            <a:avLst/>
          </a:prstGeom>
          <a:noFill/>
          <a:ln>
            <a:noFill/>
          </a:ln>
          <a:effectLst>
            <a:outerShdw blurRad="200025" dist="333375" dir="13320000" algn="bl" rotWithShape="0">
              <a:srgbClr val="000000">
                <a:alpha val="50000"/>
              </a:srgbClr>
            </a:outerShdw>
          </a:effectLst>
        </p:spPr>
      </p:pic>
      <p:sp>
        <p:nvSpPr>
          <p:cNvPr id="69" name="Google Shape;69;p15"/>
          <p:cNvSpPr txBox="1"/>
          <p:nvPr/>
        </p:nvSpPr>
        <p:spPr>
          <a:xfrm>
            <a:off x="644050" y="2289975"/>
            <a:ext cx="5485200" cy="43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sz="2400">
              <a:solidFill>
                <a:srgbClr val="4C4C4E"/>
              </a:solidFill>
              <a:latin typeface="Calibri"/>
              <a:ea typeface="Calibri"/>
              <a:cs typeface="Calibri"/>
              <a:sym typeface="Calibri"/>
            </a:endParaRPr>
          </a:p>
          <a:p>
            <a:pPr marL="285750" lvl="0" indent="-323850" algn="l" rtl="0">
              <a:lnSpc>
                <a:spcPct val="150000"/>
              </a:lnSpc>
              <a:spcBef>
                <a:spcPts val="0"/>
              </a:spcBef>
              <a:spcAft>
                <a:spcPts val="0"/>
              </a:spcAft>
              <a:buClr>
                <a:srgbClr val="4C4C4E"/>
              </a:buClr>
              <a:buSzPts val="2400"/>
              <a:buFont typeface="Calibri"/>
              <a:buChar char="•"/>
            </a:pPr>
            <a:r>
              <a:rPr lang="en-US" sz="2400">
                <a:solidFill>
                  <a:srgbClr val="4C4C4E"/>
                </a:solidFill>
                <a:latin typeface="Calibri"/>
                <a:ea typeface="Calibri"/>
                <a:cs typeface="Calibri"/>
                <a:sym typeface="Calibri"/>
              </a:rPr>
              <a:t>Industry training and certification </a:t>
            </a:r>
            <a:endParaRPr sz="2400">
              <a:solidFill>
                <a:schemeClr val="dk1"/>
              </a:solidFill>
              <a:latin typeface="Calibri"/>
              <a:ea typeface="Calibri"/>
              <a:cs typeface="Calibri"/>
              <a:sym typeface="Calibri"/>
            </a:endParaRPr>
          </a:p>
          <a:p>
            <a:pPr marL="285750" lvl="0" indent="-323850" algn="l" rtl="0">
              <a:lnSpc>
                <a:spcPct val="150000"/>
              </a:lnSpc>
              <a:spcBef>
                <a:spcPts val="0"/>
              </a:spcBef>
              <a:spcAft>
                <a:spcPts val="0"/>
              </a:spcAft>
              <a:buClr>
                <a:srgbClr val="4C4C4E"/>
              </a:buClr>
              <a:buSzPts val="2400"/>
              <a:buFont typeface="Calibri"/>
              <a:buChar char="•"/>
            </a:pPr>
            <a:r>
              <a:rPr lang="en-US" sz="2400">
                <a:solidFill>
                  <a:srgbClr val="4C4C4E"/>
                </a:solidFill>
                <a:latin typeface="Calibri"/>
                <a:ea typeface="Calibri"/>
                <a:cs typeface="Calibri"/>
                <a:sym typeface="Calibri"/>
              </a:rPr>
              <a:t>State/federal government training </a:t>
            </a:r>
            <a:endParaRPr sz="2400">
              <a:solidFill>
                <a:schemeClr val="dk1"/>
              </a:solidFill>
              <a:latin typeface="Calibri"/>
              <a:ea typeface="Calibri"/>
              <a:cs typeface="Calibri"/>
              <a:sym typeface="Calibri"/>
            </a:endParaRPr>
          </a:p>
          <a:p>
            <a:pPr marL="285750" lvl="0" indent="-323850" algn="l" rtl="0">
              <a:lnSpc>
                <a:spcPct val="150000"/>
              </a:lnSpc>
              <a:spcBef>
                <a:spcPts val="0"/>
              </a:spcBef>
              <a:spcAft>
                <a:spcPts val="0"/>
              </a:spcAft>
              <a:buClr>
                <a:srgbClr val="4C4C4E"/>
              </a:buClr>
              <a:buSzPts val="2400"/>
              <a:buFont typeface="Calibri"/>
              <a:buChar char="•"/>
            </a:pPr>
            <a:r>
              <a:rPr lang="en-US" sz="2400">
                <a:solidFill>
                  <a:srgbClr val="4C4C4E"/>
                </a:solidFill>
                <a:latin typeface="Calibri"/>
                <a:ea typeface="Calibri"/>
                <a:cs typeface="Calibri"/>
                <a:sym typeface="Calibri"/>
              </a:rPr>
              <a:t>Volunteer and civic activities </a:t>
            </a:r>
            <a:endParaRPr sz="2400">
              <a:solidFill>
                <a:schemeClr val="dk1"/>
              </a:solidFill>
              <a:latin typeface="Calibri"/>
              <a:ea typeface="Calibri"/>
              <a:cs typeface="Calibri"/>
              <a:sym typeface="Calibri"/>
            </a:endParaRPr>
          </a:p>
          <a:p>
            <a:pPr marL="285750" lvl="0" indent="-323850" algn="l" rtl="0">
              <a:lnSpc>
                <a:spcPct val="150000"/>
              </a:lnSpc>
              <a:spcBef>
                <a:spcPts val="0"/>
              </a:spcBef>
              <a:spcAft>
                <a:spcPts val="0"/>
              </a:spcAft>
              <a:buClr>
                <a:srgbClr val="4C4C4E"/>
              </a:buClr>
              <a:buSzPts val="2400"/>
              <a:buFont typeface="Calibri"/>
              <a:buChar char="•"/>
            </a:pPr>
            <a:r>
              <a:rPr lang="en-US" sz="2400">
                <a:solidFill>
                  <a:srgbClr val="4C4C4E"/>
                </a:solidFill>
                <a:latin typeface="Calibri"/>
                <a:ea typeface="Calibri"/>
                <a:cs typeface="Calibri"/>
                <a:sym typeface="Calibri"/>
              </a:rPr>
              <a:t>Apprenticeships, internships, work-based learning, or other industry-based experiential learning </a:t>
            </a:r>
            <a:endParaRPr sz="2400">
              <a:solidFill>
                <a:schemeClr val="dk1"/>
              </a:solidFill>
              <a:latin typeface="Calibri"/>
              <a:ea typeface="Calibri"/>
              <a:cs typeface="Calibri"/>
              <a:sym typeface="Calibri"/>
            </a:endParaRPr>
          </a:p>
          <a:p>
            <a:pPr marL="285750" lvl="0" indent="-323850" algn="l" rtl="0">
              <a:lnSpc>
                <a:spcPct val="150000"/>
              </a:lnSpc>
              <a:spcBef>
                <a:spcPts val="0"/>
              </a:spcBef>
              <a:spcAft>
                <a:spcPts val="0"/>
              </a:spcAft>
              <a:buClr>
                <a:srgbClr val="4C4C4E"/>
              </a:buClr>
              <a:buSzPts val="2400"/>
              <a:buFont typeface="Calibri"/>
              <a:buChar char="•"/>
            </a:pPr>
            <a:r>
              <a:rPr lang="en-US" sz="2400">
                <a:solidFill>
                  <a:srgbClr val="4C4C4E"/>
                </a:solidFill>
                <a:latin typeface="Calibri"/>
                <a:ea typeface="Calibri"/>
                <a:cs typeface="Calibri"/>
                <a:sym typeface="Calibri"/>
              </a:rPr>
              <a:t>Military training </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 Updates</a:t>
            </a:r>
          </a:p>
        </p:txBody>
      </p:sp>
      <p:sp>
        <p:nvSpPr>
          <p:cNvPr id="3" name="Content Placeholder 2"/>
          <p:cNvSpPr>
            <a:spLocks noGrp="1"/>
          </p:cNvSpPr>
          <p:nvPr>
            <p:ph idx="1"/>
          </p:nvPr>
        </p:nvSpPr>
        <p:spPr/>
        <p:txBody>
          <a:bodyPr>
            <a:noAutofit/>
          </a:bodyPr>
          <a:lstStyle/>
          <a:p>
            <a:pPr marL="457200" indent="-457200">
              <a:buFont typeface="Arial" panose="020B0604020202020204" pitchFamily="34" charset="0"/>
              <a:buChar char="•"/>
            </a:pPr>
            <a:r>
              <a:rPr lang="en-US" sz="2000" b="1" dirty="0"/>
              <a:t>When will the missing CSU GE/IGETC/UCTCA courses be added to the public reports? </a:t>
            </a:r>
            <a:endParaRPr lang="en-US" sz="2000" dirty="0"/>
          </a:p>
          <a:p>
            <a:pPr marL="457200" indent="-457200">
              <a:buFont typeface="Arial" panose="020B0604020202020204" pitchFamily="34" charset="0"/>
              <a:buChar char="•"/>
            </a:pPr>
            <a:r>
              <a:rPr lang="en-US" sz="2000" b="1" dirty="0"/>
              <a:t>When will a Workflow print and/or download feature be made available for decision saving?</a:t>
            </a:r>
          </a:p>
          <a:p>
            <a:pPr marL="457200" indent="-457200">
              <a:buFont typeface="Arial" panose="020B0604020202020204" pitchFamily="34" charset="0"/>
              <a:buChar char="•"/>
            </a:pPr>
            <a:r>
              <a:rPr lang="en-US" sz="2000" b="1" dirty="0"/>
              <a:t>When will all maintenance reports that were available in the legacy system be available/working in the new system?</a:t>
            </a:r>
            <a:endParaRPr lang="en-US" sz="2000" dirty="0"/>
          </a:p>
          <a:p>
            <a:pPr marL="457200" indent="-457200">
              <a:buFont typeface="Arial" panose="020B0604020202020204" pitchFamily="34" charset="0"/>
              <a:buChar char="•"/>
            </a:pPr>
            <a:r>
              <a:rPr lang="en-US" sz="2000" b="1" dirty="0"/>
              <a:t>What is the status of the re-institution of Explore Majors?</a:t>
            </a:r>
          </a:p>
          <a:p>
            <a:pPr marL="457200" indent="-457200">
              <a:buFont typeface="Arial" panose="020B0604020202020204" pitchFamily="34" charset="0"/>
              <a:buChar char="•"/>
            </a:pPr>
            <a:r>
              <a:rPr lang="en-US" sz="2000" b="1" dirty="0"/>
              <a:t>When will new features be available such as the display of multiple major agreements at one time for comparison or the availability of a “</a:t>
            </a:r>
            <a:r>
              <a:rPr lang="en-US" sz="2000" b="1" dirty="0" err="1"/>
              <a:t>pinboard</a:t>
            </a:r>
            <a:r>
              <a:rPr lang="en-US" sz="2000" b="1" dirty="0"/>
              <a:t>” feature on the public site, etc.? </a:t>
            </a:r>
            <a:endParaRPr lang="en-US" sz="2000" dirty="0"/>
          </a:p>
        </p:txBody>
      </p:sp>
      <p:sp>
        <p:nvSpPr>
          <p:cNvPr id="4" name="Text Placeholder 3"/>
          <p:cNvSpPr>
            <a:spLocks noGrp="1"/>
          </p:cNvSpPr>
          <p:nvPr>
            <p:ph type="body" sz="half" idx="2"/>
          </p:nvPr>
        </p:nvSpPr>
        <p:spPr/>
        <p:txBody>
          <a:bodyPr/>
          <a:lstStyle/>
          <a:p>
            <a:r>
              <a:rPr lang="en-US" dirty="0"/>
              <a:t>Holly </a:t>
            </a:r>
            <a:r>
              <a:rPr lang="en-US" dirty="0" err="1"/>
              <a:t>Demé</a:t>
            </a:r>
            <a:endParaRPr lang="en-US" dirty="0"/>
          </a:p>
          <a:p>
            <a:r>
              <a:rPr lang="en-US" sz="2400" dirty="0"/>
              <a:t>ASSIST Program Manager</a:t>
            </a:r>
          </a:p>
        </p:txBody>
      </p:sp>
      <p:sp>
        <p:nvSpPr>
          <p:cNvPr id="5" name="Slide Number Placeholder 4"/>
          <p:cNvSpPr>
            <a:spLocks noGrp="1"/>
          </p:cNvSpPr>
          <p:nvPr>
            <p:ph type="sldNum" sz="quarter" idx="12"/>
          </p:nvPr>
        </p:nvSpPr>
        <p:spPr/>
        <p:txBody>
          <a:bodyPr/>
          <a:lstStyle/>
          <a:p>
            <a:fld id="{492D8F1A-69A8-9242-9469-8400121D240A}" type="slidenum">
              <a:rPr lang="en-US" smtClean="0"/>
              <a:t>60</a:t>
            </a:fld>
            <a:endParaRPr lang="en-US"/>
          </a:p>
        </p:txBody>
      </p:sp>
    </p:spTree>
    <p:extLst>
      <p:ext uri="{BB962C8B-B14F-4D97-AF65-F5344CB8AC3E}">
        <p14:creationId xmlns:p14="http://schemas.microsoft.com/office/powerpoint/2010/main" val="15404384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#4</a:t>
            </a:r>
          </a:p>
        </p:txBody>
      </p:sp>
      <p:sp>
        <p:nvSpPr>
          <p:cNvPr id="3" name="Content Placeholder 2"/>
          <p:cNvSpPr>
            <a:spLocks noGrp="1"/>
          </p:cNvSpPr>
          <p:nvPr>
            <p:ph sz="half" idx="1"/>
          </p:nvPr>
        </p:nvSpPr>
        <p:spPr/>
        <p:txBody>
          <a:bodyPr>
            <a:normAutofit/>
          </a:bodyPr>
          <a:lstStyle/>
          <a:p>
            <a:r>
              <a:rPr lang="en-US" sz="3200" dirty="0"/>
              <a:t>How many years do you plan on working in articulation?</a:t>
            </a:r>
          </a:p>
        </p:txBody>
      </p:sp>
    </p:spTree>
    <p:extLst>
      <p:ext uri="{BB962C8B-B14F-4D97-AF65-F5344CB8AC3E}">
        <p14:creationId xmlns:p14="http://schemas.microsoft.com/office/powerpoint/2010/main" val="2196675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481975" y="528000"/>
            <a:ext cx="11228100" cy="59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4C4C4E"/>
                </a:solidFill>
                <a:latin typeface="Calibri"/>
                <a:ea typeface="Calibri"/>
                <a:cs typeface="Calibri"/>
                <a:sym typeface="Calibri"/>
              </a:rPr>
              <a:t>Credit for Prior Learning in California</a:t>
            </a:r>
            <a:endParaRPr sz="4800" b="1">
              <a:solidFill>
                <a:srgbClr val="4C4C4E"/>
              </a:solidFill>
              <a:latin typeface="Calibri"/>
              <a:ea typeface="Calibri"/>
              <a:cs typeface="Calibri"/>
              <a:sym typeface="Calibri"/>
            </a:endParaRPr>
          </a:p>
          <a:p>
            <a:pPr marL="0" lvl="0" indent="0" algn="l" rtl="0">
              <a:spcBef>
                <a:spcPts val="0"/>
              </a:spcBef>
              <a:spcAft>
                <a:spcPts val="0"/>
              </a:spcAft>
              <a:buNone/>
            </a:pPr>
            <a:endParaRPr sz="2400" b="1">
              <a:solidFill>
                <a:srgbClr val="4C4C4E"/>
              </a:solidFill>
              <a:latin typeface="Calibri"/>
              <a:ea typeface="Calibri"/>
              <a:cs typeface="Calibri"/>
              <a:sym typeface="Calibri"/>
            </a:endParaRPr>
          </a:p>
          <a:p>
            <a:pPr marL="0" lvl="0" indent="0" algn="l" rtl="0">
              <a:spcBef>
                <a:spcPts val="0"/>
              </a:spcBef>
              <a:spcAft>
                <a:spcPts val="0"/>
              </a:spcAft>
              <a:buNone/>
            </a:pPr>
            <a:r>
              <a:rPr lang="en-US" sz="2400">
                <a:solidFill>
                  <a:srgbClr val="4C4C4E"/>
                </a:solidFill>
                <a:latin typeface="Calibri"/>
                <a:ea typeface="Calibri"/>
                <a:cs typeface="Calibri"/>
                <a:sym typeface="Calibri"/>
              </a:rPr>
              <a:t>In 2018, Governor Brown signed two bills that mandate Credit for Prior Learning in California Community Colleges: </a:t>
            </a:r>
            <a:endParaRPr sz="2400">
              <a:solidFill>
                <a:srgbClr val="4C4C4E"/>
              </a:solidFill>
              <a:latin typeface="Calibri"/>
              <a:ea typeface="Calibri"/>
              <a:cs typeface="Calibri"/>
              <a:sym typeface="Calibri"/>
            </a:endParaRPr>
          </a:p>
          <a:p>
            <a:pPr marL="0" lvl="0" indent="0" algn="l" rtl="0">
              <a:spcBef>
                <a:spcPts val="0"/>
              </a:spcBef>
              <a:spcAft>
                <a:spcPts val="0"/>
              </a:spcAft>
              <a:buNone/>
            </a:pPr>
            <a:endParaRPr sz="2400">
              <a:solidFill>
                <a:srgbClr val="4C4C4E"/>
              </a:solidFill>
              <a:latin typeface="Calibri"/>
              <a:ea typeface="Calibri"/>
              <a:cs typeface="Calibri"/>
              <a:sym typeface="Calibri"/>
            </a:endParaRPr>
          </a:p>
          <a:p>
            <a:pPr marL="0" lvl="0" indent="0" algn="l" rtl="0">
              <a:spcBef>
                <a:spcPts val="0"/>
              </a:spcBef>
              <a:spcAft>
                <a:spcPts val="0"/>
              </a:spcAft>
              <a:buNone/>
            </a:pPr>
            <a:endParaRPr sz="2400">
              <a:solidFill>
                <a:srgbClr val="4C4C4E"/>
              </a:solidFill>
              <a:latin typeface="Calibri"/>
              <a:ea typeface="Calibri"/>
              <a:cs typeface="Calibri"/>
              <a:sym typeface="Calibri"/>
            </a:endParaRPr>
          </a:p>
          <a:p>
            <a:pPr marL="0" lvl="0" indent="0" algn="l" rtl="0">
              <a:spcBef>
                <a:spcPts val="0"/>
              </a:spcBef>
              <a:spcAft>
                <a:spcPts val="0"/>
              </a:spcAft>
              <a:buNone/>
            </a:pPr>
            <a:r>
              <a:rPr lang="en-US" sz="2400" u="sng">
                <a:solidFill>
                  <a:schemeClr val="hlink"/>
                </a:solidFill>
                <a:latin typeface="Calibri"/>
                <a:ea typeface="Calibri"/>
                <a:cs typeface="Calibri"/>
                <a:sym typeface="Calibri"/>
                <a:hlinkClick r:id="rId3"/>
              </a:rPr>
              <a:t>SB1071</a:t>
            </a:r>
            <a:r>
              <a:rPr lang="en-US" sz="2400">
                <a:solidFill>
                  <a:srgbClr val="4C4C4E"/>
                </a:solidFill>
                <a:latin typeface="Calibri"/>
                <a:ea typeface="Calibri"/>
                <a:cs typeface="Calibri"/>
                <a:sym typeface="Calibri"/>
              </a:rPr>
              <a:t> - Public postsecondary education: Chancellor of the California Community Colleges: policy to award course credit for prior military education, training and service. </a:t>
            </a:r>
            <a:endParaRPr sz="2400">
              <a:solidFill>
                <a:srgbClr val="4C4C4E"/>
              </a:solidFill>
              <a:latin typeface="Calibri"/>
              <a:ea typeface="Calibri"/>
              <a:cs typeface="Calibri"/>
              <a:sym typeface="Calibri"/>
            </a:endParaRPr>
          </a:p>
          <a:p>
            <a:pPr marL="0" lvl="0" indent="0" algn="l" rtl="0">
              <a:spcBef>
                <a:spcPts val="0"/>
              </a:spcBef>
              <a:spcAft>
                <a:spcPts val="0"/>
              </a:spcAft>
              <a:buNone/>
            </a:pPr>
            <a:endParaRPr sz="2400">
              <a:solidFill>
                <a:srgbClr val="4C4C4E"/>
              </a:solidFill>
              <a:latin typeface="Calibri"/>
              <a:ea typeface="Calibri"/>
              <a:cs typeface="Calibri"/>
              <a:sym typeface="Calibri"/>
            </a:endParaRPr>
          </a:p>
          <a:p>
            <a:pPr marL="0" lvl="0" indent="0" algn="l" rtl="0">
              <a:spcBef>
                <a:spcPts val="0"/>
              </a:spcBef>
              <a:spcAft>
                <a:spcPts val="0"/>
              </a:spcAft>
              <a:buNone/>
            </a:pPr>
            <a:endParaRPr sz="2400">
              <a:solidFill>
                <a:srgbClr val="4C4C4E"/>
              </a:solidFill>
              <a:latin typeface="Calibri"/>
              <a:ea typeface="Calibri"/>
              <a:cs typeface="Calibri"/>
              <a:sym typeface="Calibri"/>
            </a:endParaRPr>
          </a:p>
          <a:p>
            <a:pPr marL="0" lvl="0" indent="0" algn="l" rtl="0">
              <a:spcBef>
                <a:spcPts val="0"/>
              </a:spcBef>
              <a:spcAft>
                <a:spcPts val="0"/>
              </a:spcAft>
              <a:buNone/>
            </a:pPr>
            <a:r>
              <a:rPr lang="en-US" sz="2400" u="sng">
                <a:solidFill>
                  <a:schemeClr val="hlink"/>
                </a:solidFill>
                <a:latin typeface="Calibri"/>
                <a:ea typeface="Calibri"/>
                <a:cs typeface="Calibri"/>
                <a:sym typeface="Calibri"/>
                <a:hlinkClick r:id="rId4"/>
              </a:rPr>
              <a:t>AB1786 </a:t>
            </a:r>
            <a:r>
              <a:rPr lang="en-US" sz="2400">
                <a:solidFill>
                  <a:srgbClr val="4C4C4E"/>
                </a:solidFill>
                <a:latin typeface="Calibri"/>
                <a:ea typeface="Calibri"/>
                <a:cs typeface="Calibri"/>
                <a:sym typeface="Calibri"/>
              </a:rPr>
              <a:t>- Community Colleges: academic credit for prior military experience </a:t>
            </a:r>
            <a:endParaRPr sz="2400">
              <a:solidFill>
                <a:srgbClr val="4C4C4E"/>
              </a:solidFill>
              <a:latin typeface="Calibri"/>
              <a:ea typeface="Calibri"/>
              <a:cs typeface="Calibri"/>
              <a:sym typeface="Calibri"/>
            </a:endParaRPr>
          </a:p>
          <a:p>
            <a:pPr marL="0" lvl="0" indent="0" algn="l" rtl="0">
              <a:spcBef>
                <a:spcPts val="0"/>
              </a:spcBef>
              <a:spcAft>
                <a:spcPts val="0"/>
              </a:spcAft>
              <a:buNone/>
            </a:pPr>
            <a:endParaRPr sz="2400">
              <a:solidFill>
                <a:srgbClr val="4C4C4E"/>
              </a:solidFill>
              <a:latin typeface="Calibri"/>
              <a:ea typeface="Calibri"/>
              <a:cs typeface="Calibri"/>
              <a:sym typeface="Calibri"/>
            </a:endParaRPr>
          </a:p>
          <a:p>
            <a:pPr marL="0" lvl="0" indent="0" algn="l" rtl="0">
              <a:spcBef>
                <a:spcPts val="0"/>
              </a:spcBef>
              <a:spcAft>
                <a:spcPts val="0"/>
              </a:spcAft>
              <a:buNone/>
            </a:pPr>
            <a:endParaRPr sz="2400">
              <a:solidFill>
                <a:srgbClr val="4C4C4E"/>
              </a:solidFill>
              <a:latin typeface="Calibri"/>
              <a:ea typeface="Calibri"/>
              <a:cs typeface="Calibri"/>
              <a:sym typeface="Calibri"/>
            </a:endParaRPr>
          </a:p>
          <a:p>
            <a:pPr marL="0" lvl="0" indent="0" algn="l" rtl="0">
              <a:spcBef>
                <a:spcPts val="0"/>
              </a:spcBef>
              <a:spcAft>
                <a:spcPts val="0"/>
              </a:spcAft>
              <a:buNone/>
            </a:pPr>
            <a:endParaRPr sz="1300" b="1">
              <a:solidFill>
                <a:srgbClr val="333333"/>
              </a:solidFill>
              <a:highlight>
                <a:srgbClr val="FFFFFF"/>
              </a:highlight>
              <a:latin typeface="Verdana"/>
              <a:ea typeface="Verdana"/>
              <a:cs typeface="Verdana"/>
              <a:sym typeface="Verdana"/>
            </a:endParaRPr>
          </a:p>
          <a:p>
            <a:pPr marL="0" lvl="0" indent="0" algn="l" rtl="0">
              <a:spcBef>
                <a:spcPts val="0"/>
              </a:spcBef>
              <a:spcAft>
                <a:spcPts val="0"/>
              </a:spcAft>
              <a:buNone/>
            </a:pPr>
            <a:endParaRPr sz="2400" b="1">
              <a:solidFill>
                <a:srgbClr val="4C4C4E"/>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800" b="1">
              <a:solidFill>
                <a:srgbClr val="4C4C4E"/>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p:nvPr/>
        </p:nvSpPr>
        <p:spPr>
          <a:xfrm>
            <a:off x="642625" y="403025"/>
            <a:ext cx="10924500" cy="61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4C4C4E"/>
                </a:solidFill>
                <a:latin typeface="Calibri"/>
                <a:ea typeface="Calibri"/>
                <a:cs typeface="Calibri"/>
                <a:sym typeface="Calibri"/>
              </a:rPr>
              <a:t>Palomar College leads the way…</a:t>
            </a:r>
            <a:endParaRPr sz="4800" b="1">
              <a:solidFill>
                <a:srgbClr val="4C4C4E"/>
              </a:solidFill>
              <a:latin typeface="Calibri"/>
              <a:ea typeface="Calibri"/>
              <a:cs typeface="Calibri"/>
              <a:sym typeface="Calibri"/>
            </a:endParaRPr>
          </a:p>
          <a:p>
            <a:pPr marL="0" lvl="0" indent="0" algn="l" rtl="0">
              <a:spcBef>
                <a:spcPts val="0"/>
              </a:spcBef>
              <a:spcAft>
                <a:spcPts val="0"/>
              </a:spcAft>
              <a:buNone/>
            </a:pPr>
            <a:endParaRPr sz="2400" b="1">
              <a:solidFill>
                <a:srgbClr val="4C4C4E"/>
              </a:solidFill>
              <a:latin typeface="Calibri"/>
              <a:ea typeface="Calibri"/>
              <a:cs typeface="Calibri"/>
              <a:sym typeface="Calibri"/>
            </a:endParaRPr>
          </a:p>
          <a:p>
            <a:pPr marL="0" lvl="0" indent="0" algn="l" rtl="0">
              <a:spcBef>
                <a:spcPts val="0"/>
              </a:spcBef>
              <a:spcAft>
                <a:spcPts val="0"/>
              </a:spcAft>
              <a:buNone/>
            </a:pPr>
            <a:r>
              <a:rPr lang="en-US" sz="2400">
                <a:solidFill>
                  <a:srgbClr val="4C4C4E"/>
                </a:solidFill>
                <a:latin typeface="Calibri"/>
                <a:ea typeface="Calibri"/>
                <a:cs typeface="Calibri"/>
                <a:sym typeface="Calibri"/>
              </a:rPr>
              <a:t>Palomar College was recently awarded a grant by the CA Community College Chancellor’s Office Foundation to begin CPL work with our faculty to develop learning assessment methods and streamline internal processes to award credit and remove the onus on students to pursue this option. </a:t>
            </a:r>
            <a:endParaRPr sz="2400">
              <a:solidFill>
                <a:srgbClr val="4C4C4E"/>
              </a:solidFill>
              <a:latin typeface="Calibri"/>
              <a:ea typeface="Calibri"/>
              <a:cs typeface="Calibri"/>
              <a:sym typeface="Calibri"/>
            </a:endParaRPr>
          </a:p>
          <a:p>
            <a:pPr marL="0" lvl="0" indent="0" algn="l" rtl="0">
              <a:spcBef>
                <a:spcPts val="0"/>
              </a:spcBef>
              <a:spcAft>
                <a:spcPts val="0"/>
              </a:spcAft>
              <a:buNone/>
            </a:pPr>
            <a:endParaRPr sz="2400">
              <a:solidFill>
                <a:srgbClr val="4C4C4E"/>
              </a:solidFill>
              <a:latin typeface="Calibri"/>
              <a:ea typeface="Calibri"/>
              <a:cs typeface="Calibri"/>
              <a:sym typeface="Calibri"/>
            </a:endParaRPr>
          </a:p>
          <a:p>
            <a:pPr marL="0" lvl="0" indent="0" algn="l" rtl="0">
              <a:spcBef>
                <a:spcPts val="0"/>
              </a:spcBef>
              <a:spcAft>
                <a:spcPts val="0"/>
              </a:spcAft>
              <a:buNone/>
            </a:pPr>
            <a:r>
              <a:rPr lang="en-US" sz="2400">
                <a:solidFill>
                  <a:srgbClr val="4C4C4E"/>
                </a:solidFill>
                <a:latin typeface="Calibri"/>
                <a:ea typeface="Calibri"/>
                <a:cs typeface="Calibri"/>
                <a:sym typeface="Calibri"/>
              </a:rPr>
              <a:t>Palomar will also implement a Credit for Prior Learning BP/AP by spring 2020 to be used as a potential BP/AP for other CA Community Colleges.  </a:t>
            </a:r>
            <a:endParaRPr sz="2400">
              <a:solidFill>
                <a:srgbClr val="4C4C4E"/>
              </a:solidFill>
              <a:latin typeface="Calibri"/>
              <a:ea typeface="Calibri"/>
              <a:cs typeface="Calibri"/>
              <a:sym typeface="Calibri"/>
            </a:endParaRPr>
          </a:p>
          <a:p>
            <a:pPr marL="0" lvl="0" indent="0" algn="l" rtl="0">
              <a:spcBef>
                <a:spcPts val="0"/>
              </a:spcBef>
              <a:spcAft>
                <a:spcPts val="0"/>
              </a:spcAft>
              <a:buNone/>
            </a:pPr>
            <a:endParaRPr sz="2400">
              <a:solidFill>
                <a:srgbClr val="4C4C4E"/>
              </a:solidFill>
              <a:latin typeface="Calibri"/>
              <a:ea typeface="Calibri"/>
              <a:cs typeface="Calibri"/>
              <a:sym typeface="Calibri"/>
            </a:endParaRPr>
          </a:p>
          <a:p>
            <a:pPr marL="0" lvl="0" indent="0" algn="l" rtl="0">
              <a:spcBef>
                <a:spcPts val="0"/>
              </a:spcBef>
              <a:spcAft>
                <a:spcPts val="0"/>
              </a:spcAft>
              <a:buNone/>
            </a:pPr>
            <a:r>
              <a:rPr lang="en-US" sz="2400">
                <a:solidFill>
                  <a:srgbClr val="4C4C4E"/>
                </a:solidFill>
                <a:latin typeface="Calibri"/>
                <a:ea typeface="Calibri"/>
                <a:cs typeface="Calibri"/>
                <a:sym typeface="Calibri"/>
              </a:rPr>
              <a:t>Contact the Curriculum Committee CPL workgroup at </a:t>
            </a:r>
            <a:r>
              <a:rPr lang="en-US" sz="2400" u="sng">
                <a:solidFill>
                  <a:schemeClr val="accent5"/>
                </a:solidFill>
                <a:latin typeface="Calibri"/>
                <a:ea typeface="Calibri"/>
                <a:cs typeface="Calibri"/>
                <a:sym typeface="Calibri"/>
                <a:hlinkClick r:id="rId3"/>
              </a:rPr>
              <a:t>cpl@palomar.edu</a:t>
            </a:r>
            <a:r>
              <a:rPr lang="en-US" sz="2400">
                <a:solidFill>
                  <a:srgbClr val="4C4C4E"/>
                </a:solidFill>
                <a:latin typeface="Calibri"/>
                <a:ea typeface="Calibri"/>
                <a:cs typeface="Calibri"/>
                <a:sym typeface="Calibri"/>
              </a:rPr>
              <a:t> </a:t>
            </a:r>
            <a:endParaRPr sz="2400">
              <a:solidFill>
                <a:srgbClr val="4C4C4E"/>
              </a:solidFill>
              <a:latin typeface="Calibri"/>
              <a:ea typeface="Calibri"/>
              <a:cs typeface="Calibri"/>
              <a:sym typeface="Calibri"/>
            </a:endParaRPr>
          </a:p>
          <a:p>
            <a:pPr marL="0" lvl="0" indent="0" algn="l" rtl="0">
              <a:spcBef>
                <a:spcPts val="0"/>
              </a:spcBef>
              <a:spcAft>
                <a:spcPts val="0"/>
              </a:spcAft>
              <a:buNone/>
            </a:pPr>
            <a:r>
              <a:rPr lang="en-US" sz="1800">
                <a:solidFill>
                  <a:srgbClr val="4C4C4E"/>
                </a:solidFill>
                <a:latin typeface="Calibri"/>
                <a:ea typeface="Calibri"/>
                <a:cs typeface="Calibri"/>
                <a:sym typeface="Calibri"/>
              </a:rPr>
              <a:t>Ben Mudgett - Articulation Officer</a:t>
            </a:r>
            <a:endParaRPr sz="1800">
              <a:solidFill>
                <a:srgbClr val="4C4C4E"/>
              </a:solidFill>
              <a:latin typeface="Calibri"/>
              <a:ea typeface="Calibri"/>
              <a:cs typeface="Calibri"/>
              <a:sym typeface="Calibri"/>
            </a:endParaRPr>
          </a:p>
          <a:p>
            <a:pPr marL="0" lvl="0" indent="0" algn="l" rtl="0">
              <a:spcBef>
                <a:spcPts val="0"/>
              </a:spcBef>
              <a:spcAft>
                <a:spcPts val="0"/>
              </a:spcAft>
              <a:buNone/>
            </a:pPr>
            <a:r>
              <a:rPr lang="en-US" sz="1800">
                <a:solidFill>
                  <a:srgbClr val="4C4C4E"/>
                </a:solidFill>
                <a:latin typeface="Calibri"/>
                <a:ea typeface="Calibri"/>
                <a:cs typeface="Calibri"/>
                <a:sym typeface="Calibri"/>
              </a:rPr>
              <a:t>Candace Rose - Curriculum Technical Reviewer &amp; Media Studies Faculty</a:t>
            </a:r>
            <a:endParaRPr sz="1800">
              <a:solidFill>
                <a:srgbClr val="4C4C4E"/>
              </a:solidFill>
              <a:latin typeface="Calibri"/>
              <a:ea typeface="Calibri"/>
              <a:cs typeface="Calibri"/>
              <a:sym typeface="Calibri"/>
            </a:endParaRPr>
          </a:p>
          <a:p>
            <a:pPr marL="0" lvl="0" indent="0" algn="l" rtl="0">
              <a:spcBef>
                <a:spcPts val="0"/>
              </a:spcBef>
              <a:spcAft>
                <a:spcPts val="0"/>
              </a:spcAft>
              <a:buNone/>
            </a:pPr>
            <a:r>
              <a:rPr lang="en-US" sz="1800">
                <a:solidFill>
                  <a:srgbClr val="4C4C4E"/>
                </a:solidFill>
                <a:latin typeface="Calibri"/>
                <a:ea typeface="Calibri"/>
                <a:cs typeface="Calibri"/>
                <a:sym typeface="Calibri"/>
              </a:rPr>
              <a:t>Nichol Roe - Associate Dean of Workforce Development and Extended Studies</a:t>
            </a:r>
            <a:endParaRPr sz="1800">
              <a:solidFill>
                <a:srgbClr val="4C4C4E"/>
              </a:solidFill>
              <a:latin typeface="Calibri"/>
              <a:ea typeface="Calibri"/>
              <a:cs typeface="Calibri"/>
              <a:sym typeface="Calibri"/>
            </a:endParaRPr>
          </a:p>
          <a:p>
            <a:pPr marL="0" lvl="0" indent="0" algn="l" rtl="0">
              <a:spcBef>
                <a:spcPts val="0"/>
              </a:spcBef>
              <a:spcAft>
                <a:spcPts val="0"/>
              </a:spcAft>
              <a:buNone/>
            </a:pPr>
            <a:r>
              <a:rPr lang="en-US" sz="1800">
                <a:solidFill>
                  <a:srgbClr val="4C4C4E"/>
                </a:solidFill>
                <a:latin typeface="Calibri"/>
                <a:ea typeface="Calibri"/>
                <a:cs typeface="Calibri"/>
                <a:sym typeface="Calibri"/>
              </a:rPr>
              <a:t>Tina Barlolong - Veterans Counselor </a:t>
            </a:r>
            <a:endParaRPr sz="1800">
              <a:solidFill>
                <a:srgbClr val="4C4C4E"/>
              </a:solidFill>
              <a:latin typeface="Calibri"/>
              <a:ea typeface="Calibri"/>
              <a:cs typeface="Calibri"/>
              <a:sym typeface="Calibri"/>
            </a:endParaRPr>
          </a:p>
          <a:p>
            <a:pPr marL="0" lvl="0" indent="0" algn="l" rtl="0">
              <a:spcBef>
                <a:spcPts val="0"/>
              </a:spcBef>
              <a:spcAft>
                <a:spcPts val="0"/>
              </a:spcAft>
              <a:buNone/>
            </a:pPr>
            <a:endParaRPr sz="1800">
              <a:solidFill>
                <a:srgbClr val="4C4C4E"/>
              </a:solidFill>
              <a:latin typeface="Calibri"/>
              <a:ea typeface="Calibri"/>
              <a:cs typeface="Calibri"/>
              <a:sym typeface="Calibri"/>
            </a:endParaRPr>
          </a:p>
          <a:p>
            <a:pPr marL="0" lvl="0" indent="0" algn="l" rtl="0">
              <a:spcBef>
                <a:spcPts val="0"/>
              </a:spcBef>
              <a:spcAft>
                <a:spcPts val="0"/>
              </a:spcAft>
              <a:buNone/>
            </a:pPr>
            <a:endParaRPr sz="1800">
              <a:solidFill>
                <a:srgbClr val="4C4C4E"/>
              </a:solidFill>
              <a:latin typeface="Calibri"/>
              <a:ea typeface="Calibri"/>
              <a:cs typeface="Calibri"/>
              <a:sym typeface="Calibri"/>
            </a:endParaRPr>
          </a:p>
          <a:p>
            <a:pPr marL="0" lvl="0" indent="0" algn="l" rtl="0">
              <a:spcBef>
                <a:spcPts val="0"/>
              </a:spcBef>
              <a:spcAft>
                <a:spcPts val="0"/>
              </a:spcAft>
              <a:buNone/>
            </a:pPr>
            <a:endParaRPr sz="1800" b="1">
              <a:solidFill>
                <a:srgbClr val="4C4C4E"/>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4800" b="1">
              <a:solidFill>
                <a:srgbClr val="4C4C4E"/>
              </a:solidFill>
              <a:latin typeface="Calibri"/>
              <a:ea typeface="Calibri"/>
              <a:cs typeface="Calibri"/>
              <a:sym typeface="Calibri"/>
            </a:endParaRPr>
          </a:p>
        </p:txBody>
      </p:sp>
      <p:pic>
        <p:nvPicPr>
          <p:cNvPr id="80" name="Google Shape;80;p17"/>
          <p:cNvPicPr preferRelativeResize="0"/>
          <p:nvPr/>
        </p:nvPicPr>
        <p:blipFill>
          <a:blip r:embed="rId4">
            <a:alphaModFix/>
          </a:blip>
          <a:stretch>
            <a:fillRect/>
          </a:stretch>
        </p:blipFill>
        <p:spPr>
          <a:xfrm>
            <a:off x="8971125" y="4724225"/>
            <a:ext cx="2595999" cy="1416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499825" y="302375"/>
            <a:ext cx="11103000" cy="631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4C4C4E"/>
                </a:solidFill>
                <a:latin typeface="Calibri"/>
                <a:ea typeface="Calibri"/>
                <a:cs typeface="Calibri"/>
                <a:sym typeface="Calibri"/>
              </a:rPr>
              <a:t>7 CPL Pilot Disciplines...</a:t>
            </a:r>
            <a:endParaRPr sz="4800" b="1">
              <a:solidFill>
                <a:srgbClr val="4C4C4E"/>
              </a:solidFill>
              <a:latin typeface="Calibri"/>
              <a:ea typeface="Calibri"/>
              <a:cs typeface="Calibri"/>
              <a:sym typeface="Calibri"/>
            </a:endParaRPr>
          </a:p>
          <a:p>
            <a:pPr marL="0" lvl="0" indent="0" algn="l" rtl="0">
              <a:spcBef>
                <a:spcPts val="0"/>
              </a:spcBef>
              <a:spcAft>
                <a:spcPts val="0"/>
              </a:spcAft>
              <a:buNone/>
            </a:pPr>
            <a:r>
              <a:rPr lang="en-US" sz="2000">
                <a:solidFill>
                  <a:srgbClr val="4C4C4E"/>
                </a:solidFill>
                <a:latin typeface="Calibri"/>
                <a:ea typeface="Calibri"/>
                <a:cs typeface="Calibri"/>
                <a:sym typeface="Calibri"/>
              </a:rPr>
              <a:t>Seven disciplines that lend themselves to CPL have been identified by the Academic Senate in partnership with the Chancellor’s Office according to the following criteria: </a:t>
            </a:r>
            <a:endParaRPr sz="2000">
              <a:solidFill>
                <a:srgbClr val="4C4C4E"/>
              </a:solidFill>
              <a:latin typeface="Calibri"/>
              <a:ea typeface="Calibri"/>
              <a:cs typeface="Calibri"/>
              <a:sym typeface="Calibri"/>
            </a:endParaRPr>
          </a:p>
          <a:p>
            <a:pPr marL="0" lvl="0" indent="0" algn="l" rtl="0">
              <a:spcBef>
                <a:spcPts val="0"/>
              </a:spcBef>
              <a:spcAft>
                <a:spcPts val="0"/>
              </a:spcAft>
              <a:buNone/>
            </a:pPr>
            <a:endParaRPr sz="2000">
              <a:solidFill>
                <a:srgbClr val="4C4C4E"/>
              </a:solidFill>
              <a:latin typeface="Calibri"/>
              <a:ea typeface="Calibri"/>
              <a:cs typeface="Calibri"/>
              <a:sym typeface="Calibri"/>
            </a:endParaRPr>
          </a:p>
          <a:p>
            <a:pPr marL="457200" lvl="0" indent="-355600" algn="l" rtl="0">
              <a:spcBef>
                <a:spcPts val="0"/>
              </a:spcBef>
              <a:spcAft>
                <a:spcPts val="0"/>
              </a:spcAft>
              <a:buClr>
                <a:srgbClr val="4C4C4E"/>
              </a:buClr>
              <a:buSzPts val="2000"/>
              <a:buFont typeface="Calibri"/>
              <a:buChar char="●"/>
            </a:pPr>
            <a:r>
              <a:rPr lang="en-US" sz="2000">
                <a:solidFill>
                  <a:srgbClr val="4C4C4E"/>
                </a:solidFill>
                <a:latin typeface="Calibri"/>
                <a:ea typeface="Calibri"/>
                <a:cs typeface="Calibri"/>
                <a:sym typeface="Calibri"/>
              </a:rPr>
              <a:t>Popularity among veteran/military and adult (age 25+) students, according to CCCCO completion data (2015-17)</a:t>
            </a:r>
            <a:endParaRPr sz="2000">
              <a:solidFill>
                <a:srgbClr val="4C4C4E"/>
              </a:solidFill>
              <a:latin typeface="Calibri"/>
              <a:ea typeface="Calibri"/>
              <a:cs typeface="Calibri"/>
              <a:sym typeface="Calibri"/>
            </a:endParaRPr>
          </a:p>
          <a:p>
            <a:pPr marL="457200" lvl="0" indent="-355600" algn="l" rtl="0">
              <a:spcBef>
                <a:spcPts val="0"/>
              </a:spcBef>
              <a:spcAft>
                <a:spcPts val="0"/>
              </a:spcAft>
              <a:buClr>
                <a:srgbClr val="4C4C4E"/>
              </a:buClr>
              <a:buSzPts val="2000"/>
              <a:buFont typeface="Calibri"/>
              <a:buChar char="●"/>
            </a:pPr>
            <a:r>
              <a:rPr lang="en-US" sz="2000">
                <a:solidFill>
                  <a:srgbClr val="4C4C4E"/>
                </a:solidFill>
                <a:latin typeface="Calibri"/>
                <a:ea typeface="Calibri"/>
                <a:cs typeface="Calibri"/>
                <a:sym typeface="Calibri"/>
              </a:rPr>
              <a:t>Alignment with the priority sectors of the Workforce and Economic Development division, which are based on job growth and wage gains</a:t>
            </a:r>
            <a:endParaRPr sz="2000">
              <a:solidFill>
                <a:srgbClr val="4C4C4E"/>
              </a:solidFill>
              <a:latin typeface="Calibri"/>
              <a:ea typeface="Calibri"/>
              <a:cs typeface="Calibri"/>
              <a:sym typeface="Calibri"/>
            </a:endParaRPr>
          </a:p>
          <a:p>
            <a:pPr marL="457200" lvl="0" indent="-355600" algn="l" rtl="0">
              <a:spcBef>
                <a:spcPts val="0"/>
              </a:spcBef>
              <a:spcAft>
                <a:spcPts val="0"/>
              </a:spcAft>
              <a:buClr>
                <a:srgbClr val="4C4C4E"/>
              </a:buClr>
              <a:buSzPts val="2000"/>
              <a:buFont typeface="Calibri"/>
              <a:buChar char="●"/>
            </a:pPr>
            <a:r>
              <a:rPr lang="en-US" sz="2000">
                <a:solidFill>
                  <a:srgbClr val="4C4C4E"/>
                </a:solidFill>
                <a:latin typeface="Calibri"/>
                <a:ea typeface="Calibri"/>
                <a:cs typeface="Calibri"/>
                <a:sym typeface="Calibri"/>
              </a:rPr>
              <a:t>Alignment with industry certifications and/or standardized workplace training</a:t>
            </a:r>
            <a:endParaRPr sz="2000">
              <a:solidFill>
                <a:srgbClr val="4C4C4E"/>
              </a:solidFill>
              <a:latin typeface="Calibri"/>
              <a:ea typeface="Calibri"/>
              <a:cs typeface="Calibri"/>
              <a:sym typeface="Calibri"/>
            </a:endParaRPr>
          </a:p>
          <a:p>
            <a:pPr marL="0" lvl="0" indent="0" algn="l" rtl="0">
              <a:spcBef>
                <a:spcPts val="0"/>
              </a:spcBef>
              <a:spcAft>
                <a:spcPts val="0"/>
              </a:spcAft>
              <a:buNone/>
            </a:pPr>
            <a:endParaRPr sz="2000" b="1">
              <a:solidFill>
                <a:srgbClr val="4C4C4E"/>
              </a:solidFill>
              <a:latin typeface="Calibri"/>
              <a:ea typeface="Calibri"/>
              <a:cs typeface="Calibri"/>
              <a:sym typeface="Calibri"/>
            </a:endParaRPr>
          </a:p>
          <a:p>
            <a:pPr marL="0" lvl="0" indent="0" algn="l" rtl="0">
              <a:spcBef>
                <a:spcPts val="0"/>
              </a:spcBef>
              <a:spcAft>
                <a:spcPts val="0"/>
              </a:spcAft>
              <a:buNone/>
            </a:pPr>
            <a:r>
              <a:rPr lang="en-US" sz="2400" b="1">
                <a:solidFill>
                  <a:srgbClr val="4C4C4E"/>
                </a:solidFill>
                <a:latin typeface="Calibri"/>
                <a:ea typeface="Calibri"/>
                <a:cs typeface="Calibri"/>
                <a:sym typeface="Calibri"/>
              </a:rPr>
              <a:t>Administration of justice</a:t>
            </a:r>
            <a:endParaRPr sz="2400" b="1">
              <a:solidFill>
                <a:srgbClr val="4C4C4E"/>
              </a:solidFill>
              <a:latin typeface="Calibri"/>
              <a:ea typeface="Calibri"/>
              <a:cs typeface="Calibri"/>
              <a:sym typeface="Calibri"/>
            </a:endParaRPr>
          </a:p>
          <a:p>
            <a:pPr marL="0" lvl="0" indent="0" algn="l" rtl="0">
              <a:spcBef>
                <a:spcPts val="0"/>
              </a:spcBef>
              <a:spcAft>
                <a:spcPts val="0"/>
              </a:spcAft>
              <a:buNone/>
            </a:pPr>
            <a:r>
              <a:rPr lang="en-US" sz="2400" b="1">
                <a:solidFill>
                  <a:srgbClr val="4C4C4E"/>
                </a:solidFill>
                <a:latin typeface="Calibri"/>
                <a:ea typeface="Calibri"/>
                <a:cs typeface="Calibri"/>
                <a:sym typeface="Calibri"/>
              </a:rPr>
              <a:t>Automotive technology</a:t>
            </a:r>
            <a:endParaRPr sz="2400" b="1">
              <a:solidFill>
                <a:srgbClr val="4C4C4E"/>
              </a:solidFill>
              <a:latin typeface="Calibri"/>
              <a:ea typeface="Calibri"/>
              <a:cs typeface="Calibri"/>
              <a:sym typeface="Calibri"/>
            </a:endParaRPr>
          </a:p>
          <a:p>
            <a:pPr marL="0" lvl="0" indent="0" algn="l" rtl="0">
              <a:spcBef>
                <a:spcPts val="0"/>
              </a:spcBef>
              <a:spcAft>
                <a:spcPts val="0"/>
              </a:spcAft>
              <a:buNone/>
            </a:pPr>
            <a:r>
              <a:rPr lang="en-US" sz="2400" b="1">
                <a:solidFill>
                  <a:srgbClr val="4C4C4E"/>
                </a:solidFill>
                <a:latin typeface="Calibri"/>
                <a:ea typeface="Calibri"/>
                <a:cs typeface="Calibri"/>
                <a:sym typeface="Calibri"/>
              </a:rPr>
              <a:t>Business administration and management</a:t>
            </a:r>
            <a:endParaRPr sz="2400" b="1">
              <a:solidFill>
                <a:srgbClr val="4C4C4E"/>
              </a:solidFill>
              <a:latin typeface="Calibri"/>
              <a:ea typeface="Calibri"/>
              <a:cs typeface="Calibri"/>
              <a:sym typeface="Calibri"/>
            </a:endParaRPr>
          </a:p>
          <a:p>
            <a:pPr marL="0" lvl="0" indent="0" algn="l" rtl="0">
              <a:spcBef>
                <a:spcPts val="0"/>
              </a:spcBef>
              <a:spcAft>
                <a:spcPts val="0"/>
              </a:spcAft>
              <a:buNone/>
            </a:pPr>
            <a:r>
              <a:rPr lang="en-US" sz="2400" b="1">
                <a:solidFill>
                  <a:srgbClr val="4C4C4E"/>
                </a:solidFill>
                <a:latin typeface="Calibri"/>
                <a:ea typeface="Calibri"/>
                <a:cs typeface="Calibri"/>
                <a:sym typeface="Calibri"/>
              </a:rPr>
              <a:t>Cybersecurity </a:t>
            </a:r>
            <a:endParaRPr sz="2400" b="1">
              <a:solidFill>
                <a:srgbClr val="4C4C4E"/>
              </a:solidFill>
              <a:latin typeface="Calibri"/>
              <a:ea typeface="Calibri"/>
              <a:cs typeface="Calibri"/>
              <a:sym typeface="Calibri"/>
            </a:endParaRPr>
          </a:p>
          <a:p>
            <a:pPr marL="0" lvl="0" indent="0" algn="l" rtl="0">
              <a:spcBef>
                <a:spcPts val="0"/>
              </a:spcBef>
              <a:spcAft>
                <a:spcPts val="0"/>
              </a:spcAft>
              <a:buNone/>
            </a:pPr>
            <a:r>
              <a:rPr lang="en-US" sz="2400" b="1">
                <a:solidFill>
                  <a:srgbClr val="4C4C4E"/>
                </a:solidFill>
                <a:latin typeface="Calibri"/>
                <a:ea typeface="Calibri"/>
                <a:cs typeface="Calibri"/>
                <a:sym typeface="Calibri"/>
              </a:rPr>
              <a:t>Fire science</a:t>
            </a:r>
            <a:endParaRPr sz="2400" b="1">
              <a:solidFill>
                <a:srgbClr val="4C4C4E"/>
              </a:solidFill>
              <a:latin typeface="Calibri"/>
              <a:ea typeface="Calibri"/>
              <a:cs typeface="Calibri"/>
              <a:sym typeface="Calibri"/>
            </a:endParaRPr>
          </a:p>
          <a:p>
            <a:pPr marL="0" lvl="0" indent="0" algn="l" rtl="0">
              <a:spcBef>
                <a:spcPts val="0"/>
              </a:spcBef>
              <a:spcAft>
                <a:spcPts val="0"/>
              </a:spcAft>
              <a:buNone/>
            </a:pPr>
            <a:r>
              <a:rPr lang="en-US" sz="2400" b="1">
                <a:solidFill>
                  <a:srgbClr val="4C4C4E"/>
                </a:solidFill>
                <a:latin typeface="Calibri"/>
                <a:ea typeface="Calibri"/>
                <a:cs typeface="Calibri"/>
                <a:sym typeface="Calibri"/>
              </a:rPr>
              <a:t>Health</a:t>
            </a:r>
            <a:endParaRPr sz="2400" b="1">
              <a:solidFill>
                <a:srgbClr val="4C4C4E"/>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400" b="1">
                <a:solidFill>
                  <a:srgbClr val="4C4C4E"/>
                </a:solidFill>
                <a:latin typeface="Calibri"/>
                <a:ea typeface="Calibri"/>
                <a:cs typeface="Calibri"/>
                <a:sym typeface="Calibri"/>
              </a:rPr>
              <a:t>Information technology </a:t>
            </a:r>
            <a:endParaRPr sz="2400" b="1">
              <a:solidFill>
                <a:srgbClr val="4C4C4E"/>
              </a:solidFill>
              <a:latin typeface="Calibri"/>
              <a:ea typeface="Calibri"/>
              <a:cs typeface="Calibri"/>
              <a:sym typeface="Calibri"/>
            </a:endParaRPr>
          </a:p>
          <a:p>
            <a:pPr marL="0" lvl="0" indent="0" algn="l" rtl="0">
              <a:lnSpc>
                <a:spcPct val="160000"/>
              </a:lnSpc>
              <a:spcBef>
                <a:spcPts val="0"/>
              </a:spcBef>
              <a:spcAft>
                <a:spcPts val="0"/>
              </a:spcAft>
              <a:buNone/>
            </a:pPr>
            <a:endParaRPr sz="2000">
              <a:solidFill>
                <a:srgbClr val="E9171F"/>
              </a:solidFill>
              <a:highlight>
                <a:srgbClr val="FEFEFE"/>
              </a:highlight>
            </a:endParaRPr>
          </a:p>
          <a:p>
            <a:pPr marL="0" lvl="0" indent="0" algn="l" rtl="0">
              <a:spcBef>
                <a:spcPts val="1200"/>
              </a:spcBef>
              <a:spcAft>
                <a:spcPts val="0"/>
              </a:spcAft>
              <a:buNone/>
            </a:pPr>
            <a:endParaRPr sz="4800" b="1">
              <a:solidFill>
                <a:srgbClr val="4C4C4E"/>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4800" b="1">
              <a:solidFill>
                <a:srgbClr val="4C4C4E"/>
              </a:solidFill>
              <a:latin typeface="Calibri"/>
              <a:ea typeface="Calibri"/>
              <a:cs typeface="Calibri"/>
              <a:sym typeface="Calibri"/>
            </a:endParaRPr>
          </a:p>
        </p:txBody>
      </p:sp>
      <p:pic>
        <p:nvPicPr>
          <p:cNvPr id="86" name="Google Shape;86;p18" descr="decorative" title="Picture of active military and EMT workers helping a patient"/>
          <p:cNvPicPr preferRelativeResize="0"/>
          <p:nvPr/>
        </p:nvPicPr>
        <p:blipFill>
          <a:blip r:embed="rId3">
            <a:alphaModFix/>
          </a:blip>
          <a:stretch>
            <a:fillRect/>
          </a:stretch>
        </p:blipFill>
        <p:spPr>
          <a:xfrm>
            <a:off x="7363275" y="3887975"/>
            <a:ext cx="3766875" cy="2690625"/>
          </a:xfrm>
          <a:prstGeom prst="rect">
            <a:avLst/>
          </a:prstGeom>
          <a:noFill/>
          <a:ln>
            <a:noFill/>
          </a:ln>
          <a:effectLst>
            <a:outerShdw blurRad="57150" dist="333375" dir="1332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Office Theme">
  <a:themeElements>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fontScheme name="ASCCC Fonts">
      <a:majorFont>
        <a:latin typeface="Palatino Linotyp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19 Colors.potx" id="{709733E0-98AB-B742-A901-A5ADFEE70B17}" vid="{2B555066-8715-5444-816F-F32952213B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ppt template 2019 Colors</Template>
  <TotalTime>1324</TotalTime>
  <Words>3169</Words>
  <Application>Microsoft Office PowerPoint</Application>
  <PresentationFormat>Widescreen</PresentationFormat>
  <Paragraphs>424</Paragraphs>
  <Slides>61</Slides>
  <Notes>16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4" baseType="lpstr">
      <vt:lpstr>Gill Sans</vt:lpstr>
      <vt:lpstr>Helvetica Neue</vt:lpstr>
      <vt:lpstr>Palatino</vt:lpstr>
      <vt:lpstr>Arial</vt:lpstr>
      <vt:lpstr>Calibri</vt:lpstr>
      <vt:lpstr>Gill Sans MT</vt:lpstr>
      <vt:lpstr>Gill Sans Ultra Bold</vt:lpstr>
      <vt:lpstr>Palatino Linotype</vt:lpstr>
      <vt:lpstr>Rockwell</vt:lpstr>
      <vt:lpstr>Times New Roman</vt:lpstr>
      <vt:lpstr>Verdana</vt:lpstr>
      <vt:lpstr>Office Theme</vt:lpstr>
      <vt:lpstr>Acrobat Document</vt:lpstr>
      <vt:lpstr>Pre-Session Breakout for Articulation Officers  July 7, 2020</vt:lpstr>
      <vt:lpstr>Session Description</vt:lpstr>
      <vt:lpstr>Overview of our time together:</vt:lpstr>
      <vt:lpstr>April Lonero</vt:lpstr>
      <vt:lpstr>CREDIT FOR PRIOR LEARNING at Palomar College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C-ID Update  Eric Wada ASCCC C-ID Curriculum Director Folsom Lake College</vt:lpstr>
      <vt:lpstr>C-ID Update:  Newsletter</vt:lpstr>
      <vt:lpstr>Spring 2020 in Review</vt:lpstr>
      <vt:lpstr>Spring 2020 in Review</vt:lpstr>
      <vt:lpstr>C-ID AO Subgroup Membership</vt:lpstr>
      <vt:lpstr>Looking Ahead</vt:lpstr>
      <vt:lpstr>Contact Information</vt:lpstr>
      <vt:lpstr>Credit for Prior Learning </vt:lpstr>
      <vt:lpstr>Cheryl Aschenbach</vt:lpstr>
      <vt:lpstr> Support and Resources for Articulation Officers</vt:lpstr>
      <vt:lpstr>Introductions</vt:lpstr>
      <vt:lpstr>Presentation Change</vt:lpstr>
      <vt:lpstr>Vision for Success / Core Commitments</vt:lpstr>
      <vt:lpstr>      Call to Action for Equity</vt:lpstr>
      <vt:lpstr>Our Responsibilities</vt:lpstr>
      <vt:lpstr>Examples of Support We Provide</vt:lpstr>
      <vt:lpstr>Additional Support Contacts </vt:lpstr>
      <vt:lpstr>COVID-19 Updates Related to Transfer</vt:lpstr>
      <vt:lpstr>Curriculum Team by Region</vt:lpstr>
      <vt:lpstr>We are here to support you</vt:lpstr>
      <vt:lpstr>CCC Chancellor’s Office Contact Information</vt:lpstr>
      <vt:lpstr>Articulation Officer Role  in Curriculum    Tiffany Tran Irvine Valley College  Counseling Faculty/Articulation Officer</vt:lpstr>
      <vt:lpstr>Definition of Articulation</vt:lpstr>
      <vt:lpstr>ASCCC Resolutions</vt:lpstr>
      <vt:lpstr>Role of Articulation Officer</vt:lpstr>
      <vt:lpstr>Key Team Members </vt:lpstr>
      <vt:lpstr>Programs</vt:lpstr>
      <vt:lpstr>ASSIST.ORG</vt:lpstr>
      <vt:lpstr>PowerPoint Presentation</vt:lpstr>
      <vt:lpstr>PowerPoint Presentation</vt:lpstr>
      <vt:lpstr>PowerPoint Presentation</vt:lpstr>
      <vt:lpstr>PowerPoint Presentation</vt:lpstr>
      <vt:lpstr>On the horizon…. </vt:lpstr>
      <vt:lpstr>CPL (Credit for Prior Learning)</vt:lpstr>
      <vt:lpstr>CPL Pilots in seven disciplines</vt:lpstr>
      <vt:lpstr>PowerPoint Presentation</vt:lpstr>
      <vt:lpstr>IB and CLEP</vt:lpstr>
      <vt:lpstr>Competency-Based Education</vt:lpstr>
      <vt:lpstr>PowerPoint Presentation</vt:lpstr>
      <vt:lpstr>ASSIST Updates</vt:lpstr>
      <vt:lpstr>Poll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Pre-Session Breakout for Articulation Officers</dc:title>
  <dc:creator>Elizabeth Ramirez</dc:creator>
  <cp:lastModifiedBy>Kyoko Hatano</cp:lastModifiedBy>
  <cp:revision>27</cp:revision>
  <dcterms:created xsi:type="dcterms:W3CDTF">2020-07-02T20:05:09Z</dcterms:created>
  <dcterms:modified xsi:type="dcterms:W3CDTF">2020-07-07T17:09:54Z</dcterms:modified>
</cp:coreProperties>
</file>