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6"/>
  </p:notesMasterIdLst>
  <p:handoutMasterIdLst>
    <p:handoutMasterId r:id="rId17"/>
  </p:handoutMasterIdLst>
  <p:sldIdLst>
    <p:sldId id="279" r:id="rId2"/>
    <p:sldId id="297" r:id="rId3"/>
    <p:sldId id="288" r:id="rId4"/>
    <p:sldId id="289" r:id="rId5"/>
    <p:sldId id="301" r:id="rId6"/>
    <p:sldId id="305" r:id="rId7"/>
    <p:sldId id="306" r:id="rId8"/>
    <p:sldId id="307" r:id="rId9"/>
    <p:sldId id="308" r:id="rId10"/>
    <p:sldId id="309" r:id="rId11"/>
    <p:sldId id="310" r:id="rId12"/>
    <p:sldId id="311" r:id="rId13"/>
    <p:sldId id="312" r:id="rId14"/>
    <p:sldId id="313"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40218"/>
    <a:srgbClr val="C180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6"/>
    <p:restoredTop sz="93165"/>
  </p:normalViewPr>
  <p:slideViewPr>
    <p:cSldViewPr snapToGrid="0" snapToObjects="1">
      <p:cViewPr varScale="1">
        <p:scale>
          <a:sx n="63" d="100"/>
          <a:sy n="63" d="100"/>
        </p:scale>
        <p:origin x="84"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B2B179-26CD-BA4A-AE84-B0E1AF58B2CF}" type="datetimeFigureOut">
              <a:rPr lang="en-US" smtClean="0"/>
              <a:t>7/25/2018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DF44AA-E916-ED4C-9814-61C78E3B6902}" type="slidenum">
              <a:rPr lang="en-US" smtClean="0"/>
              <a:t>‹#›</a:t>
            </a:fld>
            <a:endParaRPr lang="en-US"/>
          </a:p>
        </p:txBody>
      </p:sp>
    </p:spTree>
    <p:extLst>
      <p:ext uri="{BB962C8B-B14F-4D97-AF65-F5344CB8AC3E}">
        <p14:creationId xmlns:p14="http://schemas.microsoft.com/office/powerpoint/2010/main" val="4499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845654428"/>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7ACFD072-B5E6-4516-A8DA-965C5DCCA205}" type="datetimeFigureOut">
              <a:rPr lang="en-US" smtClean="0"/>
              <a:t>7/25/2018</a:t>
            </a:fld>
            <a:endParaRPr lang="en-US" dirty="0"/>
          </a:p>
        </p:txBody>
      </p:sp>
      <p:sp>
        <p:nvSpPr>
          <p:cNvPr id="23" name="Footer Placeholder 22"/>
          <p:cNvSpPr>
            <a:spLocks noGrp="1"/>
          </p:cNvSpPr>
          <p:nvPr>
            <p:ph type="ftr" sz="quarter" idx="15"/>
          </p:nvPr>
        </p:nvSpPr>
        <p:spPr/>
        <p:txBody>
          <a:bodyPr/>
          <a:lstStyle/>
          <a:p>
            <a:endParaRPr lang="en-US" dirty="0"/>
          </a:p>
        </p:txBody>
      </p:sp>
      <p:sp>
        <p:nvSpPr>
          <p:cNvPr id="24" name="Slide Number Placeholder 23"/>
          <p:cNvSpPr>
            <a:spLocks noGrp="1"/>
          </p:cNvSpPr>
          <p:nvPr>
            <p:ph type="sldNum" sz="quarter" idx="16"/>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08641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CFD072-B5E6-4516-A8DA-965C5DCCA205}" type="datetimeFigureOut">
              <a:rPr lang="en-US" smtClean="0"/>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7760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923925"/>
            <a:ext cx="1971675" cy="52530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923925"/>
            <a:ext cx="5800725"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CFD072-B5E6-4516-A8DA-965C5DCCA205}" type="datetimeFigureOut">
              <a:rPr lang="en-US" smtClean="0"/>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89633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CFD072-B5E6-4516-A8DA-965C5DCCA205}" type="datetimeFigureOut">
              <a:rPr lang="en-US" smtClean="0"/>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671675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FD072-B5E6-4516-A8DA-965C5DCCA205}" type="datetimeFigureOut">
              <a:rPr lang="en-US" smtClean="0"/>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425013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CFD072-B5E6-4516-A8DA-965C5DCCA205}" type="datetimeFigureOut">
              <a:rPr lang="en-US" smtClean="0"/>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5281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895350"/>
            <a:ext cx="7886700" cy="7953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CFD072-B5E6-4516-A8DA-965C5DCCA205}" type="datetimeFigureOut">
              <a:rPr lang="en-US" smtClean="0"/>
              <a:t>7/25/2018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6543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CFD072-B5E6-4516-A8DA-965C5DCCA205}" type="datetimeFigureOut">
              <a:rPr lang="en-US" smtClean="0"/>
              <a:t>7/25/2018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222663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FD072-B5E6-4516-A8DA-965C5DCCA205}" type="datetimeFigureOut">
              <a:rPr lang="en-US" smtClean="0"/>
              <a:t>7/25/2018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60500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193799"/>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987426"/>
            <a:ext cx="462915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181225"/>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FD072-B5E6-4516-A8DA-965C5DCCA205}" type="datetimeFigureOut">
              <a:rPr lang="en-US" smtClean="0"/>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250750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FD072-B5E6-4516-A8DA-965C5DCCA205}" type="datetimeFigureOut">
              <a:rPr lang="en-US" smtClean="0"/>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191629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04875"/>
            <a:ext cx="78867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FD072-B5E6-4516-A8DA-965C5DCCA205}" type="datetimeFigureOut">
              <a:rPr lang="en-US" smtClean="0"/>
              <a:t>7/25/2018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415581560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mckay@mendocino.edu" TargetMode="External"/><Relationship Id="rId2" Type="http://schemas.openxmlformats.org/officeDocument/2006/relationships/hyperlink" Target="mailto:latonya.parker@mv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680" y="1122363"/>
            <a:ext cx="8199120" cy="2387600"/>
          </a:xfrm>
        </p:spPr>
        <p:txBody>
          <a:bodyPr>
            <a:normAutofit/>
          </a:bodyPr>
          <a:lstStyle/>
          <a:p>
            <a:r>
              <a:rPr lang="en-US" sz="4800" i="0" dirty="0" smtClean="0"/>
              <a:t>Professional </a:t>
            </a:r>
            <a:r>
              <a:rPr lang="en-US" sz="4800" i="0" dirty="0" smtClean="0"/>
              <a:t>Confidence</a:t>
            </a:r>
            <a:br>
              <a:rPr lang="en-US" sz="4800" i="0" dirty="0" smtClean="0"/>
            </a:br>
            <a:r>
              <a:rPr lang="en-US" sz="4800" i="0" dirty="0" smtClean="0"/>
              <a:t>August 3</a:t>
            </a:r>
            <a:r>
              <a:rPr lang="en-US" sz="4800" i="0" baseline="30000" dirty="0" smtClean="0"/>
              <a:t>rd</a:t>
            </a:r>
            <a:r>
              <a:rPr lang="en-US" sz="4800" i="0" dirty="0" smtClean="0"/>
              <a:t> 2018</a:t>
            </a:r>
            <a:endParaRPr lang="en-US" sz="4800" i="0" dirty="0"/>
          </a:p>
        </p:txBody>
      </p:sp>
      <p:sp>
        <p:nvSpPr>
          <p:cNvPr id="3" name="Subtitle 2"/>
          <p:cNvSpPr>
            <a:spLocks noGrp="1"/>
          </p:cNvSpPr>
          <p:nvPr>
            <p:ph type="subTitle" idx="1"/>
          </p:nvPr>
        </p:nvSpPr>
        <p:spPr>
          <a:xfrm>
            <a:off x="960120" y="4000150"/>
            <a:ext cx="7299960" cy="2114899"/>
          </a:xfrm>
        </p:spPr>
        <p:txBody>
          <a:bodyPr>
            <a:normAutofit/>
          </a:bodyPr>
          <a:lstStyle/>
          <a:p>
            <a:r>
              <a:rPr lang="en-US" b="0" i="0" dirty="0" smtClean="0"/>
              <a:t>Conan McKay, ASCCC Area B Representative</a:t>
            </a:r>
          </a:p>
          <a:p>
            <a:r>
              <a:rPr lang="en-US" b="0" i="0" dirty="0" smtClean="0"/>
              <a:t>LaTonya Parker, ASCCC South Representative</a:t>
            </a:r>
          </a:p>
          <a:p>
            <a:r>
              <a:rPr lang="en-US" b="0" i="0" dirty="0" smtClean="0"/>
              <a:t> </a:t>
            </a:r>
          </a:p>
          <a:p>
            <a:r>
              <a:rPr lang="en-US" b="0" i="0" dirty="0" smtClean="0"/>
              <a:t>2018 </a:t>
            </a:r>
            <a:r>
              <a:rPr lang="en-US" b="0" i="0" dirty="0"/>
              <a:t>ASCCC Part Time Faculty Leadership Institute</a:t>
            </a:r>
          </a:p>
          <a:p>
            <a:endParaRPr lang="en-US" dirty="0" smtClean="0"/>
          </a:p>
          <a:p>
            <a:endParaRPr lang="en-US" dirty="0"/>
          </a:p>
        </p:txBody>
      </p:sp>
    </p:spTree>
    <p:extLst>
      <p:ext uri="{BB962C8B-B14F-4D97-AF65-F5344CB8AC3E}">
        <p14:creationId xmlns:p14="http://schemas.microsoft.com/office/powerpoint/2010/main" val="3525341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0" dirty="0"/>
              <a:t>Build PC </a:t>
            </a:r>
            <a:r>
              <a:rPr lang="en-US" i="0" dirty="0" smtClean="0"/>
              <a:t>- Seek </a:t>
            </a:r>
            <a:r>
              <a:rPr lang="en-US" i="0" dirty="0"/>
              <a:t>Help From Other Faculty</a:t>
            </a:r>
          </a:p>
        </p:txBody>
      </p:sp>
      <p:sp>
        <p:nvSpPr>
          <p:cNvPr id="3" name="Content Placeholder 2"/>
          <p:cNvSpPr>
            <a:spLocks noGrp="1"/>
          </p:cNvSpPr>
          <p:nvPr>
            <p:ph idx="1"/>
          </p:nvPr>
        </p:nvSpPr>
        <p:spPr>
          <a:xfrm>
            <a:off x="640080" y="1978025"/>
            <a:ext cx="7886700" cy="4351338"/>
          </a:xfrm>
        </p:spPr>
        <p:txBody>
          <a:bodyPr>
            <a:normAutofit fontScale="92500" lnSpcReduction="10000"/>
          </a:bodyPr>
          <a:lstStyle/>
          <a:p>
            <a:r>
              <a:rPr lang="en-US" b="0" i="0" dirty="0"/>
              <a:t>Other faculty members in your department are there to help</a:t>
            </a:r>
          </a:p>
          <a:p>
            <a:r>
              <a:rPr lang="en-US" b="0" i="0" dirty="0"/>
              <a:t>Ask for advice about the class that you are teaching</a:t>
            </a:r>
          </a:p>
          <a:p>
            <a:r>
              <a:rPr lang="en-US" b="0" i="0" dirty="0"/>
              <a:t>Are there topics where students struggle?</a:t>
            </a:r>
          </a:p>
          <a:p>
            <a:r>
              <a:rPr lang="en-US" b="0" i="0" dirty="0"/>
              <a:t>Are there some topics where you should spend more time?</a:t>
            </a:r>
          </a:p>
          <a:p>
            <a:r>
              <a:rPr lang="en-US" b="0" i="0" dirty="0"/>
              <a:t>Are there some topics that are essential for the next class?</a:t>
            </a:r>
          </a:p>
          <a:p>
            <a:r>
              <a:rPr lang="en-US" b="0" i="0" dirty="0"/>
              <a:t>Ask a faculty member you trust to come and observe your class. </a:t>
            </a:r>
          </a:p>
          <a:p>
            <a:r>
              <a:rPr lang="en-US" b="0" i="0" dirty="0"/>
              <a:t>Get classroom advice from an experienced teacher</a:t>
            </a:r>
          </a:p>
          <a:p>
            <a:r>
              <a:rPr lang="en-US" b="0" i="0" dirty="0"/>
              <a:t>Help with your natural anxiety about being observed</a:t>
            </a:r>
          </a:p>
          <a:p>
            <a:r>
              <a:rPr lang="en-US" b="0" i="0" dirty="0"/>
              <a:t>Ask to watch other faculty members teach their classes, including in disciplines very different than your own</a:t>
            </a:r>
          </a:p>
          <a:p>
            <a:endParaRPr lang="en-US" dirty="0"/>
          </a:p>
        </p:txBody>
      </p:sp>
    </p:spTree>
    <p:extLst>
      <p:ext uri="{BB962C8B-B14F-4D97-AF65-F5344CB8AC3E}">
        <p14:creationId xmlns:p14="http://schemas.microsoft.com/office/powerpoint/2010/main" val="485229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0" dirty="0" smtClean="0"/>
              <a:t>Build PC – Innovation &amp; Teaching</a:t>
            </a:r>
            <a:endParaRPr lang="en-US" i="0" dirty="0"/>
          </a:p>
        </p:txBody>
      </p:sp>
      <p:sp>
        <p:nvSpPr>
          <p:cNvPr id="3" name="Content Placeholder 2"/>
          <p:cNvSpPr>
            <a:spLocks noGrp="1"/>
          </p:cNvSpPr>
          <p:nvPr>
            <p:ph idx="1"/>
          </p:nvPr>
        </p:nvSpPr>
        <p:spPr>
          <a:xfrm>
            <a:off x="670560" y="1993265"/>
            <a:ext cx="7886700" cy="4351338"/>
          </a:xfrm>
        </p:spPr>
        <p:txBody>
          <a:bodyPr>
            <a:normAutofit fontScale="92500"/>
          </a:bodyPr>
          <a:lstStyle/>
          <a:p>
            <a:r>
              <a:rPr lang="en-US" b="0" i="0" dirty="0"/>
              <a:t>We all have classes that we love to teach, but if you only ever teach a single class you are less likely to get a full time position</a:t>
            </a:r>
          </a:p>
          <a:p>
            <a:r>
              <a:rPr lang="en-US" b="0" i="0" dirty="0"/>
              <a:t>Go to the department chair and make it clear that you are willing and wanting to teach any class</a:t>
            </a:r>
          </a:p>
          <a:p>
            <a:r>
              <a:rPr lang="en-US" b="0" i="0" dirty="0"/>
              <a:t>Teaching new classes every semester requires more work, but it forces you out of your comfort zone and expands your repertoire</a:t>
            </a:r>
          </a:p>
          <a:p>
            <a:r>
              <a:rPr lang="en-US" b="0" i="0" dirty="0"/>
              <a:t>Seek continual improvement of the classes you teach</a:t>
            </a:r>
          </a:p>
          <a:p>
            <a:r>
              <a:rPr lang="en-US" b="0" i="0" dirty="0"/>
              <a:t>Make adjustments to content, delivery, and assignments</a:t>
            </a:r>
          </a:p>
          <a:p>
            <a:r>
              <a:rPr lang="en-US" b="0" i="0" dirty="0"/>
              <a:t>Don’t let your class become static from semester to semester</a:t>
            </a:r>
          </a:p>
          <a:p>
            <a:endParaRPr lang="en-US" dirty="0"/>
          </a:p>
        </p:txBody>
      </p:sp>
    </p:spTree>
    <p:extLst>
      <p:ext uri="{BB962C8B-B14F-4D97-AF65-F5344CB8AC3E}">
        <p14:creationId xmlns:p14="http://schemas.microsoft.com/office/powerpoint/2010/main" val="3996718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0" dirty="0" smtClean="0"/>
              <a:t>Build PC-Professional Development</a:t>
            </a:r>
            <a:endParaRPr lang="en-US" i="0" dirty="0"/>
          </a:p>
        </p:txBody>
      </p:sp>
      <p:sp>
        <p:nvSpPr>
          <p:cNvPr id="3" name="Content Placeholder 2"/>
          <p:cNvSpPr>
            <a:spLocks noGrp="1"/>
          </p:cNvSpPr>
          <p:nvPr>
            <p:ph idx="1"/>
          </p:nvPr>
        </p:nvSpPr>
        <p:spPr>
          <a:xfrm>
            <a:off x="640080" y="2069465"/>
            <a:ext cx="7886700" cy="4351338"/>
          </a:xfrm>
        </p:spPr>
        <p:txBody>
          <a:bodyPr/>
          <a:lstStyle/>
          <a:p>
            <a:r>
              <a:rPr lang="en-US" b="0" i="0" dirty="0"/>
              <a:t>As academics, we are always trying to learn</a:t>
            </a:r>
          </a:p>
          <a:p>
            <a:r>
              <a:rPr lang="en-US" b="0" i="0" dirty="0"/>
              <a:t>Look for professional development opportunities in your discipline or around teaching</a:t>
            </a:r>
          </a:p>
          <a:p>
            <a:r>
              <a:rPr lang="en-US" b="0" i="0" dirty="0"/>
              <a:t>Many colleges offer opportunities to attend conferences to part time faculty – make sure to let your dean know that you would be interested</a:t>
            </a:r>
          </a:p>
          <a:p>
            <a:r>
              <a:rPr lang="en-US" b="0" i="0" dirty="0"/>
              <a:t>Whether you are seeking to be a full time faculty member or want to stay part time, we all have things that we can do better!</a:t>
            </a:r>
          </a:p>
          <a:p>
            <a:endParaRPr lang="en-US" dirty="0"/>
          </a:p>
        </p:txBody>
      </p:sp>
    </p:spTree>
    <p:extLst>
      <p:ext uri="{BB962C8B-B14F-4D97-AF65-F5344CB8AC3E}">
        <p14:creationId xmlns:p14="http://schemas.microsoft.com/office/powerpoint/2010/main" val="1326755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t>How Do You Measure PC?</a:t>
            </a:r>
            <a:endParaRPr lang="en-US" i="0" dirty="0"/>
          </a:p>
        </p:txBody>
      </p:sp>
      <p:sp>
        <p:nvSpPr>
          <p:cNvPr id="3" name="Content Placeholder 2"/>
          <p:cNvSpPr>
            <a:spLocks noGrp="1"/>
          </p:cNvSpPr>
          <p:nvPr>
            <p:ph idx="1"/>
          </p:nvPr>
        </p:nvSpPr>
        <p:spPr>
          <a:xfrm>
            <a:off x="628650" y="2084705"/>
            <a:ext cx="7886700" cy="4351338"/>
          </a:xfrm>
        </p:spPr>
        <p:txBody>
          <a:bodyPr/>
          <a:lstStyle/>
          <a:p>
            <a:r>
              <a:rPr lang="en-US" b="0" i="0" dirty="0" smtClean="0"/>
              <a:t>Feedback From Others</a:t>
            </a:r>
          </a:p>
          <a:p>
            <a:r>
              <a:rPr lang="en-US" b="0" i="0" dirty="0" smtClean="0"/>
              <a:t>Level of Engagement</a:t>
            </a:r>
          </a:p>
          <a:p>
            <a:r>
              <a:rPr lang="en-US" b="0" i="0" dirty="0" smtClean="0"/>
              <a:t>College Involvement</a:t>
            </a:r>
          </a:p>
          <a:p>
            <a:r>
              <a:rPr lang="en-US" b="0" i="0" dirty="0" smtClean="0"/>
              <a:t>Interpersonal Communication</a:t>
            </a:r>
          </a:p>
          <a:p>
            <a:r>
              <a:rPr lang="en-US" b="0" i="0" dirty="0" smtClean="0"/>
              <a:t>How You Present?</a:t>
            </a:r>
          </a:p>
          <a:p>
            <a:r>
              <a:rPr lang="en-US" b="0" i="0" dirty="0" smtClean="0"/>
              <a:t>Accomplishments</a:t>
            </a:r>
          </a:p>
        </p:txBody>
      </p:sp>
    </p:spTree>
    <p:extLst>
      <p:ext uri="{BB962C8B-B14F-4D97-AF65-F5344CB8AC3E}">
        <p14:creationId xmlns:p14="http://schemas.microsoft.com/office/powerpoint/2010/main" val="3731731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 For Coming!</a:t>
            </a:r>
            <a:endParaRPr lang="en-US" dirty="0"/>
          </a:p>
        </p:txBody>
      </p:sp>
      <p:sp>
        <p:nvSpPr>
          <p:cNvPr id="3" name="Content Placeholder 2"/>
          <p:cNvSpPr>
            <a:spLocks noGrp="1"/>
          </p:cNvSpPr>
          <p:nvPr>
            <p:ph idx="1"/>
          </p:nvPr>
        </p:nvSpPr>
        <p:spPr/>
        <p:txBody>
          <a:bodyPr/>
          <a:lstStyle/>
          <a:p>
            <a:pPr algn="ctr"/>
            <a:endParaRPr lang="en-US" dirty="0" smtClean="0"/>
          </a:p>
          <a:p>
            <a:pPr marL="0" indent="0" algn="ctr">
              <a:buNone/>
            </a:pPr>
            <a:r>
              <a:rPr lang="en-US" sz="4400" b="0" i="0" dirty="0" smtClean="0"/>
              <a:t>Any Questions?</a:t>
            </a:r>
          </a:p>
          <a:p>
            <a:pPr algn="ctr"/>
            <a:endParaRPr lang="en-US" b="0" i="0" dirty="0"/>
          </a:p>
          <a:p>
            <a:pPr algn="ctr"/>
            <a:r>
              <a:rPr lang="en-US" b="0" i="0" dirty="0" smtClean="0"/>
              <a:t>LaTonya Parker – </a:t>
            </a:r>
            <a:r>
              <a:rPr lang="en-US" b="0" i="0" dirty="0" smtClean="0">
                <a:hlinkClick r:id="rId2"/>
              </a:rPr>
              <a:t>latonya.parker@mvc.edu</a:t>
            </a:r>
            <a:endParaRPr lang="en-US" b="0" i="0" dirty="0" smtClean="0"/>
          </a:p>
          <a:p>
            <a:pPr marL="0" indent="0" algn="ctr">
              <a:buNone/>
            </a:pPr>
            <a:endParaRPr lang="en-US" b="0" i="0" dirty="0" smtClean="0"/>
          </a:p>
          <a:p>
            <a:pPr algn="ctr"/>
            <a:r>
              <a:rPr lang="en-US" b="0" i="0" dirty="0"/>
              <a:t>Conan </a:t>
            </a:r>
            <a:r>
              <a:rPr lang="en-US" b="0" i="0" dirty="0" smtClean="0"/>
              <a:t>McKay </a:t>
            </a:r>
            <a:r>
              <a:rPr lang="en-US" b="0" i="0" dirty="0"/>
              <a:t>- </a:t>
            </a:r>
            <a:r>
              <a:rPr lang="en-US" b="0" i="0" dirty="0" smtClean="0">
                <a:hlinkClick r:id="rId3"/>
              </a:rPr>
              <a:t>cmckay@mendocino.edu</a:t>
            </a:r>
            <a:endParaRPr lang="en-US" b="0" i="0" dirty="0" smtClean="0"/>
          </a:p>
          <a:p>
            <a:endParaRPr lang="en-US" dirty="0"/>
          </a:p>
          <a:p>
            <a:pPr algn="ctr"/>
            <a:endParaRPr lang="en-US" dirty="0" smtClean="0"/>
          </a:p>
          <a:p>
            <a:pPr algn="ctr"/>
            <a:endParaRPr lang="en-US" dirty="0"/>
          </a:p>
        </p:txBody>
      </p:sp>
    </p:spTree>
    <p:extLst>
      <p:ext uri="{BB962C8B-B14F-4D97-AF65-F5344CB8AC3E}">
        <p14:creationId xmlns:p14="http://schemas.microsoft.com/office/powerpoint/2010/main" val="2181900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122363"/>
            <a:ext cx="7772400" cy="719117"/>
          </a:xfrm>
        </p:spPr>
        <p:txBody>
          <a:bodyPr>
            <a:normAutofit/>
          </a:bodyPr>
          <a:lstStyle/>
          <a:p>
            <a:r>
              <a:rPr lang="en-US" sz="3600" i="0" dirty="0" smtClean="0"/>
              <a:t>Program Description</a:t>
            </a:r>
            <a:endParaRPr lang="en-US" sz="3600" i="0" dirty="0"/>
          </a:p>
        </p:txBody>
      </p:sp>
      <p:sp>
        <p:nvSpPr>
          <p:cNvPr id="5" name="Rectangle 4"/>
          <p:cNvSpPr/>
          <p:nvPr/>
        </p:nvSpPr>
        <p:spPr>
          <a:xfrm>
            <a:off x="457200" y="2274838"/>
            <a:ext cx="8214360" cy="1569660"/>
          </a:xfrm>
          <a:prstGeom prst="rect">
            <a:avLst/>
          </a:prstGeom>
        </p:spPr>
        <p:txBody>
          <a:bodyPr wrap="square">
            <a:spAutoFit/>
          </a:bodyPr>
          <a:lstStyle/>
          <a:p>
            <a:r>
              <a:rPr lang="en-US" dirty="0">
                <a:latin typeface="Georgia" panose="02040502050405020303" pitchFamily="18" charset="0"/>
              </a:rPr>
              <a:t>Confidence is an essential quality for faculty members. This session will examine ways to cultivate personal confidence and will discuss how this characteristic can lead to improved teaching.</a:t>
            </a:r>
          </a:p>
        </p:txBody>
      </p:sp>
    </p:spTree>
    <p:extLst>
      <p:ext uri="{BB962C8B-B14F-4D97-AF65-F5344CB8AC3E}">
        <p14:creationId xmlns:p14="http://schemas.microsoft.com/office/powerpoint/2010/main" val="3811770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t>Room Check</a:t>
            </a:r>
            <a:endParaRPr lang="en-US" i="0" dirty="0"/>
          </a:p>
        </p:txBody>
      </p:sp>
      <p:sp>
        <p:nvSpPr>
          <p:cNvPr id="3" name="Content Placeholder 2"/>
          <p:cNvSpPr>
            <a:spLocks noGrp="1"/>
          </p:cNvSpPr>
          <p:nvPr>
            <p:ph idx="1"/>
          </p:nvPr>
        </p:nvSpPr>
        <p:spPr>
          <a:xfrm>
            <a:off x="628650" y="2330937"/>
            <a:ext cx="7886700" cy="3846026"/>
          </a:xfrm>
        </p:spPr>
        <p:txBody>
          <a:bodyPr/>
          <a:lstStyle/>
          <a:p>
            <a:pPr marL="0" indent="0" algn="ctr">
              <a:buNone/>
            </a:pPr>
            <a:r>
              <a:rPr lang="en-US" b="0" i="0" dirty="0" smtClean="0"/>
              <a:t>What </a:t>
            </a:r>
            <a:r>
              <a:rPr lang="en-US" b="0" i="0" dirty="0" smtClean="0"/>
              <a:t>brings you to this session</a:t>
            </a:r>
            <a:r>
              <a:rPr lang="en-US" b="0" i="0" dirty="0" smtClean="0"/>
              <a:t>?</a:t>
            </a:r>
          </a:p>
          <a:p>
            <a:pPr marL="0" indent="0" algn="ctr">
              <a:buNone/>
            </a:pPr>
            <a:r>
              <a:rPr lang="en-US" b="0" i="0" dirty="0" smtClean="0"/>
              <a:t>What is your background experience in the community college?</a:t>
            </a:r>
            <a:endParaRPr lang="en-US" b="0" i="0" dirty="0" smtClean="0"/>
          </a:p>
          <a:p>
            <a:pPr marL="0" indent="0">
              <a:buNone/>
            </a:pPr>
            <a:endParaRPr lang="en-US" dirty="0"/>
          </a:p>
        </p:txBody>
      </p:sp>
    </p:spTree>
    <p:extLst>
      <p:ext uri="{BB962C8B-B14F-4D97-AF65-F5344CB8AC3E}">
        <p14:creationId xmlns:p14="http://schemas.microsoft.com/office/powerpoint/2010/main" val="1251299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t>Professional Confidence (PC)</a:t>
            </a:r>
            <a:endParaRPr lang="en-US" i="0" dirty="0"/>
          </a:p>
        </p:txBody>
      </p:sp>
      <p:sp>
        <p:nvSpPr>
          <p:cNvPr id="3" name="Content Placeholder 2"/>
          <p:cNvSpPr>
            <a:spLocks noGrp="1"/>
          </p:cNvSpPr>
          <p:nvPr>
            <p:ph idx="1"/>
          </p:nvPr>
        </p:nvSpPr>
        <p:spPr>
          <a:xfrm>
            <a:off x="628650" y="2237105"/>
            <a:ext cx="7886700" cy="4351338"/>
          </a:xfrm>
        </p:spPr>
        <p:txBody>
          <a:bodyPr/>
          <a:lstStyle/>
          <a:p>
            <a:r>
              <a:rPr lang="en-US" b="0" i="0" dirty="0"/>
              <a:t>Very few people enter a new environment with confidence</a:t>
            </a:r>
          </a:p>
          <a:p>
            <a:r>
              <a:rPr lang="en-US" b="0" i="0" dirty="0"/>
              <a:t>Confidence is built upon years of training and experience to know that you will be able to adapt and adjust to the unknown</a:t>
            </a:r>
          </a:p>
          <a:p>
            <a:r>
              <a:rPr lang="en-US" b="0" i="0" dirty="0"/>
              <a:t>No matter what situation you will encounter, preparation is the key to overcoming nervousness and fear</a:t>
            </a:r>
          </a:p>
          <a:p>
            <a:pPr marL="0" indent="0">
              <a:buNone/>
            </a:pPr>
            <a:endParaRPr lang="en-US" b="0" dirty="0" smtClean="0"/>
          </a:p>
        </p:txBody>
      </p:sp>
    </p:spTree>
    <p:extLst>
      <p:ext uri="{BB962C8B-B14F-4D97-AF65-F5344CB8AC3E}">
        <p14:creationId xmlns:p14="http://schemas.microsoft.com/office/powerpoint/2010/main" val="1208798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0" dirty="0" smtClean="0"/>
              <a:t>Why is </a:t>
            </a:r>
            <a:r>
              <a:rPr lang="en-US" i="0" dirty="0" smtClean="0"/>
              <a:t>PC</a:t>
            </a:r>
            <a:r>
              <a:rPr lang="en-US" i="0" dirty="0" smtClean="0"/>
              <a:t> </a:t>
            </a:r>
            <a:r>
              <a:rPr lang="en-US" i="0" dirty="0" smtClean="0"/>
              <a:t>Important?</a:t>
            </a:r>
            <a:endParaRPr lang="en-US" i="0" dirty="0"/>
          </a:p>
        </p:txBody>
      </p:sp>
      <p:sp>
        <p:nvSpPr>
          <p:cNvPr id="3" name="Content Placeholder 2"/>
          <p:cNvSpPr>
            <a:spLocks noGrp="1"/>
          </p:cNvSpPr>
          <p:nvPr>
            <p:ph idx="1"/>
          </p:nvPr>
        </p:nvSpPr>
        <p:spPr>
          <a:xfrm>
            <a:off x="628650" y="2133599"/>
            <a:ext cx="7886700" cy="4043363"/>
          </a:xfrm>
        </p:spPr>
        <p:txBody>
          <a:bodyPr/>
          <a:lstStyle/>
          <a:p>
            <a:r>
              <a:rPr lang="en-US" b="0" i="0" dirty="0"/>
              <a:t>Very few people were born to be a </a:t>
            </a:r>
            <a:r>
              <a:rPr lang="en-US" b="0" i="0" dirty="0" smtClean="0"/>
              <a:t>professor</a:t>
            </a:r>
            <a:endParaRPr lang="en-US" b="0" i="0" dirty="0"/>
          </a:p>
          <a:p>
            <a:r>
              <a:rPr lang="en-US" b="0" i="0" dirty="0"/>
              <a:t>Becoming an effective </a:t>
            </a:r>
            <a:r>
              <a:rPr lang="en-US" b="0" i="0" dirty="0" smtClean="0"/>
              <a:t>leader or educator </a:t>
            </a:r>
            <a:r>
              <a:rPr lang="en-US" b="0" i="0" dirty="0"/>
              <a:t>will take a lot of work and dedication</a:t>
            </a:r>
          </a:p>
          <a:p>
            <a:r>
              <a:rPr lang="en-US" b="0" i="0" dirty="0"/>
              <a:t>Everyone has to teach their first class and no one is perfect the first time out</a:t>
            </a:r>
          </a:p>
          <a:p>
            <a:pPr marL="0" indent="0">
              <a:buNone/>
            </a:pPr>
            <a:endParaRPr lang="en-US" dirty="0"/>
          </a:p>
        </p:txBody>
      </p:sp>
    </p:spTree>
    <p:extLst>
      <p:ext uri="{BB962C8B-B14F-4D97-AF65-F5344CB8AC3E}">
        <p14:creationId xmlns:p14="http://schemas.microsoft.com/office/powerpoint/2010/main" val="1660172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0" dirty="0" smtClean="0"/>
              <a:t>PC-Moving Beyond Your Comfort Zone</a:t>
            </a:r>
            <a:endParaRPr lang="en-US" i="0" dirty="0"/>
          </a:p>
        </p:txBody>
      </p:sp>
      <p:sp>
        <p:nvSpPr>
          <p:cNvPr id="3" name="Content Placeholder 2"/>
          <p:cNvSpPr>
            <a:spLocks noGrp="1"/>
          </p:cNvSpPr>
          <p:nvPr>
            <p:ph idx="1"/>
          </p:nvPr>
        </p:nvSpPr>
        <p:spPr>
          <a:xfrm>
            <a:off x="628650" y="2038985"/>
            <a:ext cx="7886700" cy="4351338"/>
          </a:xfrm>
        </p:spPr>
        <p:txBody>
          <a:bodyPr>
            <a:normAutofit fontScale="92500" lnSpcReduction="10000"/>
          </a:bodyPr>
          <a:lstStyle/>
          <a:p>
            <a:r>
              <a:rPr lang="en-US" i="0" dirty="0" smtClean="0"/>
              <a:t>Self Affirmation Through Collaboration</a:t>
            </a:r>
          </a:p>
          <a:p>
            <a:pPr lvl="1"/>
            <a:r>
              <a:rPr lang="en-US" dirty="0"/>
              <a:t>It is often difficult for part time faculty to be involved beyond the classroom, but try to be </a:t>
            </a:r>
            <a:r>
              <a:rPr lang="en-US" dirty="0" smtClean="0"/>
              <a:t>engaged (i.e. Committee, Club Advisor, Academic Senate)</a:t>
            </a:r>
            <a:endParaRPr lang="en-US" dirty="0"/>
          </a:p>
          <a:p>
            <a:pPr lvl="1"/>
            <a:r>
              <a:rPr lang="en-US" dirty="0"/>
              <a:t>Be an active part of SLO assessment and offer suggestions if you have any</a:t>
            </a:r>
          </a:p>
          <a:p>
            <a:pPr lvl="1"/>
            <a:r>
              <a:rPr lang="en-US" dirty="0"/>
              <a:t>Give feedback on the curriculum and make suggestions for possible changes</a:t>
            </a:r>
          </a:p>
          <a:p>
            <a:pPr lvl="1"/>
            <a:r>
              <a:rPr lang="en-US" dirty="0"/>
              <a:t>Attend department meetings if you are able. When you are visible, you will get a better sense of what it is like to be a full time faculty </a:t>
            </a:r>
            <a:r>
              <a:rPr lang="en-US" dirty="0" smtClean="0"/>
              <a:t>member</a:t>
            </a:r>
          </a:p>
          <a:p>
            <a:pPr lvl="1"/>
            <a:r>
              <a:rPr lang="en-US" dirty="0" smtClean="0"/>
              <a:t>Present Workshops</a:t>
            </a:r>
          </a:p>
          <a:p>
            <a:pPr lvl="1"/>
            <a:r>
              <a:rPr lang="en-US" dirty="0" smtClean="0"/>
              <a:t>Conduct Faculty Flex Activities in Your Area of Expertise</a:t>
            </a:r>
          </a:p>
          <a:p>
            <a:pPr lvl="1"/>
            <a:endParaRPr lang="en-US" dirty="0"/>
          </a:p>
        </p:txBody>
      </p:sp>
    </p:spTree>
    <p:extLst>
      <p:ext uri="{BB962C8B-B14F-4D97-AF65-F5344CB8AC3E}">
        <p14:creationId xmlns:p14="http://schemas.microsoft.com/office/powerpoint/2010/main" val="1113136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0" dirty="0" smtClean="0"/>
              <a:t>PC is More Than Building Self-Esteem</a:t>
            </a:r>
            <a:endParaRPr lang="en-US" i="0" dirty="0"/>
          </a:p>
        </p:txBody>
      </p:sp>
      <p:sp>
        <p:nvSpPr>
          <p:cNvPr id="3" name="Content Placeholder 2"/>
          <p:cNvSpPr>
            <a:spLocks noGrp="1"/>
          </p:cNvSpPr>
          <p:nvPr>
            <p:ph idx="1"/>
          </p:nvPr>
        </p:nvSpPr>
        <p:spPr>
          <a:xfrm>
            <a:off x="628650" y="2252345"/>
            <a:ext cx="7886700" cy="4351338"/>
          </a:xfrm>
        </p:spPr>
        <p:txBody>
          <a:bodyPr/>
          <a:lstStyle/>
          <a:p>
            <a:pPr marL="0" indent="0">
              <a:buNone/>
            </a:pPr>
            <a:r>
              <a:rPr lang="en-US" i="0" dirty="0" smtClean="0"/>
              <a:t>Building professional confidence is intentional actions towards identified personal aspirations</a:t>
            </a:r>
          </a:p>
          <a:p>
            <a:r>
              <a:rPr lang="en-US" i="0" dirty="0" smtClean="0"/>
              <a:t>Serve </a:t>
            </a:r>
            <a:r>
              <a:rPr lang="en-US" i="0" dirty="0"/>
              <a:t>As a </a:t>
            </a:r>
            <a:r>
              <a:rPr lang="en-US" i="0" dirty="0" smtClean="0"/>
              <a:t>Mentor</a:t>
            </a:r>
          </a:p>
          <a:p>
            <a:pPr lvl="1"/>
            <a:r>
              <a:rPr lang="en-US" dirty="0"/>
              <a:t>Students, Staff and </a:t>
            </a:r>
            <a:r>
              <a:rPr lang="en-US" dirty="0" smtClean="0"/>
              <a:t>Colleagues</a:t>
            </a:r>
            <a:endParaRPr lang="en-US" b="0" i="0" dirty="0" smtClean="0"/>
          </a:p>
          <a:p>
            <a:r>
              <a:rPr lang="en-US" i="0" dirty="0" smtClean="0"/>
              <a:t>Create a Personal Mission Statement</a:t>
            </a:r>
          </a:p>
          <a:p>
            <a:pPr lvl="1"/>
            <a:r>
              <a:rPr lang="en-US" dirty="0"/>
              <a:t>Identify Areas to be </a:t>
            </a:r>
            <a:r>
              <a:rPr lang="en-US" dirty="0" smtClean="0"/>
              <a:t>Strengthened</a:t>
            </a:r>
            <a:endParaRPr lang="en-US" i="0" dirty="0" smtClean="0"/>
          </a:p>
          <a:p>
            <a:endParaRPr lang="en-US" i="0" dirty="0" smtClean="0"/>
          </a:p>
          <a:p>
            <a:pPr marL="0" indent="0">
              <a:buNone/>
            </a:pPr>
            <a:endParaRPr lang="en-US" i="0" dirty="0" smtClean="0"/>
          </a:p>
          <a:p>
            <a:pPr marL="0" indent="0">
              <a:buNone/>
            </a:pPr>
            <a:endParaRPr lang="en-US" i="0" dirty="0" smtClean="0"/>
          </a:p>
          <a:p>
            <a:pPr lvl="1"/>
            <a:endParaRPr lang="en-US" i="0" dirty="0" smtClean="0"/>
          </a:p>
          <a:p>
            <a:pPr lvl="1"/>
            <a:endParaRPr lang="en-US" b="0" i="0" dirty="0" smtClean="0"/>
          </a:p>
          <a:p>
            <a:pPr lvl="1"/>
            <a:endParaRPr lang="en-US" b="0" i="0" dirty="0" smtClean="0"/>
          </a:p>
        </p:txBody>
      </p:sp>
    </p:spTree>
    <p:extLst>
      <p:ext uri="{BB962C8B-B14F-4D97-AF65-F5344CB8AC3E}">
        <p14:creationId xmlns:p14="http://schemas.microsoft.com/office/powerpoint/2010/main" val="228727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t>Building PC in the Classroom</a:t>
            </a:r>
            <a:endParaRPr lang="en-US" i="0" dirty="0"/>
          </a:p>
        </p:txBody>
      </p:sp>
      <p:sp>
        <p:nvSpPr>
          <p:cNvPr id="3" name="Content Placeholder 2"/>
          <p:cNvSpPr>
            <a:spLocks noGrp="1"/>
          </p:cNvSpPr>
          <p:nvPr>
            <p:ph idx="1"/>
          </p:nvPr>
        </p:nvSpPr>
        <p:spPr>
          <a:xfrm>
            <a:off x="628650" y="1993265"/>
            <a:ext cx="7886700" cy="4351338"/>
          </a:xfrm>
        </p:spPr>
        <p:txBody>
          <a:bodyPr/>
          <a:lstStyle/>
          <a:p>
            <a:r>
              <a:rPr lang="en-US" b="0" i="0" dirty="0"/>
              <a:t>Each class is an opportunity to engage with your students</a:t>
            </a:r>
          </a:p>
          <a:p>
            <a:r>
              <a:rPr lang="en-US" b="0" i="0" dirty="0"/>
              <a:t>Students will disengage if you give the impression that you don’t want to be there, are nervous, or if you are not prepared</a:t>
            </a:r>
          </a:p>
          <a:p>
            <a:r>
              <a:rPr lang="en-US" b="0" i="0" dirty="0"/>
              <a:t>Be willing to seek feedback from students on new activities or assignments</a:t>
            </a:r>
          </a:p>
          <a:p>
            <a:r>
              <a:rPr lang="en-US" b="0" i="0" dirty="0"/>
              <a:t>Be professional and always be prepared for class! Whether you use prepared notes or not, plan out what you are hoping to cover that day. Don’t just wing it because they will know.</a:t>
            </a:r>
          </a:p>
          <a:p>
            <a:endParaRPr lang="en-US" dirty="0"/>
          </a:p>
        </p:txBody>
      </p:sp>
    </p:spTree>
    <p:extLst>
      <p:ext uri="{BB962C8B-B14F-4D97-AF65-F5344CB8AC3E}">
        <p14:creationId xmlns:p14="http://schemas.microsoft.com/office/powerpoint/2010/main" val="4185690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0" dirty="0" smtClean="0"/>
              <a:t>Classroom Cont. - Respect </a:t>
            </a:r>
            <a:r>
              <a:rPr lang="en-US" i="0" dirty="0"/>
              <a:t>Your Students</a:t>
            </a:r>
          </a:p>
        </p:txBody>
      </p:sp>
      <p:sp>
        <p:nvSpPr>
          <p:cNvPr id="3" name="Content Placeholder 2"/>
          <p:cNvSpPr>
            <a:spLocks noGrp="1"/>
          </p:cNvSpPr>
          <p:nvPr>
            <p:ph idx="1"/>
          </p:nvPr>
        </p:nvSpPr>
        <p:spPr/>
        <p:txBody>
          <a:bodyPr>
            <a:normAutofit/>
          </a:bodyPr>
          <a:lstStyle/>
          <a:p>
            <a:r>
              <a:rPr lang="en-US" b="0" i="0" dirty="0"/>
              <a:t>Your students are there to learn and they need your help to get there</a:t>
            </a:r>
          </a:p>
          <a:p>
            <a:r>
              <a:rPr lang="en-US" b="0" i="0" dirty="0"/>
              <a:t>Be yourself and be prepared</a:t>
            </a:r>
          </a:p>
          <a:p>
            <a:r>
              <a:rPr lang="en-US" b="0" i="0" dirty="0"/>
              <a:t>Keep students engaged by asking them questions – make sure you learn their names because you expect them to learn yours</a:t>
            </a:r>
          </a:p>
          <a:p>
            <a:r>
              <a:rPr lang="en-US" b="0" i="0" dirty="0"/>
              <a:t>Arrive early enough to greet students and engage with them individually as they arrive for class; engage with them during breaks and after class as appropriate</a:t>
            </a:r>
          </a:p>
          <a:p>
            <a:r>
              <a:rPr lang="en-US" b="0" i="0" dirty="0"/>
              <a:t>Provide feedback throughout the semester</a:t>
            </a:r>
          </a:p>
          <a:p>
            <a:r>
              <a:rPr lang="en-US" b="0" i="0" dirty="0"/>
              <a:t>Return graded work as quickly as possible!</a:t>
            </a:r>
          </a:p>
          <a:p>
            <a:endParaRPr lang="en-US" dirty="0"/>
          </a:p>
        </p:txBody>
      </p:sp>
    </p:spTree>
    <p:extLst>
      <p:ext uri="{BB962C8B-B14F-4D97-AF65-F5344CB8AC3E}">
        <p14:creationId xmlns:p14="http://schemas.microsoft.com/office/powerpoint/2010/main" val="1780034508"/>
      </p:ext>
    </p:extLst>
  </p:cSld>
  <p:clrMapOvr>
    <a:masterClrMapping/>
  </p:clrMapOvr>
</p:sld>
</file>

<file path=ppt/theme/theme1.xml><?xml version="1.0" encoding="utf-8"?>
<a:theme xmlns:a="http://schemas.openxmlformats.org/drawingml/2006/main" name="Senate Template Plain">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2.xml><?xml version="1.0" encoding="utf-8"?>
<a:theme xmlns:a="http://schemas.openxmlformats.org/drawingml/2006/main" name="ASCCC">
  <a:themeElements>
    <a:clrScheme name="ASCCC">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ASCCC">
      <a:majorFont>
        <a:latin typeface="Calibri"/>
        <a:ea typeface="Calibri"/>
        <a:cs typeface="Calibri"/>
      </a:majorFont>
      <a:minorFont>
        <a:latin typeface="Helvetica"/>
        <a:ea typeface="Helvetica"/>
        <a:cs typeface="Helvetica"/>
      </a:minorFont>
    </a:fontScheme>
    <a:fmtScheme name="ASCC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2733</TotalTime>
  <Words>809</Words>
  <Application>Microsoft Office PowerPoint</Application>
  <PresentationFormat>On-screen Show (4:3)</PresentationFormat>
  <Paragraphs>85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Georgia</vt:lpstr>
      <vt:lpstr>Helvetica</vt:lpstr>
      <vt:lpstr>Senate Template Plain</vt:lpstr>
      <vt:lpstr>Professional Confidence August 3rd 2018</vt:lpstr>
      <vt:lpstr>Program Description</vt:lpstr>
      <vt:lpstr>Room Check</vt:lpstr>
      <vt:lpstr>Professional Confidence (PC)</vt:lpstr>
      <vt:lpstr>Why is PC Important?</vt:lpstr>
      <vt:lpstr>PC-Moving Beyond Your Comfort Zone</vt:lpstr>
      <vt:lpstr>PC is More Than Building Self-Esteem</vt:lpstr>
      <vt:lpstr>Building PC in the Classroom</vt:lpstr>
      <vt:lpstr>Classroom Cont. - Respect Your Students</vt:lpstr>
      <vt:lpstr>Build PC - Seek Help From Other Faculty</vt:lpstr>
      <vt:lpstr>Build PC – Innovation &amp; Teaching</vt:lpstr>
      <vt:lpstr>Build PC-Professional Development</vt:lpstr>
      <vt:lpstr>How Do You Measure PC?</vt:lpstr>
      <vt:lpstr>Thank You For Coming!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and Emotions – Solving Problems and Managing Conflict</dc:title>
  <dc:creator>Parker, LaTonya</dc:creator>
  <cp:lastModifiedBy>LaTonya Parker</cp:lastModifiedBy>
  <cp:revision>59</cp:revision>
  <cp:lastPrinted>2017-06-16T14:21:51Z</cp:lastPrinted>
  <dcterms:modified xsi:type="dcterms:W3CDTF">2018-07-26T03:42:27Z</dcterms:modified>
</cp:coreProperties>
</file>