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5" r:id="rId3"/>
    <p:sldId id="274" r:id="rId4"/>
    <p:sldId id="276" r:id="rId5"/>
    <p:sldId id="277" r:id="rId6"/>
    <p:sldId id="278" r:id="rId7"/>
    <p:sldId id="279" r:id="rId8"/>
    <p:sldId id="280" r:id="rId9"/>
    <p:sldId id="281" r:id="rId10"/>
    <p:sldId id="259" r:id="rId11"/>
    <p:sldId id="260" r:id="rId12"/>
    <p:sldId id="268" r:id="rId13"/>
    <p:sldId id="265" r:id="rId14"/>
    <p:sldId id="264" r:id="rId15"/>
    <p:sldId id="267" r:id="rId16"/>
    <p:sldId id="269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98"/>
  </p:normalViewPr>
  <p:slideViewPr>
    <p:cSldViewPr snapToGrid="0" snapToObjects="1">
      <p:cViewPr varScale="1">
        <p:scale>
          <a:sx n="74" d="100"/>
          <a:sy n="74" d="100"/>
        </p:scale>
        <p:origin x="151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June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utan_craig@sccollege.edu" TargetMode="External"/><Relationship Id="rId2" Type="http://schemas.openxmlformats.org/officeDocument/2006/relationships/hyperlink" Target="mailto:rebecca.eikey@canyons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cap="none" dirty="0" smtClean="0">
                <a:latin typeface="Times New Roman"/>
                <a:cs typeface="Times New Roman"/>
              </a:rPr>
              <a:t>Creating a More Effective Senate by Establishing Strong Relationships</a:t>
            </a:r>
            <a:endParaRPr lang="en-US" sz="4400" cap="none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661360"/>
          </a:xfrm>
        </p:spPr>
        <p:txBody>
          <a:bodyPr>
            <a:normAutofit/>
          </a:bodyPr>
          <a:lstStyle/>
          <a:p>
            <a:r>
              <a:rPr lang="en-US" sz="26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Rebecca </a:t>
            </a:r>
            <a:r>
              <a:rPr lang="en-US" sz="26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Eikey</a:t>
            </a:r>
            <a:r>
              <a:rPr lang="en-US" sz="26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, Area C Representative</a:t>
            </a:r>
            <a:endParaRPr lang="en-US" sz="2600" i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en-US" sz="26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Craig Rutan, Area D Representative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sz="22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Faculty Leadership Institute 2017</a:t>
            </a:r>
          </a:p>
          <a:p>
            <a:r>
              <a:rPr lang="en-US" sz="22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Sheraton Grand, Sacramento</a:t>
            </a:r>
          </a:p>
          <a:p>
            <a:r>
              <a:rPr lang="en-US" sz="22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June 14-17</a:t>
            </a:r>
            <a:endParaRPr lang="en-US" sz="2200" dirty="0">
              <a:solidFill>
                <a:schemeClr val="accent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The Roles of the Senate and Union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academic senate </a:t>
            </a:r>
            <a:r>
              <a:rPr lang="en-US" dirty="0" smtClean="0">
                <a:latin typeface="Times New Roman"/>
                <a:cs typeface="Times New Roman"/>
              </a:rPr>
              <a:t>represents faculty in academic and professional matters.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The “10+1”—Title 5: §53200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The collective bargaining agent, or </a:t>
            </a:r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union</a:t>
            </a:r>
            <a:r>
              <a:rPr lang="en-US" dirty="0" smtClean="0">
                <a:latin typeface="Times New Roman"/>
                <a:cs typeface="Times New Roman"/>
              </a:rPr>
              <a:t>, represents faculty regarding working conditions.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b="1" i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These roles often overlap</a:t>
            </a:r>
            <a:r>
              <a:rPr lang="is-IS" dirty="0" smtClean="0">
                <a:latin typeface="Times New Roman"/>
                <a:cs typeface="Times New Roman"/>
              </a:rPr>
              <a:t>…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4610100"/>
            <a:ext cx="43434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862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Typical Overlapping Areas</a:t>
            </a:r>
            <a:r>
              <a:rPr lang="is-IS" dirty="0" smtClean="0">
                <a:latin typeface="Times New Roman"/>
                <a:cs typeface="Times New Roman"/>
              </a:rPr>
              <a:t>…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1810" y="1600200"/>
            <a:ext cx="4024989" cy="4666629"/>
          </a:xfrm>
        </p:spPr>
        <p:txBody>
          <a:bodyPr numCol="1">
            <a:normAutofit lnSpcReduction="1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Professional Development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Faculty Evaluations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Tenure Review Processes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Enrollment Management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Program Discontinuance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More</a:t>
            </a:r>
            <a:r>
              <a:rPr lang="is-IS" dirty="0" smtClean="0">
                <a:latin typeface="Times New Roman"/>
                <a:cs typeface="Times New Roman"/>
              </a:rPr>
              <a:t>…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835449" y="1804847"/>
            <a:ext cx="2355970" cy="2339615"/>
          </a:xfrm>
          <a:prstGeom prst="ellipse">
            <a:avLst/>
          </a:prstGeom>
          <a:solidFill>
            <a:srgbClr val="FF0000">
              <a:alpha val="51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87355" y="3242041"/>
            <a:ext cx="2322551" cy="2389750"/>
          </a:xfrm>
          <a:prstGeom prst="ellipse">
            <a:avLst/>
          </a:prstGeom>
          <a:solidFill>
            <a:srgbClr val="3366FF">
              <a:alpha val="5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87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Professional Development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/>
              </a:rPr>
              <a:t>Senate</a:t>
            </a:r>
          </a:p>
          <a:p>
            <a:r>
              <a:rPr lang="en-US" dirty="0" smtClean="0">
                <a:latin typeface="Times New Roman"/>
              </a:rPr>
              <a:t>Policies for faculty professional development fall under the 10+1</a:t>
            </a:r>
          </a:p>
          <a:p>
            <a:r>
              <a:rPr lang="en-US" dirty="0" smtClean="0">
                <a:latin typeface="Times New Roman"/>
              </a:rPr>
              <a:t>Sabbatical leaves in regard to professional and personal growth</a:t>
            </a:r>
            <a:endParaRPr lang="en-US" dirty="0">
              <a:latin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Union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FLEX service or service obligations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Sabbatical leaves in regard to terms, application process, requirements, pay, etc.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200" y="5080000"/>
            <a:ext cx="25400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584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Faculty Evaluations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Education </a:t>
            </a:r>
            <a:r>
              <a:rPr lang="en-US" b="1" dirty="0">
                <a:latin typeface="Times New Roman"/>
                <a:cs typeface="Times New Roman"/>
              </a:rPr>
              <a:t>Code: § 87663(f) Evaluation Procedures </a:t>
            </a:r>
            <a:r>
              <a:rPr lang="en-US" dirty="0">
                <a:latin typeface="Times New Roman"/>
                <a:cs typeface="Times New Roman"/>
              </a:rPr>
              <a:t>– Requires that the collective bargaining agents, or faculty unions, consult with the academic senate prior to negotiating faculty evaluation procedures.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5863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Tenure Review Process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Education Code: §87610.1(a) Evaluation Procedures </a:t>
            </a:r>
            <a:r>
              <a:rPr lang="en-US" dirty="0" smtClean="0">
                <a:latin typeface="Times New Roman"/>
                <a:cs typeface="Times New Roman"/>
              </a:rPr>
              <a:t>– Requires the collective bargaining agents, or faculty unions, consult with the academic senate prior to negotiating tenure evaluation procedures.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4239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Enrollment Management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/>
              </a:rPr>
              <a:t>Senate</a:t>
            </a:r>
          </a:p>
          <a:p>
            <a:r>
              <a:rPr lang="en-US" dirty="0" smtClean="0">
                <a:latin typeface="Times New Roman"/>
              </a:rPr>
              <a:t>Determining curricular offerings fall under the “10+1”:</a:t>
            </a:r>
          </a:p>
          <a:p>
            <a:pPr lvl="1"/>
            <a:r>
              <a:rPr lang="en-US" dirty="0" smtClean="0">
                <a:latin typeface="Times New Roman"/>
              </a:rPr>
              <a:t>Curriculum and prerequisites</a:t>
            </a:r>
          </a:p>
          <a:p>
            <a:pPr lvl="1"/>
            <a:r>
              <a:rPr lang="en-US" dirty="0" smtClean="0">
                <a:latin typeface="Times New Roman"/>
              </a:rPr>
              <a:t>Processes for planning and budget</a:t>
            </a:r>
          </a:p>
          <a:p>
            <a:pPr lvl="1"/>
            <a:r>
              <a:rPr lang="en-US" dirty="0" smtClean="0">
                <a:latin typeface="Times New Roman"/>
              </a:rPr>
              <a:t>Processes for program review</a:t>
            </a:r>
          </a:p>
          <a:p>
            <a:pPr lvl="1"/>
            <a:r>
              <a:rPr lang="en-US" dirty="0" smtClean="0">
                <a:latin typeface="Times New Roman"/>
              </a:rPr>
              <a:t>Policies for student preparation and success</a:t>
            </a:r>
            <a:endParaRPr lang="en-US" dirty="0">
              <a:latin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Union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Class size, staffing, academic calendar, teaching schedules, compensation, and other workload issues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1723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Program Discontinuance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/>
              </a:rPr>
              <a:t>Senate</a:t>
            </a:r>
          </a:p>
          <a:p>
            <a:r>
              <a:rPr lang="en-US" dirty="0" smtClean="0">
                <a:latin typeface="Times New Roman"/>
              </a:rPr>
              <a:t>Determining curricular offerings fall under the “10+1”:</a:t>
            </a:r>
          </a:p>
          <a:p>
            <a:pPr lvl="1"/>
            <a:r>
              <a:rPr lang="en-US" dirty="0" smtClean="0">
                <a:latin typeface="Times New Roman"/>
              </a:rPr>
              <a:t>Curriculum and prerequisites</a:t>
            </a:r>
          </a:p>
          <a:p>
            <a:pPr lvl="1"/>
            <a:r>
              <a:rPr lang="en-US" dirty="0">
                <a:latin typeface="Times New Roman"/>
              </a:rPr>
              <a:t>Processes for planning and </a:t>
            </a:r>
            <a:r>
              <a:rPr lang="en-US" dirty="0" smtClean="0">
                <a:latin typeface="Times New Roman"/>
              </a:rPr>
              <a:t>budget</a:t>
            </a:r>
          </a:p>
          <a:p>
            <a:pPr lvl="1"/>
            <a:r>
              <a:rPr lang="en-US" dirty="0" smtClean="0">
                <a:latin typeface="Times New Roman"/>
              </a:rPr>
              <a:t>Processes for program review</a:t>
            </a:r>
          </a:p>
          <a:p>
            <a:pPr lvl="1"/>
            <a:r>
              <a:rPr lang="en-US" dirty="0" smtClean="0">
                <a:latin typeface="Times New Roman"/>
              </a:rPr>
              <a:t>Policies for student preparation and success</a:t>
            </a:r>
            <a:endParaRPr lang="en-US" dirty="0">
              <a:latin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Union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Adequate Notification to Affected Faculty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Availability of Retraining for Displaced Faculty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2772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Questions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5475" b="54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91229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Thank you!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Rebecca </a:t>
            </a:r>
            <a:r>
              <a:rPr lang="en-US" dirty="0" err="1" smtClean="0">
                <a:latin typeface="Times New Roman"/>
                <a:cs typeface="Times New Roman"/>
              </a:rPr>
              <a:t>Eikey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mr-IN" dirty="0" smtClean="0">
                <a:latin typeface="Times New Roman"/>
                <a:cs typeface="Times New Roman"/>
              </a:rPr>
              <a:t>–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rebecca.eikey@canyons.edu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Craig Rutan </a:t>
            </a:r>
            <a:r>
              <a:rPr lang="mr-IN" dirty="0" smtClean="0">
                <a:latin typeface="Times New Roman"/>
                <a:cs typeface="Times New Roman"/>
              </a:rPr>
              <a:t>–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  <a:hlinkClick r:id="rId3"/>
              </a:rPr>
              <a:t>rutan_craig@sccollege.edu</a:t>
            </a:r>
            <a:endParaRPr lang="en-US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0391" y="3324778"/>
            <a:ext cx="6499801" cy="279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151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has brought you to this presentation?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any questions you are hoping that we answer?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&lt;strong&gt;Questions&lt;/strong&gt; to Ask Before Choosing an LMS - Capterra Blog | e-Learning ...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354" y="3584473"/>
            <a:ext cx="3856703" cy="289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21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a Successful Leader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 you were elected in a landslide or survived a contested election, you now need move into your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position.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successful leaders are able to establish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build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 relationships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relationships will help you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navigate difficult situations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have the faculty trust you when you are not able to share every detail, and allow your senate to draw the line in the sand when needed.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relationships you build will be how you are able to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navigate the challenges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your new position and become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successful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68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faculty leader, the faculty need to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you are acting in the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interests of the college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must see that you are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to listening to all sides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showing favoritism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any particular groups or departments.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you may be friends with many of your fellow faculty, you cannot just side with your friends if you want all of the faculty to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trust your judgement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 remember that the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 of the college and the students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put ahead of an individual.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87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will reach out to you on many issues.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determine which issues fall under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senate purview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each of the deans so that they get to know you and have interactions that don’t involve you problem solving or addressing complaints.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802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Vice Presidents (and Vice Chancellors)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 regularly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all of the vice presidents (and vice chancellors). Try to schedule a meeting at least once a month with anyone involved with instruction or student services.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 expectations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processes need to be followed at all times and that items under senate purview need to come to the senate.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0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 President and Chancellor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senate president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work well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college president and the district chancellor.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 regular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(at least monthly) meetings to discuss what is happening on campus and in the district.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to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 trust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keeping confidential information private and having arguments behind closed doors.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you may be called administration’s puppet,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disagreements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administration are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rarely productive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often have lingering impacts.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22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Trustees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challenging relationships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deal with will be with members of your local governing board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board presidents will want to meet with you to discuss how things are going.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board presidents will never want to meet with you because they will feel that it is inappropriate.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 be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trustees and remind them that you are there to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 the senate, not your personal views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440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difficult relationship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navigate is between the senate and the union.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Senate and union leadership should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communicate frequently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that both groups are supporting each other while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focusing on areas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each group has purview.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very common for senates to step into union issues or for unions to step into academic and professional matters.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senate leader, you need to be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 to steer your senate back on track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with the union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them out of senate issues.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49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141AD2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530</TotalTime>
  <Words>880</Words>
  <Application>Microsoft Office PowerPoint</Application>
  <PresentationFormat>On-screen Show (4:3)</PresentationFormat>
  <Paragraphs>107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Clarity</vt:lpstr>
      <vt:lpstr>Creating a More Effective Senate by Establishing Strong Relationships</vt:lpstr>
      <vt:lpstr>Welcome</vt:lpstr>
      <vt:lpstr>Becoming a Successful Leader</vt:lpstr>
      <vt:lpstr>Faculty</vt:lpstr>
      <vt:lpstr>Deans</vt:lpstr>
      <vt:lpstr>Vice Presidents (and Vice Chancellors)</vt:lpstr>
      <vt:lpstr>College President and Chancellor</vt:lpstr>
      <vt:lpstr>Trustees</vt:lpstr>
      <vt:lpstr>Union</vt:lpstr>
      <vt:lpstr>The Roles of the Senate and Union</vt:lpstr>
      <vt:lpstr>Typical Overlapping Areas…</vt:lpstr>
      <vt:lpstr>Professional Development</vt:lpstr>
      <vt:lpstr>Faculty Evaluations</vt:lpstr>
      <vt:lpstr>Tenure Review Process</vt:lpstr>
      <vt:lpstr>Enrollment Management</vt:lpstr>
      <vt:lpstr>Program Discontinuance</vt:lpstr>
      <vt:lpstr>Questions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Eikey, Rebecca</cp:lastModifiedBy>
  <cp:revision>56</cp:revision>
  <dcterms:created xsi:type="dcterms:W3CDTF">2015-10-21T19:14:41Z</dcterms:created>
  <dcterms:modified xsi:type="dcterms:W3CDTF">2017-06-14T18:07:28Z</dcterms:modified>
</cp:coreProperties>
</file>