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y6aoEXuMZQEUmsFr4BshCtNOe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4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633ae57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1633ae57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Introduction slide</a:t>
            </a:r>
            <a:endParaRPr/>
          </a:p>
        </p:txBody>
      </p:sp>
      <p:sp>
        <p:nvSpPr>
          <p:cNvPr id="126" name="Google Shape;126;g11633ae578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633ae5788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1633ae5788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ROBERT</a:t>
            </a:r>
            <a:endParaRPr/>
          </a:p>
          <a:p>
            <a:pPr marL="0" lvl="0" indent="0" algn="l" rtl="0">
              <a:spcBef>
                <a:spcPts val="0"/>
              </a:spcBef>
              <a:spcAft>
                <a:spcPts val="0"/>
              </a:spcAft>
              <a:buNone/>
            </a:pPr>
            <a:r>
              <a:rPr lang="en-US"/>
              <a:t>Traditional measures have relied on measures of efficiency such as productivity, enrollments, and program completions</a:t>
            </a:r>
            <a:endParaRPr/>
          </a:p>
          <a:p>
            <a:pPr marL="0" lvl="0" indent="0" algn="l" rtl="0">
              <a:spcBef>
                <a:spcPts val="360"/>
              </a:spcBef>
              <a:spcAft>
                <a:spcPts val="0"/>
              </a:spcAft>
              <a:buNone/>
            </a:pPr>
            <a:r>
              <a:rPr lang="en-US"/>
              <a:t>It is more than just this with an equity-minded, student-centered informed Program Review</a:t>
            </a:r>
            <a:endParaRPr/>
          </a:p>
          <a:p>
            <a:pPr marL="0" lvl="0" indent="0" algn="l" rtl="0">
              <a:spcBef>
                <a:spcPts val="360"/>
              </a:spcBef>
              <a:spcAft>
                <a:spcPts val="0"/>
              </a:spcAft>
              <a:buNone/>
            </a:pPr>
            <a:r>
              <a:rPr lang="en-US"/>
              <a:t>How can these be made more meaningful and truly address a student focused goal?</a:t>
            </a:r>
            <a:endParaRPr/>
          </a:p>
        </p:txBody>
      </p:sp>
      <p:sp>
        <p:nvSpPr>
          <p:cNvPr id="134" name="Google Shape;134;g11633ae5788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633ae578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1633ae5788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KARLA</a:t>
            </a:r>
            <a:endParaRPr/>
          </a:p>
        </p:txBody>
      </p:sp>
      <p:sp>
        <p:nvSpPr>
          <p:cNvPr id="142" name="Google Shape;142;g11633ae5788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633ae578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1633ae5788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633ae5788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1633ae5788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KARLA AND ROBERT</a:t>
            </a:r>
            <a:endParaRPr/>
          </a:p>
          <a:p>
            <a:pPr marL="0" lvl="0" indent="0" algn="l" rtl="0">
              <a:spcBef>
                <a:spcPts val="0"/>
              </a:spcBef>
              <a:spcAft>
                <a:spcPts val="0"/>
              </a:spcAft>
              <a:buClr>
                <a:schemeClr val="dk1"/>
              </a:buClr>
              <a:buFont typeface="Arial"/>
              <a:buNone/>
            </a:pPr>
            <a:r>
              <a:rPr lang="en-US"/>
              <a:t>Use Google Doc to collect information from breakout rooms</a:t>
            </a:r>
            <a:endParaRPr/>
          </a:p>
        </p:txBody>
      </p:sp>
      <p:sp>
        <p:nvSpPr>
          <p:cNvPr id="162" name="Google Shape;162;g11633ae5788_0_4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63" name="Google Shape;163;g11633ae5788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KARLA</a:t>
            </a:r>
            <a:endParaRPr/>
          </a:p>
        </p:txBody>
      </p:sp>
      <p:sp>
        <p:nvSpPr>
          <p:cNvPr id="171" name="Google Shape;171;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KARLA:</a:t>
            </a:r>
            <a:endParaRPr dirty="0"/>
          </a:p>
          <a:p>
            <a:pPr marL="0" lvl="0" indent="0" algn="l" rtl="0">
              <a:spcBef>
                <a:spcPts val="0"/>
              </a:spcBef>
              <a:spcAft>
                <a:spcPts val="0"/>
              </a:spcAft>
              <a:buNone/>
            </a:pPr>
            <a:r>
              <a:rPr lang="en-US" dirty="0"/>
              <a:t>What is the feedback loop? How does the community see the value of their contributions?</a:t>
            </a:r>
            <a:endParaRPr dirty="0"/>
          </a:p>
          <a:p>
            <a:pPr marL="0" lvl="0" indent="0" algn="l" rtl="0">
              <a:spcBef>
                <a:spcPts val="0"/>
              </a:spcBef>
              <a:spcAft>
                <a:spcPts val="0"/>
              </a:spcAft>
              <a:buNone/>
            </a:pPr>
            <a:r>
              <a:rPr lang="en-US" dirty="0"/>
              <a:t>Community buy-in</a:t>
            </a:r>
            <a:endParaRPr dirty="0"/>
          </a:p>
        </p:txBody>
      </p:sp>
      <p:sp>
        <p:nvSpPr>
          <p:cNvPr id="180" name="Google Shape;180;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Create breakout rooms for discussion and reflection (10 minute activity)</a:t>
            </a:r>
            <a:endParaRPr/>
          </a:p>
        </p:txBody>
      </p:sp>
      <p:sp>
        <p:nvSpPr>
          <p:cNvPr id="189" name="Google Shape;18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out from breakout</a:t>
            </a:r>
            <a:endParaRPr/>
          </a:p>
        </p:txBody>
      </p:sp>
      <p:sp>
        <p:nvSpPr>
          <p:cNvPr id="198" name="Google Shape;198;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99" name="Google Shape;1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Robert and KARLA (10 minutes)</a:t>
            </a:r>
            <a:endParaRPr/>
          </a:p>
          <a:p>
            <a:pPr marL="0" lvl="0" indent="0" algn="l" rtl="0">
              <a:spcBef>
                <a:spcPts val="360"/>
              </a:spcBef>
              <a:spcAft>
                <a:spcPts val="0"/>
              </a:spcAft>
              <a:buNone/>
            </a:pPr>
            <a:r>
              <a:rPr lang="en-US"/>
              <a:t>Consider an alternative discussion question or an activity in case there are not a lot of questions.</a:t>
            </a:r>
            <a:endParaRPr/>
          </a:p>
        </p:txBody>
      </p:sp>
      <p:sp>
        <p:nvSpPr>
          <p:cNvPr id="207" name="Google Shape;207;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08" name="Google Shape;2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Robert</a:t>
            </a:r>
            <a:endParaRPr/>
          </a:p>
        </p:txBody>
      </p:sp>
      <p:sp>
        <p:nvSpPr>
          <p:cNvPr id="69" name="Google Shape;69;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KARLA</a:t>
            </a:r>
            <a:endParaRPr/>
          </a:p>
          <a:p>
            <a:pPr marL="0" lvl="0" indent="0" algn="l" rtl="0">
              <a:spcBef>
                <a:spcPts val="360"/>
              </a:spcBef>
              <a:spcAft>
                <a:spcPts val="0"/>
              </a:spcAft>
              <a:buNone/>
            </a:pPr>
            <a:r>
              <a:rPr lang="en-US"/>
              <a:t>Reflecting on our ability to meet our institutions mission of serving our communities and supporting our student</a:t>
            </a:r>
            <a:endParaRPr/>
          </a:p>
        </p:txBody>
      </p:sp>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ROBERT:</a:t>
            </a:r>
            <a:endParaRPr/>
          </a:p>
          <a:p>
            <a:pPr marL="0" lvl="0" indent="0" algn="l" rtl="0">
              <a:spcBef>
                <a:spcPts val="0"/>
              </a:spcBef>
              <a:spcAft>
                <a:spcPts val="0"/>
              </a:spcAft>
              <a:buNone/>
            </a:pPr>
            <a:r>
              <a:rPr lang="en-US"/>
              <a:t>Service Area Data</a:t>
            </a:r>
            <a:endParaRPr/>
          </a:p>
          <a:p>
            <a:pPr marL="0" lvl="0" indent="0" algn="l" rtl="0">
              <a:spcBef>
                <a:spcPts val="360"/>
              </a:spcBef>
              <a:spcAft>
                <a:spcPts val="0"/>
              </a:spcAft>
              <a:buNone/>
            </a:pPr>
            <a:r>
              <a:rPr lang="en-US"/>
              <a:t>Maybe show example of ICER</a:t>
            </a:r>
            <a:endParaRPr/>
          </a:p>
        </p:txBody>
      </p:sp>
      <p:sp>
        <p:nvSpPr>
          <p:cNvPr id="92" name="Google Shape;92;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93" name="Google Shape;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633ae57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11633ae57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dirty="0"/>
              <a:t>Section introduction slide</a:t>
            </a:r>
            <a:endParaRPr dirty="0"/>
          </a:p>
        </p:txBody>
      </p:sp>
      <p:sp>
        <p:nvSpPr>
          <p:cNvPr id="102" name="Google Shape;102;g11633ae5788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03" name="Google Shape;103;g11633ae578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633ae578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ROBERT</a:t>
            </a:r>
            <a:endParaRPr/>
          </a:p>
        </p:txBody>
      </p:sp>
      <p:sp>
        <p:nvSpPr>
          <p:cNvPr id="110" name="Google Shape;110;g11633ae578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633ae5788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633ae5788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ROBERT</a:t>
            </a:r>
            <a:endParaRPr/>
          </a:p>
        </p:txBody>
      </p:sp>
      <p:sp>
        <p:nvSpPr>
          <p:cNvPr id="118" name="Google Shape;118;g11633ae5788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4"/>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17" name="Google Shape;17;p2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2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25"/>
          <p:cNvPicPr preferRelativeResize="0"/>
          <p:nvPr/>
        </p:nvPicPr>
        <p:blipFill rotWithShape="1">
          <a:blip r:embed="rId3">
            <a:alphaModFix/>
          </a:blip>
          <a:srcRect/>
          <a:stretch/>
        </p:blipFill>
        <p:spPr>
          <a:xfrm>
            <a:off x="456" y="5355"/>
            <a:ext cx="821412" cy="68526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21"/>
        <p:cNvGrpSpPr/>
        <p:nvPr/>
      </p:nvGrpSpPr>
      <p:grpSpPr>
        <a:xfrm>
          <a:off x="0" y="0"/>
          <a:ext cx="0" cy="0"/>
          <a:chOff x="0" y="0"/>
          <a:chExt cx="0" cy="0"/>
        </a:xfrm>
      </p:grpSpPr>
      <p:sp>
        <p:nvSpPr>
          <p:cNvPr id="22" name="Google Shape;22;p26"/>
          <p:cNvSpPr/>
          <p:nvPr/>
        </p:nvSpPr>
        <p:spPr>
          <a:xfrm>
            <a:off x="2352691" y="0"/>
            <a:ext cx="9839310" cy="23526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 </a:t>
            </a:r>
            <a:endParaRPr/>
          </a:p>
        </p:txBody>
      </p:sp>
      <p:pic>
        <p:nvPicPr>
          <p:cNvPr id="23" name="Google Shape;23;p26"/>
          <p:cNvPicPr preferRelativeResize="0"/>
          <p:nvPr/>
        </p:nvPicPr>
        <p:blipFill rotWithShape="1">
          <a:blip r:embed="rId2">
            <a:alphaModFix/>
          </a:blip>
          <a:srcRect/>
          <a:stretch/>
        </p:blipFill>
        <p:spPr>
          <a:xfrm>
            <a:off x="0" y="0"/>
            <a:ext cx="2352690" cy="2352690"/>
          </a:xfrm>
          <a:prstGeom prst="rect">
            <a:avLst/>
          </a:prstGeom>
          <a:noFill/>
          <a:ln>
            <a:noFill/>
          </a:ln>
        </p:spPr>
      </p:pic>
      <p:pic>
        <p:nvPicPr>
          <p:cNvPr id="24" name="Google Shape;24;p26"/>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25" name="Google Shape;25;p2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 name="Google Shape;27;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8"/>
        <p:cNvGrpSpPr/>
        <p:nvPr/>
      </p:nvGrpSpPr>
      <p:grpSpPr>
        <a:xfrm>
          <a:off x="0" y="0"/>
          <a:ext cx="0" cy="0"/>
          <a:chOff x="0" y="0"/>
          <a:chExt cx="0" cy="0"/>
        </a:xfrm>
      </p:grpSpPr>
      <p:pic>
        <p:nvPicPr>
          <p:cNvPr id="29" name="Google Shape;29;p27"/>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0" name="Google Shape;30;p27"/>
          <p:cNvPicPr preferRelativeResize="0"/>
          <p:nvPr/>
        </p:nvPicPr>
        <p:blipFill rotWithShape="1">
          <a:blip r:embed="rId3">
            <a:alphaModFix/>
          </a:blip>
          <a:srcRect/>
          <a:stretch/>
        </p:blipFill>
        <p:spPr>
          <a:xfrm>
            <a:off x="456" y="5355"/>
            <a:ext cx="821412" cy="6852645"/>
          </a:xfrm>
          <a:prstGeom prst="rect">
            <a:avLst/>
          </a:prstGeom>
          <a:noFill/>
          <a:ln>
            <a:noFill/>
          </a:ln>
        </p:spPr>
      </p:pic>
      <p:sp>
        <p:nvSpPr>
          <p:cNvPr id="31" name="Google Shape;31;p2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2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000" b="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3DCE1"/>
              </a:buClr>
              <a:buSzPts val="2000"/>
              <a:buNone/>
              <a:defRPr sz="2000" cap="none">
                <a:solidFill>
                  <a:srgbClr val="B3DCE1"/>
                </a:solidFill>
              </a:defRPr>
            </a:lvl1pPr>
            <a:lvl2pPr marL="914400" lvl="1" indent="-228600" algn="l">
              <a:lnSpc>
                <a:spcPct val="90000"/>
              </a:lnSpc>
              <a:spcBef>
                <a:spcPts val="500"/>
              </a:spcBef>
              <a:spcAft>
                <a:spcPts val="0"/>
              </a:spcAft>
              <a:buClr>
                <a:srgbClr val="94889C"/>
              </a:buClr>
              <a:buSzPts val="1800"/>
              <a:buNone/>
              <a:defRPr sz="1800">
                <a:solidFill>
                  <a:srgbClr val="94889C"/>
                </a:solidFill>
              </a:defRPr>
            </a:lvl2pPr>
            <a:lvl3pPr marL="1371600" lvl="2" indent="-228600" algn="l">
              <a:lnSpc>
                <a:spcPct val="90000"/>
              </a:lnSpc>
              <a:spcBef>
                <a:spcPts val="500"/>
              </a:spcBef>
              <a:spcAft>
                <a:spcPts val="0"/>
              </a:spcAft>
              <a:buClr>
                <a:srgbClr val="94889C"/>
              </a:buClr>
              <a:buSzPts val="1600"/>
              <a:buNone/>
              <a:defRPr sz="1600">
                <a:solidFill>
                  <a:srgbClr val="94889C"/>
                </a:solidFill>
              </a:defRPr>
            </a:lvl3pPr>
            <a:lvl4pPr marL="1828800" lvl="3" indent="-228600" algn="l">
              <a:lnSpc>
                <a:spcPct val="90000"/>
              </a:lnSpc>
              <a:spcBef>
                <a:spcPts val="500"/>
              </a:spcBef>
              <a:spcAft>
                <a:spcPts val="0"/>
              </a:spcAft>
              <a:buClr>
                <a:srgbClr val="94889C"/>
              </a:buClr>
              <a:buSzPts val="1400"/>
              <a:buNone/>
              <a:defRPr sz="1400">
                <a:solidFill>
                  <a:srgbClr val="94889C"/>
                </a:solidFill>
              </a:defRPr>
            </a:lvl4pPr>
            <a:lvl5pPr marL="2286000" lvl="4" indent="-228600" algn="l">
              <a:lnSpc>
                <a:spcPct val="90000"/>
              </a:lnSpc>
              <a:spcBef>
                <a:spcPts val="500"/>
              </a:spcBef>
              <a:spcAft>
                <a:spcPts val="0"/>
              </a:spcAft>
              <a:buClr>
                <a:srgbClr val="94889C"/>
              </a:buClr>
              <a:buSzPts val="1400"/>
              <a:buNone/>
              <a:defRPr sz="1400">
                <a:solidFill>
                  <a:srgbClr val="94889C"/>
                </a:solidFill>
              </a:defRPr>
            </a:lvl5pPr>
            <a:lvl6pPr marL="2743200" lvl="5" indent="-228600" algn="l">
              <a:lnSpc>
                <a:spcPct val="90000"/>
              </a:lnSpc>
              <a:spcBef>
                <a:spcPts val="500"/>
              </a:spcBef>
              <a:spcAft>
                <a:spcPts val="0"/>
              </a:spcAft>
              <a:buClr>
                <a:srgbClr val="94889C"/>
              </a:buClr>
              <a:buSzPts val="1400"/>
              <a:buNone/>
              <a:defRPr sz="1400">
                <a:solidFill>
                  <a:srgbClr val="94889C"/>
                </a:solidFill>
              </a:defRPr>
            </a:lvl6pPr>
            <a:lvl7pPr marL="3200400" lvl="6" indent="-228600" algn="l">
              <a:lnSpc>
                <a:spcPct val="90000"/>
              </a:lnSpc>
              <a:spcBef>
                <a:spcPts val="500"/>
              </a:spcBef>
              <a:spcAft>
                <a:spcPts val="0"/>
              </a:spcAft>
              <a:buClr>
                <a:srgbClr val="94889C"/>
              </a:buClr>
              <a:buSzPts val="1400"/>
              <a:buNone/>
              <a:defRPr sz="1400">
                <a:solidFill>
                  <a:srgbClr val="94889C"/>
                </a:solidFill>
              </a:defRPr>
            </a:lvl7pPr>
            <a:lvl8pPr marL="3657600" lvl="7" indent="-228600" algn="l">
              <a:lnSpc>
                <a:spcPct val="90000"/>
              </a:lnSpc>
              <a:spcBef>
                <a:spcPts val="500"/>
              </a:spcBef>
              <a:spcAft>
                <a:spcPts val="0"/>
              </a:spcAft>
              <a:buClr>
                <a:srgbClr val="94889C"/>
              </a:buClr>
              <a:buSzPts val="1400"/>
              <a:buNone/>
              <a:defRPr sz="1400">
                <a:solidFill>
                  <a:srgbClr val="94889C"/>
                </a:solidFill>
              </a:defRPr>
            </a:lvl8pPr>
            <a:lvl9pPr marL="4114800" lvl="8" indent="-228600" algn="l">
              <a:lnSpc>
                <a:spcPct val="90000"/>
              </a:lnSpc>
              <a:spcBef>
                <a:spcPts val="500"/>
              </a:spcBef>
              <a:spcAft>
                <a:spcPts val="0"/>
              </a:spcAft>
              <a:buClr>
                <a:srgbClr val="94889C"/>
              </a:buClr>
              <a:buSzPts val="1400"/>
              <a:buNone/>
              <a:defRPr sz="1400">
                <a:solidFill>
                  <a:srgbClr val="94889C"/>
                </a:solidFill>
              </a:defRPr>
            </a:lvl9pPr>
          </a:lstStyle>
          <a:p>
            <a:endParaRPr/>
          </a:p>
        </p:txBody>
      </p:sp>
      <p:sp>
        <p:nvSpPr>
          <p:cNvPr id="44" name="Google Shape;44;p2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2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2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2800"/>
              <a:buFont typeface="Palatino"/>
              <a:buNone/>
              <a:defRPr/>
            </a:lvl1pPr>
            <a:lvl2pPr lvl="1" algn="l">
              <a:lnSpc>
                <a:spcPct val="90000"/>
              </a:lnSpc>
              <a:spcBef>
                <a:spcPts val="0"/>
              </a:spcBef>
              <a:spcAft>
                <a:spcPts val="0"/>
              </a:spcAft>
              <a:buClr>
                <a:schemeClr val="dk2"/>
              </a:buClr>
              <a:buSzPts val="2800"/>
              <a:buFont typeface="Palatino"/>
              <a:buNone/>
              <a:defRPr/>
            </a:lvl2pPr>
            <a:lvl3pPr lvl="2" algn="l">
              <a:lnSpc>
                <a:spcPct val="90000"/>
              </a:lnSpc>
              <a:spcBef>
                <a:spcPts val="0"/>
              </a:spcBef>
              <a:spcAft>
                <a:spcPts val="0"/>
              </a:spcAft>
              <a:buClr>
                <a:schemeClr val="dk2"/>
              </a:buClr>
              <a:buSzPts val="2800"/>
              <a:buFont typeface="Palatino"/>
              <a:buNone/>
              <a:defRPr/>
            </a:lvl3pPr>
            <a:lvl4pPr lvl="3" algn="l">
              <a:lnSpc>
                <a:spcPct val="90000"/>
              </a:lnSpc>
              <a:spcBef>
                <a:spcPts val="0"/>
              </a:spcBef>
              <a:spcAft>
                <a:spcPts val="0"/>
              </a:spcAft>
              <a:buClr>
                <a:schemeClr val="dk2"/>
              </a:buClr>
              <a:buSzPts val="2800"/>
              <a:buFont typeface="Palatino"/>
              <a:buNone/>
              <a:defRPr/>
            </a:lvl4pPr>
            <a:lvl5pPr lvl="4" algn="l">
              <a:lnSpc>
                <a:spcPct val="90000"/>
              </a:lnSpc>
              <a:spcBef>
                <a:spcPts val="0"/>
              </a:spcBef>
              <a:spcAft>
                <a:spcPts val="0"/>
              </a:spcAft>
              <a:buClr>
                <a:schemeClr val="dk2"/>
              </a:buClr>
              <a:buSzPts val="2800"/>
              <a:buFont typeface="Palatino"/>
              <a:buNone/>
              <a:defRPr/>
            </a:lvl5pPr>
            <a:lvl6pPr lvl="5" algn="l">
              <a:lnSpc>
                <a:spcPct val="90000"/>
              </a:lnSpc>
              <a:spcBef>
                <a:spcPts val="0"/>
              </a:spcBef>
              <a:spcAft>
                <a:spcPts val="0"/>
              </a:spcAft>
              <a:buClr>
                <a:srgbClr val="10476C"/>
              </a:buClr>
              <a:buSzPts val="2800"/>
              <a:buFont typeface="Palatino"/>
              <a:buNone/>
              <a:defRPr/>
            </a:lvl6pPr>
            <a:lvl7pPr lvl="6" algn="l">
              <a:lnSpc>
                <a:spcPct val="90000"/>
              </a:lnSpc>
              <a:spcBef>
                <a:spcPts val="0"/>
              </a:spcBef>
              <a:spcAft>
                <a:spcPts val="0"/>
              </a:spcAft>
              <a:buClr>
                <a:srgbClr val="10476C"/>
              </a:buClr>
              <a:buSzPts val="2800"/>
              <a:buFont typeface="Palatino"/>
              <a:buNone/>
              <a:defRPr/>
            </a:lvl7pPr>
            <a:lvl8pPr lvl="7" algn="l">
              <a:lnSpc>
                <a:spcPct val="90000"/>
              </a:lnSpc>
              <a:spcBef>
                <a:spcPts val="0"/>
              </a:spcBef>
              <a:spcAft>
                <a:spcPts val="0"/>
              </a:spcAft>
              <a:buClr>
                <a:srgbClr val="10476C"/>
              </a:buClr>
              <a:buSzPts val="2800"/>
              <a:buFont typeface="Palatino"/>
              <a:buNone/>
              <a:defRPr/>
            </a:lvl8pPr>
            <a:lvl9pPr lvl="8" algn="l">
              <a:lnSpc>
                <a:spcPct val="90000"/>
              </a:lnSpc>
              <a:spcBef>
                <a:spcPts val="0"/>
              </a:spcBef>
              <a:spcAft>
                <a:spcPts val="0"/>
              </a:spcAft>
              <a:buClr>
                <a:srgbClr val="10476C"/>
              </a:buClr>
              <a:buSzPts val="2800"/>
              <a:buFont typeface="Palatino"/>
              <a:buNone/>
              <a:defRPr/>
            </a:lvl9pPr>
          </a:lstStyle>
          <a:p>
            <a:endParaRPr/>
          </a:p>
        </p:txBody>
      </p:sp>
      <p:sp>
        <p:nvSpPr>
          <p:cNvPr id="49" name="Google Shape;49;p3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404040"/>
              </a:buClr>
              <a:buSzPts val="1800"/>
              <a:buChar char="●"/>
              <a:defRPr/>
            </a:lvl1pPr>
            <a:lvl2pPr marL="914400" lvl="1" indent="-317500" algn="l">
              <a:lnSpc>
                <a:spcPct val="90000"/>
              </a:lnSpc>
              <a:spcBef>
                <a:spcPts val="2133"/>
              </a:spcBef>
              <a:spcAft>
                <a:spcPts val="0"/>
              </a:spcAft>
              <a:buClr>
                <a:srgbClr val="404040"/>
              </a:buClr>
              <a:buSzPts val="1400"/>
              <a:buChar char="○"/>
              <a:defRPr/>
            </a:lvl2pPr>
            <a:lvl3pPr marL="1371600" lvl="2" indent="-317500" algn="l">
              <a:lnSpc>
                <a:spcPct val="90000"/>
              </a:lnSpc>
              <a:spcBef>
                <a:spcPts val="2133"/>
              </a:spcBef>
              <a:spcAft>
                <a:spcPts val="0"/>
              </a:spcAft>
              <a:buClr>
                <a:srgbClr val="404040"/>
              </a:buClr>
              <a:buSzPts val="1400"/>
              <a:buChar char="■"/>
              <a:defRPr/>
            </a:lvl3pPr>
            <a:lvl4pPr marL="1828800" lvl="3" indent="-317500" algn="l">
              <a:lnSpc>
                <a:spcPct val="90000"/>
              </a:lnSpc>
              <a:spcBef>
                <a:spcPts val="2133"/>
              </a:spcBef>
              <a:spcAft>
                <a:spcPts val="0"/>
              </a:spcAft>
              <a:buClr>
                <a:srgbClr val="404040"/>
              </a:buClr>
              <a:buSzPts val="1400"/>
              <a:buChar char="●"/>
              <a:defRPr/>
            </a:lvl4pPr>
            <a:lvl5pPr marL="2286000" lvl="4" indent="-317500" algn="l">
              <a:lnSpc>
                <a:spcPct val="90000"/>
              </a:lnSpc>
              <a:spcBef>
                <a:spcPts val="2133"/>
              </a:spcBef>
              <a:spcAft>
                <a:spcPts val="0"/>
              </a:spcAft>
              <a:buClr>
                <a:srgbClr val="404040"/>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50" name="Google Shape;50;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1pPr>
            <a:lvl2pPr marL="0" lvl="1"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2pPr>
            <a:lvl3pPr marL="0" lvl="2"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3pPr>
            <a:lvl4pPr marL="0" lvl="3"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4pPr>
            <a:lvl5pPr marL="0" lvl="4"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5pPr>
            <a:lvl6pPr marL="0" lvl="5"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6pPr>
            <a:lvl7pPr marL="0" lvl="6"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7pPr>
            <a:lvl8pPr marL="0" lvl="7"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8pPr>
            <a:lvl9pPr marL="0" lvl="8" indent="0" algn="r">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pic>
        <p:nvPicPr>
          <p:cNvPr id="52" name="Google Shape;52;p31"/>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53" name="Google Shape;53;p31"/>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a:solidFill>
                  <a:srgbClr val="7F7F7F"/>
                </a:solidFill>
                <a:latin typeface="Arial"/>
                <a:ea typeface="Arial"/>
                <a:cs typeface="Arial"/>
                <a:sym typeface="Arial"/>
              </a:defRPr>
            </a:lvl1pPr>
            <a:lvl2pPr marL="0" marR="0" lvl="1" indent="0" algn="r">
              <a:spcBef>
                <a:spcPts val="0"/>
              </a:spcBef>
              <a:spcAft>
                <a:spcPts val="0"/>
              </a:spcAft>
              <a:buNone/>
              <a:defRPr sz="1200">
                <a:solidFill>
                  <a:srgbClr val="7F7F7F"/>
                </a:solidFill>
                <a:latin typeface="Arial"/>
                <a:ea typeface="Arial"/>
                <a:cs typeface="Arial"/>
                <a:sym typeface="Arial"/>
              </a:defRPr>
            </a:lvl2pPr>
            <a:lvl3pPr marL="0" marR="0" lvl="2" indent="0" algn="r">
              <a:spcBef>
                <a:spcPts val="0"/>
              </a:spcBef>
              <a:spcAft>
                <a:spcPts val="0"/>
              </a:spcAft>
              <a:buNone/>
              <a:defRPr sz="1200">
                <a:solidFill>
                  <a:srgbClr val="7F7F7F"/>
                </a:solidFill>
                <a:latin typeface="Arial"/>
                <a:ea typeface="Arial"/>
                <a:cs typeface="Arial"/>
                <a:sym typeface="Arial"/>
              </a:defRPr>
            </a:lvl3pPr>
            <a:lvl4pPr marL="0" marR="0" lvl="3" indent="0" algn="r">
              <a:spcBef>
                <a:spcPts val="0"/>
              </a:spcBef>
              <a:spcAft>
                <a:spcPts val="0"/>
              </a:spcAft>
              <a:buNone/>
              <a:defRPr sz="1200">
                <a:solidFill>
                  <a:srgbClr val="7F7F7F"/>
                </a:solidFill>
                <a:latin typeface="Arial"/>
                <a:ea typeface="Arial"/>
                <a:cs typeface="Arial"/>
                <a:sym typeface="Arial"/>
              </a:defRPr>
            </a:lvl4pPr>
            <a:lvl5pPr marL="0" marR="0" lvl="4" indent="0" algn="r">
              <a:spcBef>
                <a:spcPts val="0"/>
              </a:spcBef>
              <a:spcAft>
                <a:spcPts val="0"/>
              </a:spcAft>
              <a:buNone/>
              <a:defRPr sz="1200">
                <a:solidFill>
                  <a:srgbClr val="7F7F7F"/>
                </a:solidFill>
                <a:latin typeface="Arial"/>
                <a:ea typeface="Arial"/>
                <a:cs typeface="Arial"/>
                <a:sym typeface="Arial"/>
              </a:defRPr>
            </a:lvl5pPr>
            <a:lvl6pPr marL="0" marR="0" lvl="5" indent="0" algn="r">
              <a:spcBef>
                <a:spcPts val="0"/>
              </a:spcBef>
              <a:spcAft>
                <a:spcPts val="0"/>
              </a:spcAft>
              <a:buNone/>
              <a:defRPr sz="1200">
                <a:solidFill>
                  <a:srgbClr val="7F7F7F"/>
                </a:solidFill>
                <a:latin typeface="Arial"/>
                <a:ea typeface="Arial"/>
                <a:cs typeface="Arial"/>
                <a:sym typeface="Arial"/>
              </a:defRPr>
            </a:lvl6pPr>
            <a:lvl7pPr marL="0" marR="0" lvl="6" indent="0" algn="r">
              <a:spcBef>
                <a:spcPts val="0"/>
              </a:spcBef>
              <a:spcAft>
                <a:spcPts val="0"/>
              </a:spcAft>
              <a:buNone/>
              <a:defRPr sz="1200">
                <a:solidFill>
                  <a:srgbClr val="7F7F7F"/>
                </a:solidFill>
                <a:latin typeface="Arial"/>
                <a:ea typeface="Arial"/>
                <a:cs typeface="Arial"/>
                <a:sym typeface="Arial"/>
              </a:defRPr>
            </a:lvl7pPr>
            <a:lvl8pPr marL="0" marR="0" lvl="7" indent="0" algn="r">
              <a:spcBef>
                <a:spcPts val="0"/>
              </a:spcBef>
              <a:spcAft>
                <a:spcPts val="0"/>
              </a:spcAft>
              <a:buNone/>
              <a:defRPr sz="1200">
                <a:solidFill>
                  <a:srgbClr val="7F7F7F"/>
                </a:solidFill>
                <a:latin typeface="Arial"/>
                <a:ea typeface="Arial"/>
                <a:cs typeface="Arial"/>
                <a:sym typeface="Arial"/>
              </a:defRPr>
            </a:lvl8pPr>
            <a:lvl9pPr marL="0" marR="0" lvl="8" indent="0" algn="r">
              <a:spcBef>
                <a:spcPts val="0"/>
              </a:spcBef>
              <a:spcAft>
                <a:spcPts val="0"/>
              </a:spcAft>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23"/>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ccjc.org/wp-content/uploads/Policy-on-Social-Justic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ccjc.org/wp-content/uploads/Guide-to-Institutional-Self-Evaluation-Improvement-and-Peer-Review.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ctr" anchorCtr="0">
            <a:normAutofit/>
          </a:bodyPr>
          <a:lstStyle/>
          <a:p>
            <a:pPr marL="0" marR="0" lvl="0" indent="0" algn="ctr" rtl="0">
              <a:lnSpc>
                <a:spcPct val="107000"/>
              </a:lnSpc>
              <a:spcBef>
                <a:spcPts val="0"/>
              </a:spcBef>
              <a:spcAft>
                <a:spcPts val="0"/>
              </a:spcAft>
              <a:buNone/>
            </a:pPr>
            <a:r>
              <a:rPr lang="en-US" sz="4000">
                <a:latin typeface="Arial"/>
                <a:ea typeface="Arial"/>
                <a:cs typeface="Arial"/>
                <a:sym typeface="Arial"/>
              </a:rPr>
              <a:t>Representing our Communities and Student Voices in the Accreditation Process </a:t>
            </a:r>
            <a:endParaRPr sz="4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1633ae5788_0_18"/>
          <p:cNvSpPr txBox="1">
            <a:spLocks noGrp="1"/>
          </p:cNvSpPr>
          <p:nvPr>
            <p:ph type="title"/>
          </p:nvPr>
        </p:nvSpPr>
        <p:spPr>
          <a:xfrm>
            <a:off x="3295515" y="403412"/>
            <a:ext cx="8058300" cy="168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The Vital Link between Accreditation and Program Review</a:t>
            </a:r>
            <a:r>
              <a:rPr lang="en-US" b="1">
                <a:latin typeface="Times New Roman"/>
                <a:ea typeface="Times New Roman"/>
                <a:cs typeface="Times New Roman"/>
                <a:sym typeface="Times New Roman"/>
              </a:rPr>
              <a:t> </a:t>
            </a:r>
            <a:endParaRPr/>
          </a:p>
        </p:txBody>
      </p:sp>
      <p:sp>
        <p:nvSpPr>
          <p:cNvPr id="129" name="Google Shape;129;g11633ae5788_0_18"/>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0"/>
              </a:spcBef>
              <a:spcAft>
                <a:spcPts val="0"/>
              </a:spcAft>
              <a:buSzPts val="3000"/>
            </a:pPr>
            <a:r>
              <a:rPr lang="en-US" sz="3000" dirty="0">
                <a:latin typeface="Times New Roman"/>
                <a:ea typeface="Times New Roman"/>
                <a:cs typeface="Times New Roman"/>
                <a:sym typeface="Times New Roman"/>
              </a:rPr>
              <a:t>Traditional Approaches to Program Review</a:t>
            </a:r>
            <a:endParaRPr sz="3000" dirty="0">
              <a:latin typeface="Times New Roman"/>
              <a:ea typeface="Times New Roman"/>
              <a:cs typeface="Times New Roman"/>
              <a:sym typeface="Times New Roman"/>
            </a:endParaRPr>
          </a:p>
          <a:p>
            <a:pPr marL="38100" lvl="0" indent="0" algn="l" rtl="0">
              <a:lnSpc>
                <a:spcPct val="90000"/>
              </a:lnSpc>
              <a:spcBef>
                <a:spcPts val="0"/>
              </a:spcBef>
              <a:spcAft>
                <a:spcPts val="0"/>
              </a:spcAft>
              <a:buSzPts val="3000"/>
            </a:pPr>
            <a:r>
              <a:rPr lang="en-US" sz="3000" dirty="0">
                <a:latin typeface="Times New Roman"/>
                <a:ea typeface="Times New Roman"/>
                <a:cs typeface="Times New Roman"/>
                <a:sym typeface="Times New Roman"/>
              </a:rPr>
              <a:t>Envisioning a Student-Centered Program Review</a:t>
            </a:r>
            <a:endParaRPr sz="3000" dirty="0">
              <a:latin typeface="Times New Roman"/>
              <a:ea typeface="Times New Roman"/>
              <a:cs typeface="Times New Roman"/>
              <a:sym typeface="Times New Roman"/>
            </a:endParaRPr>
          </a:p>
          <a:p>
            <a:pPr marL="38100" lvl="0" indent="0" algn="l" rtl="0">
              <a:lnSpc>
                <a:spcPct val="90000"/>
              </a:lnSpc>
              <a:spcBef>
                <a:spcPts val="0"/>
              </a:spcBef>
              <a:spcAft>
                <a:spcPts val="0"/>
              </a:spcAft>
              <a:buSzPts val="3000"/>
            </a:pPr>
            <a:r>
              <a:rPr lang="en-US" sz="3000" dirty="0">
                <a:latin typeface="Times New Roman"/>
                <a:ea typeface="Times New Roman"/>
                <a:cs typeface="Times New Roman"/>
                <a:sym typeface="Times New Roman"/>
              </a:rPr>
              <a:t>Breakout Room Activity!</a:t>
            </a:r>
            <a:endParaRPr sz="3000" dirty="0">
              <a:latin typeface="Times New Roman"/>
              <a:ea typeface="Times New Roman"/>
              <a:cs typeface="Times New Roman"/>
              <a:sym typeface="Times New Roman"/>
            </a:endParaRPr>
          </a:p>
        </p:txBody>
      </p:sp>
      <p:sp>
        <p:nvSpPr>
          <p:cNvPr id="130" name="Google Shape;130;g11633ae5788_0_1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11633ae5788_0_24"/>
          <p:cNvPicPr preferRelativeResize="0">
            <a:picLocks noGrp="1"/>
          </p:cNvPicPr>
          <p:nvPr>
            <p:ph type="body" idx="1"/>
          </p:nvPr>
        </p:nvPicPr>
        <p:blipFill rotWithShape="1">
          <a:blip r:embed="rId3">
            <a:alphaModFix/>
          </a:blip>
          <a:srcRect/>
          <a:stretch/>
        </p:blipFill>
        <p:spPr>
          <a:xfrm>
            <a:off x="558547" y="1762351"/>
            <a:ext cx="7025700" cy="4839600"/>
          </a:xfrm>
          <a:prstGeom prst="rect">
            <a:avLst/>
          </a:prstGeom>
          <a:noFill/>
          <a:ln>
            <a:noFill/>
          </a:ln>
        </p:spPr>
      </p:pic>
      <p:sp>
        <p:nvSpPr>
          <p:cNvPr id="137" name="Google Shape;137;g11633ae5788_0_24"/>
          <p:cNvSpPr txBox="1"/>
          <p:nvPr/>
        </p:nvSpPr>
        <p:spPr>
          <a:xfrm>
            <a:off x="8113776" y="1792603"/>
            <a:ext cx="3276600" cy="43512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7030A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Key performance indicators (KPIs) provide signals for how efficient and effective the programs are meeting the mission of the college and support student success </a:t>
            </a:r>
            <a:endParaRPr/>
          </a:p>
        </p:txBody>
      </p:sp>
      <p:sp>
        <p:nvSpPr>
          <p:cNvPr id="138" name="Google Shape;138;g11633ae5788_0_24"/>
          <p:cNvSpPr/>
          <p:nvPr/>
        </p:nvSpPr>
        <p:spPr>
          <a:xfrm>
            <a:off x="713232" y="438913"/>
            <a:ext cx="106770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Standard Program Review…Our traditional approach.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1633ae5788_0_31"/>
          <p:cNvSpPr txBox="1">
            <a:spLocks noGrp="1"/>
          </p:cNvSpPr>
          <p:nvPr>
            <p:ph type="title"/>
          </p:nvPr>
        </p:nvSpPr>
        <p:spPr>
          <a:xfrm>
            <a:off x="838201" y="365125"/>
            <a:ext cx="10801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a:solidFill>
                  <a:schemeClr val="dk1"/>
                </a:solidFill>
                <a:latin typeface="Times New Roman"/>
                <a:ea typeface="Times New Roman"/>
                <a:cs typeface="Times New Roman"/>
                <a:sym typeface="Times New Roman"/>
              </a:rPr>
              <a:t>Imagine Student-Centered Program Review</a:t>
            </a:r>
            <a:endParaRPr/>
          </a:p>
        </p:txBody>
      </p:sp>
      <p:grpSp>
        <p:nvGrpSpPr>
          <p:cNvPr id="145" name="Google Shape;145;g11633ae5788_0_31"/>
          <p:cNvGrpSpPr/>
          <p:nvPr/>
        </p:nvGrpSpPr>
        <p:grpSpPr>
          <a:xfrm>
            <a:off x="839486" y="1690688"/>
            <a:ext cx="10513062" cy="4351339"/>
            <a:chOff x="1285" y="0"/>
            <a:chExt cx="10513062" cy="4351339"/>
          </a:xfrm>
        </p:grpSpPr>
        <p:sp>
          <p:nvSpPr>
            <p:cNvPr id="146" name="Google Shape;146;g11633ae5788_0_31"/>
            <p:cNvSpPr/>
            <p:nvPr/>
          </p:nvSpPr>
          <p:spPr>
            <a:xfrm rot="-5400000">
              <a:off x="-505650" y="506934"/>
              <a:ext cx="4351339" cy="3337470"/>
            </a:xfrm>
            <a:prstGeom prst="flowChartManualOperation">
              <a:avLst/>
            </a:prstGeom>
            <a:solidFill>
              <a:srgbClr val="EF67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11633ae5788_0_31"/>
            <p:cNvSpPr txBox="1"/>
            <p:nvPr/>
          </p:nvSpPr>
          <p:spPr>
            <a:xfrm>
              <a:off x="1285" y="870267"/>
              <a:ext cx="3337500" cy="2610900"/>
            </a:xfrm>
            <a:prstGeom prst="rect">
              <a:avLst/>
            </a:prstGeom>
            <a:noFill/>
            <a:ln>
              <a:noFill/>
            </a:ln>
          </p:spPr>
          <p:txBody>
            <a:bodyPr spcFirstLastPara="1" wrap="square" lIns="107950" tIns="0" rIns="109425" bIns="0" anchor="t"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Who are the students entering my program? </a:t>
              </a:r>
              <a:endParaRPr sz="1700">
                <a:solidFill>
                  <a:schemeClr val="lt1"/>
                </a:solidFill>
                <a:latin typeface="Arial"/>
                <a:ea typeface="Arial"/>
                <a:cs typeface="Arial"/>
                <a:sym typeface="Arial"/>
              </a:endParaRPr>
            </a:p>
            <a:p>
              <a:pPr marL="114300" marR="0" lvl="1" indent="-114300" algn="l" rtl="0">
                <a:lnSpc>
                  <a:spcPct val="90000"/>
                </a:lnSpc>
                <a:spcBef>
                  <a:spcPts val="5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Who and how many declared a program of study?</a:t>
              </a:r>
              <a:endParaRPr sz="1300" b="0" i="0" u="none" strike="noStrike" cap="none">
                <a:solidFill>
                  <a:schemeClr val="lt1"/>
                </a:solidFill>
                <a:latin typeface="Arial"/>
                <a:ea typeface="Arial"/>
                <a:cs typeface="Arial"/>
                <a:sym typeface="Arial"/>
              </a:endParaRPr>
            </a:p>
            <a:p>
              <a:pPr marL="114300" marR="0" lvl="1" indent="-114300" algn="l" rtl="0">
                <a:lnSpc>
                  <a:spcPct val="90000"/>
                </a:lnSpc>
                <a:spcBef>
                  <a:spcPts val="1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Who and how many are enrolled in program coursework but not in the declared program?</a:t>
              </a:r>
              <a:endParaRPr sz="1300" b="0" i="0" u="none" strike="noStrike" cap="none">
                <a:solidFill>
                  <a:schemeClr val="lt1"/>
                </a:solidFill>
                <a:latin typeface="Arial"/>
                <a:ea typeface="Arial"/>
                <a:cs typeface="Arial"/>
                <a:sym typeface="Arial"/>
              </a:endParaRPr>
            </a:p>
            <a:p>
              <a:pPr marL="114300" marR="0" lvl="1" indent="-114300" algn="l" rtl="0">
                <a:lnSpc>
                  <a:spcPct val="90000"/>
                </a:lnSpc>
                <a:spcBef>
                  <a:spcPts val="195"/>
                </a:spcBef>
                <a:spcAft>
                  <a:spcPts val="0"/>
                </a:spcAft>
                <a:buClr>
                  <a:schemeClr val="lt1"/>
                </a:buClr>
                <a:buSzPts val="1300"/>
                <a:buFont typeface="Arial"/>
                <a:buChar char="•"/>
              </a:pPr>
              <a:r>
                <a:rPr lang="en-US" sz="1300" b="1" i="0" u="none" strike="noStrike" cap="none">
                  <a:solidFill>
                    <a:schemeClr val="lt1"/>
                  </a:solidFill>
                  <a:latin typeface="Arial"/>
                  <a:ea typeface="Arial"/>
                  <a:cs typeface="Arial"/>
                  <a:sym typeface="Arial"/>
                </a:rPr>
                <a:t>Why did students drop?</a:t>
              </a:r>
              <a:endParaRPr sz="1300" b="1" i="0" u="none" strike="noStrike" cap="none">
                <a:solidFill>
                  <a:schemeClr val="lt1"/>
                </a:solidFill>
                <a:latin typeface="Arial"/>
                <a:ea typeface="Arial"/>
                <a:cs typeface="Arial"/>
                <a:sym typeface="Arial"/>
              </a:endParaRPr>
            </a:p>
          </p:txBody>
        </p:sp>
        <p:sp>
          <p:nvSpPr>
            <p:cNvPr id="148" name="Google Shape;148;g11633ae5788_0_31"/>
            <p:cNvSpPr/>
            <p:nvPr/>
          </p:nvSpPr>
          <p:spPr>
            <a:xfrm rot="-5400000">
              <a:off x="3082130" y="506934"/>
              <a:ext cx="4351339" cy="3337470"/>
            </a:xfrm>
            <a:prstGeom prst="flowChartManualOperation">
              <a:avLst/>
            </a:prstGeom>
            <a:solidFill>
              <a:srgbClr val="EF67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11633ae5788_0_31"/>
            <p:cNvSpPr txBox="1"/>
            <p:nvPr/>
          </p:nvSpPr>
          <p:spPr>
            <a:xfrm>
              <a:off x="3589065" y="870267"/>
              <a:ext cx="3337500" cy="2610900"/>
            </a:xfrm>
            <a:prstGeom prst="rect">
              <a:avLst/>
            </a:prstGeom>
            <a:noFill/>
            <a:ln>
              <a:noFill/>
            </a:ln>
          </p:spPr>
          <p:txBody>
            <a:bodyPr spcFirstLastPara="1" wrap="square" lIns="107950" tIns="0" rIns="109425" bIns="0" anchor="t"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How are students progressing through the courses in each program…</a:t>
              </a:r>
              <a:r>
                <a:rPr lang="en-US" sz="1700" b="1">
                  <a:solidFill>
                    <a:schemeClr val="lt1"/>
                  </a:solidFill>
                  <a:latin typeface="Arial"/>
                  <a:ea typeface="Arial"/>
                  <a:cs typeface="Arial"/>
                  <a:sym typeface="Arial"/>
                </a:rPr>
                <a:t>both major and in general education courses</a:t>
              </a:r>
              <a:r>
                <a:rPr lang="en-US" sz="1700">
                  <a:solidFill>
                    <a:schemeClr val="lt1"/>
                  </a:solidFill>
                  <a:latin typeface="Arial"/>
                  <a:ea typeface="Arial"/>
                  <a:cs typeface="Arial"/>
                  <a:sym typeface="Arial"/>
                </a:rPr>
                <a:t>? </a:t>
              </a:r>
              <a:endParaRPr/>
            </a:p>
            <a:p>
              <a:pPr marL="114300" marR="0" lvl="1" indent="-114300" algn="l" rtl="0">
                <a:lnSpc>
                  <a:spcPct val="90000"/>
                </a:lnSpc>
                <a:spcBef>
                  <a:spcPts val="5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What are actual student course taking patterns?</a:t>
              </a:r>
              <a:endParaRPr/>
            </a:p>
            <a:p>
              <a:pPr marL="114300" marR="0" lvl="1" indent="-114300" algn="l" rtl="0">
                <a:lnSpc>
                  <a:spcPct val="90000"/>
                </a:lnSpc>
                <a:spcBef>
                  <a:spcPts val="1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Are students completing the appropriate math course within one year? </a:t>
              </a:r>
              <a:endParaRPr/>
            </a:p>
          </p:txBody>
        </p:sp>
        <p:sp>
          <p:nvSpPr>
            <p:cNvPr id="150" name="Google Shape;150;g11633ae5788_0_31"/>
            <p:cNvSpPr/>
            <p:nvPr/>
          </p:nvSpPr>
          <p:spPr>
            <a:xfrm rot="-5400000">
              <a:off x="6669911" y="506934"/>
              <a:ext cx="4351339" cy="3337470"/>
            </a:xfrm>
            <a:prstGeom prst="flowChartManualOperation">
              <a:avLst/>
            </a:prstGeom>
            <a:solidFill>
              <a:srgbClr val="EF67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11633ae5788_0_31"/>
            <p:cNvSpPr txBox="1"/>
            <p:nvPr/>
          </p:nvSpPr>
          <p:spPr>
            <a:xfrm>
              <a:off x="7176846" y="870267"/>
              <a:ext cx="3337500" cy="2610900"/>
            </a:xfrm>
            <a:prstGeom prst="rect">
              <a:avLst/>
            </a:prstGeom>
            <a:noFill/>
            <a:ln>
              <a:noFill/>
            </a:ln>
          </p:spPr>
          <p:txBody>
            <a:bodyPr spcFirstLastPara="1" wrap="square" lIns="107950" tIns="0" rIns="109425" bIns="0" anchor="t"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What are the completion outcomes for students?</a:t>
              </a:r>
              <a:endParaRPr/>
            </a:p>
            <a:p>
              <a:pPr marL="114300" marR="0" lvl="1" indent="-114300" algn="l" rtl="0">
                <a:lnSpc>
                  <a:spcPct val="90000"/>
                </a:lnSpc>
                <a:spcBef>
                  <a:spcPts val="5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Do students see value in the education they received?</a:t>
              </a:r>
              <a:endParaRPr/>
            </a:p>
            <a:p>
              <a:pPr marL="114300" marR="0" lvl="1" indent="-114300" algn="l" rtl="0">
                <a:lnSpc>
                  <a:spcPct val="90000"/>
                </a:lnSpc>
                <a:spcBef>
                  <a:spcPts val="1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How does the college ensure learning?</a:t>
              </a:r>
              <a:endParaRPr/>
            </a:p>
            <a:p>
              <a:pPr marL="114300" marR="0" lvl="1" indent="-114300" algn="l" rtl="0">
                <a:lnSpc>
                  <a:spcPct val="90000"/>
                </a:lnSpc>
                <a:spcBef>
                  <a:spcPts val="195"/>
                </a:spcBef>
                <a:spcAft>
                  <a:spcPts val="0"/>
                </a:spcAft>
                <a:buClr>
                  <a:schemeClr val="lt1"/>
                </a:buClr>
                <a:buSzPts val="1300"/>
                <a:buFont typeface="Arial"/>
                <a:buChar char="•"/>
              </a:pPr>
              <a:r>
                <a:rPr lang="en-US" sz="1300" b="0" i="0" u="none" strike="noStrike" cap="none">
                  <a:solidFill>
                    <a:schemeClr val="lt1"/>
                  </a:solidFill>
                  <a:latin typeface="Arial"/>
                  <a:ea typeface="Arial"/>
                  <a:cs typeface="Arial"/>
                  <a:sym typeface="Arial"/>
                </a:rPr>
                <a:t>How long are students taking to complete the program? Average number of units?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1633ae5788_0_4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chemeClr val="dk1"/>
              </a:buClr>
              <a:buSzPts val="2800"/>
              <a:buFont typeface="Times New Roman"/>
              <a:buNone/>
            </a:pPr>
            <a:r>
              <a:rPr lang="en-US" b="1">
                <a:solidFill>
                  <a:schemeClr val="dk1"/>
                </a:solidFill>
                <a:latin typeface="Times New Roman"/>
                <a:ea typeface="Times New Roman"/>
                <a:cs typeface="Times New Roman"/>
                <a:sym typeface="Times New Roman"/>
              </a:rPr>
              <a:t>Student-Centered Program Review</a:t>
            </a:r>
            <a:endParaRPr b="1">
              <a:solidFill>
                <a:schemeClr val="dk1"/>
              </a:solidFill>
              <a:latin typeface="Times New Roman"/>
              <a:ea typeface="Times New Roman"/>
              <a:cs typeface="Times New Roman"/>
              <a:sym typeface="Times New Roman"/>
            </a:endParaRPr>
          </a:p>
        </p:txBody>
      </p:sp>
      <p:sp>
        <p:nvSpPr>
          <p:cNvPr id="157" name="Google Shape;157;g11633ae5788_0_43"/>
          <p:cNvSpPr txBox="1">
            <a:spLocks noGrp="1"/>
          </p:cNvSpPr>
          <p:nvPr>
            <p:ph type="body" idx="1"/>
          </p:nvPr>
        </p:nvSpPr>
        <p:spPr>
          <a:xfrm>
            <a:off x="423951" y="1701739"/>
            <a:ext cx="10932900" cy="5014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7667E"/>
              </a:buClr>
              <a:buSzPts val="1800"/>
              <a:buNone/>
            </a:pPr>
            <a:r>
              <a:rPr lang="en-US">
                <a:latin typeface="Times New Roman"/>
                <a:ea typeface="Times New Roman"/>
                <a:cs typeface="Times New Roman"/>
                <a:sym typeface="Times New Roman"/>
              </a:rPr>
              <a:t>How can student voice be included?</a:t>
            </a:r>
            <a:endParaRPr>
              <a:latin typeface="Times New Roman"/>
              <a:ea typeface="Times New Roman"/>
              <a:cs typeface="Times New Roman"/>
              <a:sym typeface="Times New Roman"/>
            </a:endParaRPr>
          </a:p>
          <a:p>
            <a:pPr marL="457200" lvl="0" indent="-457200" algn="l" rtl="0">
              <a:lnSpc>
                <a:spcPct val="90000"/>
              </a:lnSpc>
              <a:spcBef>
                <a:spcPts val="2133"/>
              </a:spcBef>
              <a:spcAft>
                <a:spcPts val="0"/>
              </a:spcAft>
              <a:buClr>
                <a:srgbClr val="17667E"/>
              </a:buClr>
              <a:buSzPts val="1800"/>
              <a:buChar char="●"/>
            </a:pPr>
            <a:r>
              <a:rPr lang="en-US">
                <a:latin typeface="Times New Roman"/>
                <a:ea typeface="Times New Roman"/>
                <a:cs typeface="Times New Roman"/>
                <a:sym typeface="Times New Roman"/>
              </a:rPr>
              <a:t>In the Program Review process [student </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membership on committees (if they exist)]</a:t>
            </a:r>
            <a:endParaRPr/>
          </a:p>
          <a:p>
            <a:pPr marL="457200" lvl="0" indent="-457200" algn="l" rtl="0">
              <a:lnSpc>
                <a:spcPct val="90000"/>
              </a:lnSpc>
              <a:spcBef>
                <a:spcPts val="2133"/>
              </a:spcBef>
              <a:spcAft>
                <a:spcPts val="0"/>
              </a:spcAft>
              <a:buClr>
                <a:srgbClr val="17667E"/>
              </a:buClr>
              <a:buSzPts val="1800"/>
              <a:buChar char="●"/>
            </a:pPr>
            <a:r>
              <a:rPr lang="en-US">
                <a:latin typeface="Times New Roman"/>
                <a:ea typeface="Times New Roman"/>
                <a:cs typeface="Times New Roman"/>
                <a:sym typeface="Times New Roman"/>
              </a:rPr>
              <a:t>In evaluating programs (with chair, surveys, etc)</a:t>
            </a:r>
            <a:endParaRPr/>
          </a:p>
          <a:p>
            <a:pPr marL="457200" lvl="0" indent="-457200" algn="l" rtl="0">
              <a:lnSpc>
                <a:spcPct val="90000"/>
              </a:lnSpc>
              <a:spcBef>
                <a:spcPts val="2133"/>
              </a:spcBef>
              <a:spcAft>
                <a:spcPts val="0"/>
              </a:spcAft>
              <a:buClr>
                <a:srgbClr val="17667E"/>
              </a:buClr>
              <a:buSzPts val="1800"/>
              <a:buChar char="●"/>
            </a:pPr>
            <a:r>
              <a:rPr lang="en-US">
                <a:latin typeface="Times New Roman"/>
                <a:ea typeface="Times New Roman"/>
                <a:cs typeface="Times New Roman"/>
                <a:sym typeface="Times New Roman"/>
              </a:rPr>
              <a:t>How do you learn about student educational goals and assess programs to see that their goals are being met?</a:t>
            </a:r>
            <a:endParaRPr/>
          </a:p>
          <a:p>
            <a:pPr marL="457200" lvl="0" indent="-457200" algn="l" rtl="0">
              <a:lnSpc>
                <a:spcPct val="90000"/>
              </a:lnSpc>
              <a:spcBef>
                <a:spcPts val="2133"/>
              </a:spcBef>
              <a:spcAft>
                <a:spcPts val="0"/>
              </a:spcAft>
              <a:buClr>
                <a:srgbClr val="17667E"/>
              </a:buClr>
              <a:buSzPts val="1800"/>
              <a:buChar char="●"/>
            </a:pPr>
            <a:r>
              <a:rPr lang="en-US">
                <a:latin typeface="Times New Roman"/>
                <a:ea typeface="Times New Roman"/>
                <a:cs typeface="Times New Roman"/>
                <a:sym typeface="Times New Roman"/>
              </a:rPr>
              <a:t>How are disaggregated data used to identify and address equity gaps?</a:t>
            </a:r>
            <a:endParaRPr>
              <a:latin typeface="Times New Roman"/>
              <a:ea typeface="Times New Roman"/>
              <a:cs typeface="Times New Roman"/>
              <a:sym typeface="Times New Roman"/>
            </a:endParaRPr>
          </a:p>
        </p:txBody>
      </p:sp>
      <p:pic>
        <p:nvPicPr>
          <p:cNvPr id="158" name="Google Shape;158;g11633ae5788_0_43"/>
          <p:cNvPicPr preferRelativeResize="0"/>
          <p:nvPr/>
        </p:nvPicPr>
        <p:blipFill rotWithShape="1">
          <a:blip r:embed="rId3">
            <a:alphaModFix/>
          </a:blip>
          <a:srcRect/>
          <a:stretch/>
        </p:blipFill>
        <p:spPr>
          <a:xfrm>
            <a:off x="7766137" y="1356967"/>
            <a:ext cx="4008521" cy="25528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633ae5788_0_49"/>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Breakout Room Activity</a:t>
            </a:r>
            <a:endParaRPr/>
          </a:p>
        </p:txBody>
      </p:sp>
      <p:sp>
        <p:nvSpPr>
          <p:cNvPr id="166" name="Google Shape;166;g11633ae5788_0_4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will be placed in a breakout room to share and discuss the topics below.  You will have access to a Google Doc to capture the information from your group to share.</a:t>
            </a:r>
            <a:endParaRPr/>
          </a:p>
          <a:p>
            <a:pPr marL="228600" lvl="0" indent="0" algn="l" rtl="0">
              <a:spcBef>
                <a:spcPts val="0"/>
              </a:spcBef>
              <a:spcAft>
                <a:spcPts val="0"/>
              </a:spcAft>
              <a:buNone/>
            </a:pPr>
            <a:endParaRPr/>
          </a:p>
          <a:p>
            <a:pPr marL="971550" lvl="0" indent="0" algn="l" rtl="0">
              <a:spcBef>
                <a:spcPts val="0"/>
              </a:spcBef>
              <a:spcAft>
                <a:spcPts val="0"/>
              </a:spcAft>
              <a:buNone/>
            </a:pPr>
            <a:endParaRPr/>
          </a:p>
          <a:p>
            <a:pPr marL="971550" lvl="0" indent="-152400" algn="l" rtl="0">
              <a:spcBef>
                <a:spcPts val="0"/>
              </a:spcBef>
              <a:spcAft>
                <a:spcPts val="0"/>
              </a:spcAft>
              <a:buSzPts val="2400"/>
              <a:buChar char="•"/>
            </a:pPr>
            <a:r>
              <a:rPr lang="en-US"/>
              <a:t>Share some practices of what your college does to include students in the accreditation process and/or work.</a:t>
            </a:r>
            <a:endParaRPr/>
          </a:p>
          <a:p>
            <a:pPr marL="971550" lvl="0" indent="-152400" algn="l" rtl="0">
              <a:spcBef>
                <a:spcPts val="1000"/>
              </a:spcBef>
              <a:spcAft>
                <a:spcPts val="0"/>
              </a:spcAft>
              <a:buSzPts val="2400"/>
              <a:buChar char="•"/>
            </a:pPr>
            <a:r>
              <a:rPr lang="en-US"/>
              <a:t>Share the important role/responsibility students have with College Committees and Governance, and how students have been included in the evaluation of programs</a:t>
            </a:r>
            <a:endParaRPr/>
          </a:p>
          <a:p>
            <a:pPr marL="971550" lvl="0" indent="-152400" algn="l" rtl="0">
              <a:spcBef>
                <a:spcPts val="1000"/>
              </a:spcBef>
              <a:spcAft>
                <a:spcPts val="0"/>
              </a:spcAft>
              <a:buSzPts val="2400"/>
              <a:buChar char="•"/>
            </a:pPr>
            <a:r>
              <a:rPr lang="en-US"/>
              <a:t>Share what role the students play in the site visit.</a:t>
            </a:r>
            <a:endParaRPr/>
          </a:p>
        </p:txBody>
      </p:sp>
      <p:sp>
        <p:nvSpPr>
          <p:cNvPr id="167" name="Google Shape;167;g11633ae5788_0_49"/>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Engaging Your Community</a:t>
            </a:r>
            <a:br>
              <a:rPr lang="en-US"/>
            </a:br>
            <a:endParaRPr/>
          </a:p>
        </p:txBody>
      </p:sp>
      <p:sp>
        <p:nvSpPr>
          <p:cNvPr id="175" name="Google Shape;175;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ICER Document review ( service area data)</a:t>
            </a:r>
            <a:endParaRPr/>
          </a:p>
          <a:p>
            <a:pPr marL="0" marR="0" lvl="0" indent="0" algn="l" rtl="0">
              <a:lnSpc>
                <a:spcPct val="90000"/>
              </a:lnSpc>
              <a:spcBef>
                <a:spcPts val="1000"/>
              </a:spcBef>
              <a:spcAft>
                <a:spcPts val="0"/>
              </a:spcAft>
              <a:buClr>
                <a:srgbClr val="404040"/>
              </a:buClr>
              <a:buSzPts val="2400"/>
              <a:buFont typeface="Arial"/>
              <a:buNone/>
            </a:pPr>
            <a:r>
              <a:rPr lang="en-US"/>
              <a:t>Community focus groups </a:t>
            </a:r>
            <a:endParaRPr/>
          </a:p>
          <a:p>
            <a:pPr marL="0" marR="0" lvl="0" indent="0" algn="l" rtl="0">
              <a:lnSpc>
                <a:spcPct val="90000"/>
              </a:lnSpc>
              <a:spcBef>
                <a:spcPts val="1000"/>
              </a:spcBef>
              <a:spcAft>
                <a:spcPts val="0"/>
              </a:spcAft>
              <a:buClr>
                <a:srgbClr val="404040"/>
              </a:buClr>
              <a:buSzPts val="2400"/>
              <a:buFont typeface="Arial"/>
              <a:buNone/>
            </a:pPr>
            <a:r>
              <a:rPr lang="en-US"/>
              <a:t>Surveys</a:t>
            </a:r>
            <a:endParaRPr/>
          </a:p>
          <a:p>
            <a:pPr marL="0" marR="0" lvl="0" indent="0" algn="l" rtl="0">
              <a:lnSpc>
                <a:spcPct val="90000"/>
              </a:lnSpc>
              <a:spcBef>
                <a:spcPts val="1000"/>
              </a:spcBef>
              <a:spcAft>
                <a:spcPts val="0"/>
              </a:spcAft>
              <a:buClr>
                <a:srgbClr val="404040"/>
              </a:buClr>
              <a:buSzPts val="2400"/>
              <a:buFont typeface="Arial"/>
              <a:buNone/>
            </a:pPr>
            <a:r>
              <a:rPr lang="en-US"/>
              <a:t>Disaggregated Data</a:t>
            </a:r>
            <a:endParaRPr/>
          </a:p>
        </p:txBody>
      </p:sp>
      <p:sp>
        <p:nvSpPr>
          <p:cNvPr id="176" name="Google Shape;176;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3" name="Picture 2" descr="A group of people sitting in a room&#10;&#10;Description automatically generated with medium confidence">
            <a:extLst>
              <a:ext uri="{FF2B5EF4-FFF2-40B4-BE49-F238E27FC236}">
                <a16:creationId xmlns:a16="http://schemas.microsoft.com/office/drawing/2014/main" id="{33E9DD7C-1EF0-4DA7-AB3B-15E1F7C02C10}"/>
              </a:ext>
            </a:extLst>
          </p:cNvPr>
          <p:cNvPicPr>
            <a:picLocks noChangeAspect="1"/>
          </p:cNvPicPr>
          <p:nvPr/>
        </p:nvPicPr>
        <p:blipFill>
          <a:blip r:embed="rId3"/>
          <a:stretch>
            <a:fillRect/>
          </a:stretch>
        </p:blipFill>
        <p:spPr>
          <a:xfrm>
            <a:off x="5524328" y="3548478"/>
            <a:ext cx="5054105" cy="29061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Validating Stakeholders:</a:t>
            </a:r>
            <a:br>
              <a:rPr lang="en-US" dirty="0"/>
            </a:br>
            <a:r>
              <a:rPr lang="en-US" dirty="0"/>
              <a:t>Call it Out!</a:t>
            </a:r>
            <a:br>
              <a:rPr lang="en-US" dirty="0"/>
            </a:br>
            <a:endParaRPr dirty="0"/>
          </a:p>
        </p:txBody>
      </p:sp>
      <p:sp>
        <p:nvSpPr>
          <p:cNvPr id="184" name="Google Shape;184;p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How are you collecting, cataloging, and/or utilizing your community input?</a:t>
            </a:r>
          </a:p>
          <a:p>
            <a:pPr marL="0" marR="0" lvl="0" indent="0" algn="l" rtl="0">
              <a:lnSpc>
                <a:spcPct val="90000"/>
              </a:lnSpc>
              <a:spcBef>
                <a:spcPts val="0"/>
              </a:spcBef>
              <a:spcAft>
                <a:spcPts val="0"/>
              </a:spcAft>
              <a:buClr>
                <a:srgbClr val="404040"/>
              </a:buClr>
              <a:buSzPts val="2400"/>
              <a:buFont typeface="Arial"/>
              <a:buNone/>
            </a:pPr>
            <a:endParaRPr lang="en-US" dirty="0"/>
          </a:p>
          <a:p>
            <a:pPr marL="0" marR="0" lvl="0" indent="0" algn="l" rtl="0">
              <a:lnSpc>
                <a:spcPct val="90000"/>
              </a:lnSpc>
              <a:spcBef>
                <a:spcPts val="0"/>
              </a:spcBef>
              <a:spcAft>
                <a:spcPts val="0"/>
              </a:spcAft>
              <a:buClr>
                <a:srgbClr val="404040"/>
              </a:buClr>
              <a:buSzPts val="2400"/>
              <a:buFont typeface="Arial"/>
              <a:buNone/>
            </a:pPr>
            <a:r>
              <a:rPr lang="en-US" dirty="0"/>
              <a:t>Do you have a procedure in place to let the community know that their input has been received?</a:t>
            </a:r>
          </a:p>
          <a:p>
            <a:pPr marL="0" marR="0" lvl="0" indent="0" algn="l" rtl="0">
              <a:lnSpc>
                <a:spcPct val="90000"/>
              </a:lnSpc>
              <a:spcBef>
                <a:spcPts val="0"/>
              </a:spcBef>
              <a:spcAft>
                <a:spcPts val="0"/>
              </a:spcAft>
              <a:buClr>
                <a:srgbClr val="404040"/>
              </a:buClr>
              <a:buSzPts val="2400"/>
              <a:buFont typeface="Arial"/>
              <a:buNone/>
            </a:pPr>
            <a:endParaRPr lang="en-US" dirty="0"/>
          </a:p>
          <a:p>
            <a:pPr marL="0" marR="0" lvl="0" indent="0" algn="l" rtl="0">
              <a:lnSpc>
                <a:spcPct val="90000"/>
              </a:lnSpc>
              <a:spcBef>
                <a:spcPts val="0"/>
              </a:spcBef>
              <a:spcAft>
                <a:spcPts val="0"/>
              </a:spcAft>
              <a:buClr>
                <a:srgbClr val="404040"/>
              </a:buClr>
              <a:buSzPts val="2400"/>
              <a:buFont typeface="Arial"/>
              <a:buNone/>
            </a:pPr>
            <a:r>
              <a:rPr lang="en-US" dirty="0"/>
              <a:t>What about if their input or suggestions are not included? How do you let the community know?</a:t>
            </a:r>
          </a:p>
        </p:txBody>
      </p:sp>
      <p:sp>
        <p:nvSpPr>
          <p:cNvPr id="185" name="Google Shape;185;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Breakout Activity</a:t>
            </a:r>
            <a:endParaRPr/>
          </a:p>
        </p:txBody>
      </p:sp>
      <p:sp>
        <p:nvSpPr>
          <p:cNvPr id="193" name="Google Shape;193;p8"/>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dirty="0"/>
              <a:t>In your breakout rooms, your group will discuss the questions below, and collect information on the Google Doc (link in </a:t>
            </a:r>
            <a:r>
              <a:rPr lang="en-US" dirty="0" err="1"/>
              <a:t>Pathable</a:t>
            </a:r>
            <a:r>
              <a:rPr lang="en-US" dirty="0"/>
              <a:t>!)</a:t>
            </a:r>
          </a:p>
          <a:p>
            <a:pPr marL="228600" lvl="0" indent="-228600" algn="l" rtl="0">
              <a:lnSpc>
                <a:spcPct val="90000"/>
              </a:lnSpc>
              <a:spcBef>
                <a:spcPts val="0"/>
              </a:spcBef>
              <a:spcAft>
                <a:spcPts val="0"/>
              </a:spcAft>
              <a:buClr>
                <a:srgbClr val="404040"/>
              </a:buClr>
              <a:buSzPts val="2400"/>
              <a:buChar char="•"/>
            </a:pPr>
            <a:endParaRPr lang="en-US" dirty="0"/>
          </a:p>
          <a:p>
            <a:pPr marL="228600" lvl="0" indent="-228600" algn="l" rtl="0">
              <a:lnSpc>
                <a:spcPct val="90000"/>
              </a:lnSpc>
              <a:spcBef>
                <a:spcPts val="0"/>
              </a:spcBef>
              <a:spcAft>
                <a:spcPts val="0"/>
              </a:spcAft>
              <a:buClr>
                <a:srgbClr val="404040"/>
              </a:buClr>
              <a:buSzPts val="2400"/>
              <a:buChar char="•"/>
            </a:pPr>
            <a:r>
              <a:rPr lang="en-US" dirty="0"/>
              <a:t>How has your institution engaged feedback from your community in past cycles?</a:t>
            </a:r>
            <a:endParaRPr dirty="0"/>
          </a:p>
          <a:p>
            <a:pPr marL="228600" lvl="0" indent="-228600" algn="l" rtl="0">
              <a:lnSpc>
                <a:spcPct val="90000"/>
              </a:lnSpc>
              <a:spcBef>
                <a:spcPts val="1000"/>
              </a:spcBef>
              <a:spcAft>
                <a:spcPts val="0"/>
              </a:spcAft>
              <a:buClr>
                <a:srgbClr val="404040"/>
              </a:buClr>
              <a:buSzPts val="2400"/>
              <a:buChar char="•"/>
            </a:pPr>
            <a:r>
              <a:rPr lang="en-US" dirty="0"/>
              <a:t>How successful were your efforts to engage your community?</a:t>
            </a:r>
            <a:endParaRPr dirty="0"/>
          </a:p>
          <a:p>
            <a:pPr marL="228600" lvl="0" indent="-228600" algn="l" rtl="0">
              <a:lnSpc>
                <a:spcPct val="90000"/>
              </a:lnSpc>
              <a:spcBef>
                <a:spcPts val="1000"/>
              </a:spcBef>
              <a:spcAft>
                <a:spcPts val="0"/>
              </a:spcAft>
              <a:buClr>
                <a:srgbClr val="404040"/>
              </a:buClr>
              <a:buSzPts val="2400"/>
              <a:buChar char="•"/>
            </a:pPr>
            <a:r>
              <a:rPr lang="en-US" dirty="0"/>
              <a:t>How are you using Service Area Data?</a:t>
            </a:r>
            <a:endParaRPr dirty="0"/>
          </a:p>
        </p:txBody>
      </p:sp>
      <p:sp>
        <p:nvSpPr>
          <p:cNvPr id="194" name="Google Shape;194;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Call and Response</a:t>
            </a:r>
            <a:endParaRPr/>
          </a:p>
        </p:txBody>
      </p:sp>
      <p:sp>
        <p:nvSpPr>
          <p:cNvPr id="202" name="Google Shape;202;p1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rgbClr val="404040"/>
              </a:buClr>
              <a:buSzPts val="2400"/>
              <a:buNone/>
            </a:pPr>
            <a:r>
              <a:rPr lang="en-US" dirty="0"/>
              <a:t>Please share something discussed in your breakout. </a:t>
            </a:r>
            <a:endParaRPr dirty="0"/>
          </a:p>
        </p:txBody>
      </p:sp>
      <p:sp>
        <p:nvSpPr>
          <p:cNvPr id="203" name="Google Shape;203;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3" name="Picture 2" descr="A group of people&#10;&#10;Description automatically generated with medium confidence">
            <a:extLst>
              <a:ext uri="{FF2B5EF4-FFF2-40B4-BE49-F238E27FC236}">
                <a16:creationId xmlns:a16="http://schemas.microsoft.com/office/drawing/2014/main" id="{6803E47B-E53D-4E32-8882-624D3741AEF2}"/>
              </a:ext>
            </a:extLst>
          </p:cNvPr>
          <p:cNvPicPr>
            <a:picLocks noChangeAspect="1"/>
          </p:cNvPicPr>
          <p:nvPr/>
        </p:nvPicPr>
        <p:blipFill>
          <a:blip r:embed="rId3"/>
          <a:stretch>
            <a:fillRect/>
          </a:stretch>
        </p:blipFill>
        <p:spPr>
          <a:xfrm>
            <a:off x="3218898" y="3029607"/>
            <a:ext cx="5073764" cy="253688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959005" y="4683512"/>
            <a:ext cx="10432249" cy="1736660"/>
          </a:xfrm>
        </p:spPr>
        <p:txBody>
          <a:bodyPr spcFirstLastPara="1" wrap="square" lIns="91425" tIns="45700" rIns="91425" bIns="45700" anchor="ctr" anchorCtr="0">
            <a:normAutofit/>
          </a:bodyPr>
          <a:lstStyle/>
          <a:p>
            <a:pPr marL="0" lvl="0" indent="0" rtl="0">
              <a:spcBef>
                <a:spcPts val="0"/>
              </a:spcBef>
              <a:spcAft>
                <a:spcPts val="0"/>
              </a:spcAft>
              <a:buNone/>
            </a:pPr>
            <a:r>
              <a:rPr lang="en-US"/>
              <a:t>Closing Thoughts/Q&amp;A</a:t>
            </a:r>
          </a:p>
        </p:txBody>
      </p:sp>
      <p:sp>
        <p:nvSpPr>
          <p:cNvPr id="212" name="Google Shape;212;p20" hidden="1"/>
          <p:cNvSpPr txBox="1">
            <a:spLocks noGrp="1"/>
          </p:cNvSpPr>
          <p:nvPr>
            <p:ph type="sldNum" idx="4294967295"/>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Presenters:</a:t>
            </a:r>
            <a:endParaRPr/>
          </a:p>
        </p:txBody>
      </p:sp>
      <p:sp>
        <p:nvSpPr>
          <p:cNvPr id="64" name="Google Shape;64;p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a:t>Karla Kirk, ASCCC North Representative</a:t>
            </a:r>
            <a:endParaRPr/>
          </a:p>
          <a:p>
            <a:pPr marL="0" lvl="0" indent="0" algn="l" rtl="0">
              <a:lnSpc>
                <a:spcPct val="90000"/>
              </a:lnSpc>
              <a:spcBef>
                <a:spcPts val="1000"/>
              </a:spcBef>
              <a:spcAft>
                <a:spcPts val="0"/>
              </a:spcAft>
              <a:buClr>
                <a:srgbClr val="404040"/>
              </a:buClr>
              <a:buSzPts val="2400"/>
              <a:buNone/>
            </a:pPr>
            <a:r>
              <a:rPr lang="en-US"/>
              <a:t>Robert L. Stewart Jr. , ASCCC Area C Representative</a:t>
            </a:r>
            <a:endParaRPr/>
          </a:p>
          <a:p>
            <a:pPr marL="0" lvl="0" indent="0" algn="l" rtl="0">
              <a:lnSpc>
                <a:spcPct val="90000"/>
              </a:lnSpc>
              <a:spcBef>
                <a:spcPts val="1000"/>
              </a:spcBef>
              <a:spcAft>
                <a:spcPts val="0"/>
              </a:spcAft>
              <a:buClr>
                <a:srgbClr val="404040"/>
              </a:buClr>
              <a:buSzPts val="2400"/>
              <a:buNone/>
            </a:pPr>
            <a:endParaRPr/>
          </a:p>
        </p:txBody>
      </p:sp>
      <p:sp>
        <p:nvSpPr>
          <p:cNvPr id="65" name="Google Shape;65;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Resources</a:t>
            </a:r>
            <a:endParaRPr/>
          </a:p>
        </p:txBody>
      </p:sp>
      <p:sp>
        <p:nvSpPr>
          <p:cNvPr id="218" name="Google Shape;218;p21"/>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u="sng">
                <a:solidFill>
                  <a:schemeClr val="hlink"/>
                </a:solidFill>
                <a:hlinkClick r:id="rId3"/>
              </a:rPr>
              <a:t>ACCJC Policy on Social Justice</a:t>
            </a:r>
            <a:endParaRPr/>
          </a:p>
          <a:p>
            <a:pPr marL="228600" lvl="0" indent="-228600" algn="l" rtl="0">
              <a:lnSpc>
                <a:spcPct val="90000"/>
              </a:lnSpc>
              <a:spcBef>
                <a:spcPts val="1000"/>
              </a:spcBef>
              <a:spcAft>
                <a:spcPts val="0"/>
              </a:spcAft>
              <a:buClr>
                <a:srgbClr val="404040"/>
              </a:buClr>
              <a:buSzPts val="2400"/>
              <a:buChar char="•"/>
            </a:pPr>
            <a:r>
              <a:rPr lang="en-US" u="sng">
                <a:solidFill>
                  <a:schemeClr val="hlink"/>
                </a:solidFill>
                <a:hlinkClick r:id="rId4"/>
              </a:rPr>
              <a:t>ACCJC Guide to Institutional Self-Evaluation, Improvement and Peer Review</a:t>
            </a:r>
            <a:endParaRPr/>
          </a:p>
          <a:p>
            <a:pPr marL="228600" lvl="0" indent="-76200" algn="l" rtl="0">
              <a:lnSpc>
                <a:spcPct val="90000"/>
              </a:lnSpc>
              <a:spcBef>
                <a:spcPts val="1000"/>
              </a:spcBef>
              <a:spcAft>
                <a:spcPts val="0"/>
              </a:spcAft>
              <a:buClr>
                <a:srgbClr val="404040"/>
              </a:buClr>
              <a:buSzPts val="2400"/>
              <a:buNone/>
            </a:pPr>
            <a:endParaRPr/>
          </a:p>
        </p:txBody>
      </p:sp>
      <p:sp>
        <p:nvSpPr>
          <p:cNvPr id="219" name="Google Shape;219;p2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Our Session Today</a:t>
            </a:r>
            <a:endParaRPr/>
          </a:p>
        </p:txBody>
      </p:sp>
      <p:sp>
        <p:nvSpPr>
          <p:cNvPr id="73" name="Google Shape;73;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800"/>
              <a:buFont typeface="Arial"/>
              <a:buNone/>
            </a:pPr>
            <a:r>
              <a:rPr lang="en-US" sz="2800"/>
              <a:t>As each college engages in the self-evaluation process, we reflect on our ability to meet our institution’s mission of serving our communities and supporting our students. Where do we have the student and community voice in the accreditation process? Join this session where we will collectively explore various creative and engaging strategies to get our students and our communities authentically involved in our local accreditation work.</a:t>
            </a:r>
            <a:endParaRPr/>
          </a:p>
        </p:txBody>
      </p:sp>
      <p:sp>
        <p:nvSpPr>
          <p:cNvPr id="74" name="Google Shape;74;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Today’s Topics</a:t>
            </a:r>
            <a:endParaRPr/>
          </a:p>
        </p:txBody>
      </p:sp>
      <p:sp>
        <p:nvSpPr>
          <p:cNvPr id="80" name="Google Shape;80;p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Mission, Vision and Values in Action</a:t>
            </a:r>
            <a:endParaRPr/>
          </a:p>
          <a:p>
            <a:pPr marL="228600" lvl="0" indent="-266700" algn="l" rtl="0">
              <a:spcBef>
                <a:spcPts val="1000"/>
              </a:spcBef>
              <a:spcAft>
                <a:spcPts val="0"/>
              </a:spcAft>
              <a:buSzPts val="2400"/>
              <a:buChar char="•"/>
            </a:pPr>
            <a:r>
              <a:rPr lang="en-US"/>
              <a:t>Creating Space for your Students</a:t>
            </a:r>
            <a:endParaRPr/>
          </a:p>
          <a:p>
            <a:pPr marL="228600" lvl="0" indent="-228600" algn="l" rtl="0">
              <a:lnSpc>
                <a:spcPct val="90000"/>
              </a:lnSpc>
              <a:spcBef>
                <a:spcPts val="1000"/>
              </a:spcBef>
              <a:spcAft>
                <a:spcPts val="0"/>
              </a:spcAft>
              <a:buClr>
                <a:srgbClr val="404040"/>
              </a:buClr>
              <a:buSzPts val="2400"/>
              <a:buChar char="•"/>
            </a:pPr>
            <a:r>
              <a:rPr lang="en-US"/>
              <a:t>Engaging Your Community</a:t>
            </a:r>
            <a:endParaRPr/>
          </a:p>
          <a:p>
            <a:pPr marL="228600" lvl="0" indent="-228600" algn="l" rtl="0">
              <a:spcBef>
                <a:spcPts val="1000"/>
              </a:spcBef>
              <a:spcAft>
                <a:spcPts val="0"/>
              </a:spcAft>
              <a:buSzPts val="1800"/>
              <a:buChar char="•"/>
            </a:pPr>
            <a:r>
              <a:rPr lang="en-US"/>
              <a:t>Validating Stakeholders</a:t>
            </a:r>
            <a:endParaRPr/>
          </a:p>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rgbClr val="404040"/>
              </a:buClr>
              <a:buSzPts val="2400"/>
              <a:buNone/>
            </a:pPr>
            <a:endParaRPr/>
          </a:p>
        </p:txBody>
      </p:sp>
      <p:sp>
        <p:nvSpPr>
          <p:cNvPr id="81" name="Google Shape;81;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Mission, Vision and Values in Action</a:t>
            </a:r>
            <a:br>
              <a:rPr lang="en-US"/>
            </a:br>
            <a:endParaRPr/>
          </a:p>
        </p:txBody>
      </p:sp>
      <p:sp>
        <p:nvSpPr>
          <p:cNvPr id="87" name="Google Shape;87;p5"/>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Who is your community? How are your students and community reflected in your institutions?</a:t>
            </a:r>
          </a:p>
          <a:p>
            <a:pPr marL="0" marR="0" lvl="0" indent="0" algn="l" rtl="0">
              <a:lnSpc>
                <a:spcPct val="90000"/>
              </a:lnSpc>
              <a:spcBef>
                <a:spcPts val="0"/>
              </a:spcBef>
              <a:spcAft>
                <a:spcPts val="0"/>
              </a:spcAft>
              <a:buClr>
                <a:srgbClr val="404040"/>
              </a:buClr>
              <a:buSzPts val="2400"/>
              <a:buFont typeface="Arial"/>
              <a:buNone/>
            </a:pPr>
            <a:endParaRPr dirty="0"/>
          </a:p>
          <a:p>
            <a:pPr marL="2343150" lvl="0" indent="-342900" rtl="0">
              <a:lnSpc>
                <a:spcPct val="90000"/>
              </a:lnSpc>
              <a:spcBef>
                <a:spcPts val="1000"/>
              </a:spcBef>
              <a:spcAft>
                <a:spcPts val="0"/>
              </a:spcAft>
              <a:buClr>
                <a:srgbClr val="404040"/>
              </a:buClr>
              <a:buSzPts val="2400"/>
              <a:buFont typeface="Arial"/>
              <a:buChar char="•"/>
            </a:pPr>
            <a:r>
              <a:rPr lang="en-US" dirty="0"/>
              <a:t>Mission Statement</a:t>
            </a:r>
            <a:endParaRPr dirty="0"/>
          </a:p>
          <a:p>
            <a:pPr marL="2343150" lvl="0" indent="-342900" rtl="0">
              <a:lnSpc>
                <a:spcPct val="90000"/>
              </a:lnSpc>
              <a:spcBef>
                <a:spcPts val="1000"/>
              </a:spcBef>
              <a:spcAft>
                <a:spcPts val="0"/>
              </a:spcAft>
              <a:buClr>
                <a:srgbClr val="404040"/>
              </a:buClr>
              <a:buSzPts val="2400"/>
              <a:buFont typeface="Arial"/>
              <a:buChar char="•"/>
            </a:pPr>
            <a:r>
              <a:rPr lang="en-US" dirty="0"/>
              <a:t>Vision Statement</a:t>
            </a:r>
            <a:endParaRPr dirty="0"/>
          </a:p>
          <a:p>
            <a:pPr marL="2343150" lvl="0" indent="-342900" rtl="0">
              <a:lnSpc>
                <a:spcPct val="90000"/>
              </a:lnSpc>
              <a:spcBef>
                <a:spcPts val="1000"/>
              </a:spcBef>
              <a:spcAft>
                <a:spcPts val="0"/>
              </a:spcAft>
              <a:buClr>
                <a:srgbClr val="404040"/>
              </a:buClr>
              <a:buSzPts val="2400"/>
              <a:buFont typeface="Arial"/>
              <a:buChar char="•"/>
            </a:pPr>
            <a:r>
              <a:rPr lang="en-US" dirty="0"/>
              <a:t>Values Statement</a:t>
            </a:r>
            <a:endParaRPr dirty="0"/>
          </a:p>
        </p:txBody>
      </p:sp>
      <p:sp>
        <p:nvSpPr>
          <p:cNvPr id="88" name="Google Shape;88;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Data and Your Community</a:t>
            </a:r>
            <a:endParaRPr/>
          </a:p>
        </p:txBody>
      </p:sp>
      <p:sp>
        <p:nvSpPr>
          <p:cNvPr id="2" name="Text Placeholder 1">
            <a:extLst>
              <a:ext uri="{FF2B5EF4-FFF2-40B4-BE49-F238E27FC236}">
                <a16:creationId xmlns:a16="http://schemas.microsoft.com/office/drawing/2014/main" id="{E9B08A11-713A-4E52-B2EE-031E85082A07}"/>
              </a:ext>
            </a:extLst>
          </p:cNvPr>
          <p:cNvSpPr>
            <a:spLocks noGrp="1"/>
          </p:cNvSpPr>
          <p:nvPr>
            <p:ph type="body" idx="1"/>
          </p:nvPr>
        </p:nvSpPr>
        <p:spPr/>
        <p:txBody>
          <a:bodyPr/>
          <a:lstStyle/>
          <a:p>
            <a:r>
              <a:rPr lang="en-US" dirty="0"/>
              <a:t>Community Service Area Data becomes important to make sure that the Accreditation effort reflects and serves the surrounding community of the college.</a:t>
            </a:r>
          </a:p>
        </p:txBody>
      </p:sp>
      <p:sp>
        <p:nvSpPr>
          <p:cNvPr id="98" name="Google Shape;98;p6"/>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4" name="Picture 3" descr="A group of people in a room&#10;&#10;Description automatically generated with medium confidence">
            <a:extLst>
              <a:ext uri="{FF2B5EF4-FFF2-40B4-BE49-F238E27FC236}">
                <a16:creationId xmlns:a16="http://schemas.microsoft.com/office/drawing/2014/main" id="{6368B998-B81E-455E-A871-1BBE7DD64785}"/>
              </a:ext>
            </a:extLst>
          </p:cNvPr>
          <p:cNvPicPr>
            <a:picLocks noChangeAspect="1"/>
          </p:cNvPicPr>
          <p:nvPr/>
        </p:nvPicPr>
        <p:blipFill>
          <a:blip r:embed="rId3"/>
          <a:stretch>
            <a:fillRect/>
          </a:stretch>
        </p:blipFill>
        <p:spPr>
          <a:xfrm>
            <a:off x="2106803" y="3109131"/>
            <a:ext cx="4573042" cy="3429781"/>
          </a:xfrm>
          <a:prstGeom prst="rect">
            <a:avLst/>
          </a:prstGeom>
        </p:spPr>
      </p:pic>
      <p:pic>
        <p:nvPicPr>
          <p:cNvPr id="6" name="Picture 5" descr="Chart, bar chart&#10;&#10;Description automatically generated">
            <a:extLst>
              <a:ext uri="{FF2B5EF4-FFF2-40B4-BE49-F238E27FC236}">
                <a16:creationId xmlns:a16="http://schemas.microsoft.com/office/drawing/2014/main" id="{CE0A73EF-132E-405D-84D6-FD40B28BE901}"/>
              </a:ext>
            </a:extLst>
          </p:cNvPr>
          <p:cNvPicPr>
            <a:picLocks noChangeAspect="1"/>
          </p:cNvPicPr>
          <p:nvPr/>
        </p:nvPicPr>
        <p:blipFill>
          <a:blip r:embed="rId4"/>
          <a:stretch>
            <a:fillRect/>
          </a:stretch>
        </p:blipFill>
        <p:spPr>
          <a:xfrm>
            <a:off x="6926355" y="3268716"/>
            <a:ext cx="4427445" cy="2350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1633ae5788_0_0"/>
          <p:cNvSpPr txBox="1">
            <a:spLocks noGrp="1"/>
          </p:cNvSpPr>
          <p:nvPr>
            <p:ph type="title"/>
          </p:nvPr>
        </p:nvSpPr>
        <p:spPr>
          <a:xfrm>
            <a:off x="3295515" y="403412"/>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Creating Space for your Students</a:t>
            </a:r>
            <a:br>
              <a:rPr lang="en-US"/>
            </a:br>
            <a:endParaRPr/>
          </a:p>
        </p:txBody>
      </p:sp>
      <p:sp>
        <p:nvSpPr>
          <p:cNvPr id="106" name="Google Shape;106;g11633ae5788_0_0"/>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sz="3200" dirty="0"/>
              <a:t>Student Involvement in the Accreditation Process</a:t>
            </a:r>
            <a:endParaRPr sz="3200" dirty="0"/>
          </a:p>
          <a:p>
            <a:pPr marL="0" marR="0" lvl="0" indent="0" algn="l" rtl="0">
              <a:lnSpc>
                <a:spcPct val="90000"/>
              </a:lnSpc>
              <a:spcBef>
                <a:spcPts val="0"/>
              </a:spcBef>
              <a:spcAft>
                <a:spcPts val="0"/>
              </a:spcAft>
              <a:buClr>
                <a:srgbClr val="404040"/>
              </a:buClr>
              <a:buSzPts val="2400"/>
              <a:buFont typeface="Arial"/>
              <a:buNone/>
            </a:pPr>
            <a:r>
              <a:rPr lang="en-US" sz="3200" dirty="0"/>
              <a:t>Accreditation and Program Review</a:t>
            </a:r>
            <a:endParaRPr sz="3200" dirty="0"/>
          </a:p>
          <a:p>
            <a:pPr marL="0" marR="0" lvl="0" indent="0" algn="l" rtl="0">
              <a:lnSpc>
                <a:spcPct val="90000"/>
              </a:lnSpc>
              <a:spcBef>
                <a:spcPts val="0"/>
              </a:spcBef>
              <a:spcAft>
                <a:spcPts val="0"/>
              </a:spcAft>
              <a:buClr>
                <a:srgbClr val="404040"/>
              </a:buClr>
              <a:buSzPts val="2400"/>
              <a:buFont typeface="Arial"/>
              <a:buNone/>
            </a:pPr>
            <a:r>
              <a:rPr lang="en-US" sz="3200" dirty="0"/>
              <a:t>Student-Centered Program Review</a:t>
            </a:r>
            <a:endParaRPr sz="3200" dirty="0"/>
          </a:p>
        </p:txBody>
      </p:sp>
      <p:sp>
        <p:nvSpPr>
          <p:cNvPr id="107" name="Google Shape;107;g11633ae5788_0_0"/>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1633ae5788_0_8"/>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a:t>Student involvement in the Accreditation Process</a:t>
            </a:r>
            <a:endParaRPr/>
          </a:p>
        </p:txBody>
      </p:sp>
      <p:sp>
        <p:nvSpPr>
          <p:cNvPr id="113" name="Google Shape;113;g11633ae5788_0_8"/>
          <p:cNvSpPr txBox="1">
            <a:spLocks noGrp="1"/>
          </p:cNvSpPr>
          <p:nvPr>
            <p:ph type="body" idx="1"/>
          </p:nvPr>
        </p:nvSpPr>
        <p:spPr>
          <a:xfrm>
            <a:off x="1277650" y="1798323"/>
            <a:ext cx="10058400" cy="296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endParaRPr/>
          </a:p>
          <a:p>
            <a:pPr marL="0" lvl="0" indent="0" algn="l" rtl="0">
              <a:lnSpc>
                <a:spcPct val="90000"/>
              </a:lnSpc>
              <a:spcBef>
                <a:spcPts val="1000"/>
              </a:spcBef>
              <a:spcAft>
                <a:spcPts val="0"/>
              </a:spcAft>
              <a:buNone/>
            </a:pPr>
            <a:r>
              <a:rPr lang="en-US" i="1"/>
              <a:t>Why do we need to invite students into the process?</a:t>
            </a:r>
            <a:endParaRPr i="1"/>
          </a:p>
          <a:p>
            <a:pPr marL="0" lvl="0" indent="0" algn="l" rtl="0">
              <a:lnSpc>
                <a:spcPct val="90000"/>
              </a:lnSpc>
              <a:spcBef>
                <a:spcPts val="1000"/>
              </a:spcBef>
              <a:spcAft>
                <a:spcPts val="0"/>
              </a:spcAft>
              <a:buNone/>
            </a:pPr>
            <a:endParaRPr/>
          </a:p>
          <a:p>
            <a:pPr marL="1600200" lvl="0" indent="-228600" algn="l" rtl="0">
              <a:lnSpc>
                <a:spcPct val="90000"/>
              </a:lnSpc>
              <a:spcBef>
                <a:spcPts val="1000"/>
              </a:spcBef>
              <a:spcAft>
                <a:spcPts val="0"/>
              </a:spcAft>
              <a:buClr>
                <a:srgbClr val="404040"/>
              </a:buClr>
              <a:buSzPts val="2400"/>
              <a:buChar char="•"/>
            </a:pPr>
            <a:r>
              <a:rPr lang="en-US"/>
              <a:t>Student is mentioned 119 in the standards</a:t>
            </a:r>
            <a:endParaRPr/>
          </a:p>
          <a:p>
            <a:pPr marL="1600200" lvl="0" indent="-228600" algn="l" rtl="0">
              <a:lnSpc>
                <a:spcPct val="90000"/>
              </a:lnSpc>
              <a:spcBef>
                <a:spcPts val="1000"/>
              </a:spcBef>
              <a:spcAft>
                <a:spcPts val="0"/>
              </a:spcAft>
              <a:buClr>
                <a:srgbClr val="404040"/>
              </a:buClr>
              <a:buSzPts val="2400"/>
              <a:buChar char="•"/>
            </a:pPr>
            <a:r>
              <a:rPr lang="en-US"/>
              <a:t>Governance bodies - how many are identified?</a:t>
            </a:r>
            <a:endParaRPr/>
          </a:p>
          <a:p>
            <a:pPr marL="1600200" lvl="0" indent="-228600" algn="l" rtl="0">
              <a:lnSpc>
                <a:spcPct val="90000"/>
              </a:lnSpc>
              <a:spcBef>
                <a:spcPts val="1000"/>
              </a:spcBef>
              <a:spcAft>
                <a:spcPts val="0"/>
              </a:spcAft>
              <a:buClr>
                <a:srgbClr val="404040"/>
              </a:buClr>
              <a:buSzPts val="2400"/>
              <a:buChar char="•"/>
            </a:pPr>
            <a:r>
              <a:rPr lang="en-US"/>
              <a:t>Focusing on Standard IV</a:t>
            </a:r>
            <a:endParaRPr/>
          </a:p>
          <a:p>
            <a:pPr marL="228600" lvl="0" indent="-76200" algn="l" rtl="0">
              <a:lnSpc>
                <a:spcPct val="90000"/>
              </a:lnSpc>
              <a:spcBef>
                <a:spcPts val="1000"/>
              </a:spcBef>
              <a:spcAft>
                <a:spcPts val="0"/>
              </a:spcAft>
              <a:buClr>
                <a:srgbClr val="404040"/>
              </a:buClr>
              <a:buSzPts val="2400"/>
              <a:buNone/>
            </a:pPr>
            <a:endParaRPr/>
          </a:p>
          <a:p>
            <a:pPr marL="0" lvl="0" indent="0" algn="l" rtl="0">
              <a:spcBef>
                <a:spcPts val="0"/>
              </a:spcBef>
              <a:spcAft>
                <a:spcPts val="0"/>
              </a:spcAft>
              <a:buNone/>
            </a:pPr>
            <a:r>
              <a:rPr lang="en-US" sz="2100" b="1"/>
              <a:t>§ 51023.7 Students. </a:t>
            </a:r>
            <a:endParaRPr sz="2100"/>
          </a:p>
          <a:p>
            <a:pPr marL="228600" lvl="0" indent="-228600" algn="l" rtl="0">
              <a:spcBef>
                <a:spcPts val="1000"/>
              </a:spcBef>
              <a:spcAft>
                <a:spcPts val="0"/>
              </a:spcAft>
              <a:buSzPts val="2400"/>
              <a:buChar char="•"/>
            </a:pPr>
            <a:r>
              <a:rPr lang="en-US" sz="2100"/>
              <a:t>(a) The governing board of a community college district shall adopt policies and procedures that provide students the opportunity to participate effectively in district and college governance.</a:t>
            </a:r>
            <a:r>
              <a:rPr lang="en-US"/>
              <a:t> </a:t>
            </a:r>
            <a:endParaRPr/>
          </a:p>
          <a:p>
            <a:pPr marL="228600" lvl="0" indent="-76200" algn="l" rtl="0">
              <a:lnSpc>
                <a:spcPct val="90000"/>
              </a:lnSpc>
              <a:spcBef>
                <a:spcPts val="1000"/>
              </a:spcBef>
              <a:spcAft>
                <a:spcPts val="0"/>
              </a:spcAft>
              <a:buClr>
                <a:srgbClr val="404040"/>
              </a:buClr>
              <a:buSzPts val="2400"/>
              <a:buNone/>
            </a:pPr>
            <a:endParaRPr/>
          </a:p>
        </p:txBody>
      </p:sp>
      <p:sp>
        <p:nvSpPr>
          <p:cNvPr id="114" name="Google Shape;114;g11633ae5788_0_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633ae5788_0_67"/>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200">
                <a:solidFill>
                  <a:srgbClr val="000000"/>
                </a:solidFill>
                <a:latin typeface="Arial"/>
                <a:ea typeface="Arial"/>
                <a:cs typeface="Arial"/>
                <a:sym typeface="Arial"/>
              </a:rPr>
              <a:t>Standard IV: Leadership and Governance</a:t>
            </a:r>
            <a:endParaRPr/>
          </a:p>
        </p:txBody>
      </p:sp>
      <p:sp>
        <p:nvSpPr>
          <p:cNvPr id="121" name="Google Shape;121;g11633ae5788_0_67"/>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500">
                <a:solidFill>
                  <a:srgbClr val="F7F7F7"/>
                </a:solidFill>
              </a:rPr>
              <a:t>u</a:t>
            </a:r>
            <a:r>
              <a:rPr lang="en-US" sz="1800">
                <a:solidFill>
                  <a:srgbClr val="000000"/>
                </a:solidFill>
              </a:rPr>
              <a:t>Standard IV: “Through established governance structures, processes, and practices, the </a:t>
            </a:r>
            <a:r>
              <a:rPr lang="en-US" sz="1800">
                <a:solidFill>
                  <a:srgbClr val="000000"/>
                </a:solidFill>
                <a:highlight>
                  <a:schemeClr val="accent3"/>
                </a:highlight>
              </a:rPr>
              <a:t>governing board, administrators, faculty, staff, and students </a:t>
            </a:r>
            <a:r>
              <a:rPr lang="en-US" sz="1800">
                <a:solidFill>
                  <a:srgbClr val="000000"/>
                </a:solidFill>
              </a:rPr>
              <a:t>work together for the good of the institution.”</a:t>
            </a:r>
            <a:endParaRPr sz="1800">
              <a:solidFill>
                <a:srgbClr val="000000"/>
              </a:solidFill>
            </a:endParaRPr>
          </a:p>
          <a:p>
            <a:pPr marL="0" lvl="0" indent="0" algn="l" rtl="0">
              <a:spcBef>
                <a:spcPts val="1000"/>
              </a:spcBef>
              <a:spcAft>
                <a:spcPts val="0"/>
              </a:spcAft>
              <a:buNone/>
            </a:pPr>
            <a:r>
              <a:rPr lang="en-US" sz="1500">
                <a:solidFill>
                  <a:srgbClr val="F7F7F7"/>
                </a:solidFill>
              </a:rPr>
              <a:t>u</a:t>
            </a:r>
            <a:r>
              <a:rPr lang="en-US" sz="1800">
                <a:solidFill>
                  <a:srgbClr val="000000"/>
                </a:solidFill>
              </a:rPr>
              <a:t>Standard IV.A.1: Institutional leaders create and encourage innovation leading to institutional excellence. They s</a:t>
            </a:r>
            <a:r>
              <a:rPr lang="en-US" sz="1800">
                <a:solidFill>
                  <a:srgbClr val="000000"/>
                </a:solidFill>
                <a:highlight>
                  <a:schemeClr val="accent3"/>
                </a:highlight>
              </a:rPr>
              <a:t>upport administrators, faculty, staff, and students, no matter what their official titles, in taking initiative for improving the practices, programs, and services i</a:t>
            </a:r>
            <a:r>
              <a:rPr lang="en-US" sz="1800">
                <a:solidFill>
                  <a:srgbClr val="000000"/>
                </a:solidFill>
              </a:rPr>
              <a:t>n which they are involved. When ideas for improvement have policy or significant institution-wide implications, systematic participative processes are used to assure effective planning and implementation.</a:t>
            </a:r>
            <a:endParaRPr sz="1800">
              <a:solidFill>
                <a:srgbClr val="000000"/>
              </a:solidFill>
            </a:endParaRPr>
          </a:p>
          <a:p>
            <a:pPr marL="0" lvl="0" indent="0" algn="l" rtl="0">
              <a:spcBef>
                <a:spcPts val="1000"/>
              </a:spcBef>
              <a:spcAft>
                <a:spcPts val="0"/>
              </a:spcAft>
              <a:buNone/>
            </a:pPr>
            <a:r>
              <a:rPr lang="en-US" sz="1500">
                <a:solidFill>
                  <a:srgbClr val="F7F7F7"/>
                </a:solidFill>
              </a:rPr>
              <a:t>u</a:t>
            </a:r>
            <a:r>
              <a:rPr lang="en-US" sz="1800">
                <a:solidFill>
                  <a:srgbClr val="000000"/>
                </a:solidFill>
              </a:rPr>
              <a:t>Standard IV.A.2. The institution </a:t>
            </a:r>
            <a:r>
              <a:rPr lang="en-US" sz="1800">
                <a:solidFill>
                  <a:srgbClr val="000000"/>
                </a:solidFill>
                <a:highlight>
                  <a:schemeClr val="accent3"/>
                </a:highlight>
              </a:rPr>
              <a:t>establishes and implements policy and procedures authorizing administrator, faculty, and staff participation in decision-making processes</a:t>
            </a:r>
            <a:r>
              <a:rPr lang="en-US" sz="1800">
                <a:solidFill>
                  <a:srgbClr val="000000"/>
                </a:solidFill>
              </a:rPr>
              <a:t>. </a:t>
            </a:r>
            <a:r>
              <a:rPr lang="en-US" sz="1800" b="1">
                <a:solidFill>
                  <a:srgbClr val="000000"/>
                </a:solidFill>
              </a:rPr>
              <a:t>The policy makes provisions for student participation and consideration of student views in those matters in which students have a direct and reasonable interest.</a:t>
            </a:r>
            <a:r>
              <a:rPr lang="en-US" sz="1800">
                <a:solidFill>
                  <a:srgbClr val="000000"/>
                </a:solidFill>
              </a:rPr>
              <a:t> Policy specifies the manner in which individuals bring forward ideas and work together on appropriate policy, planning, and special-purpose committees.</a:t>
            </a:r>
            <a:endParaRPr sz="1800">
              <a:solidFill>
                <a:srgbClr val="000000"/>
              </a:solidFill>
            </a:endParaRPr>
          </a:p>
          <a:p>
            <a:pPr marL="0" lvl="0" indent="0" algn="l" rtl="0">
              <a:spcBef>
                <a:spcPts val="1000"/>
              </a:spcBef>
              <a:spcAft>
                <a:spcPts val="0"/>
              </a:spcAft>
              <a:buNone/>
            </a:pPr>
            <a:endParaRPr/>
          </a:p>
        </p:txBody>
      </p:sp>
      <p:sp>
        <p:nvSpPr>
          <p:cNvPr id="122" name="Google Shape;122;g11633ae5788_0_6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Ai 2022 2">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8ED4CE"/>
      </a:accent5>
      <a:accent6>
        <a:srgbClr val="D0AAEE"/>
      </a:accent6>
      <a:hlink>
        <a:srgbClr val="8A528C"/>
      </a:hlink>
      <a:folHlink>
        <a:srgbClr val="A375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1198</Words>
  <Application>Microsoft Office PowerPoint</Application>
  <PresentationFormat>Widescreen</PresentationFormat>
  <Paragraphs>155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Palatino</vt:lpstr>
      <vt:lpstr>Times New Roman</vt:lpstr>
      <vt:lpstr>ASCCC Curriculum Inst. 2020 Theme</vt:lpstr>
      <vt:lpstr>Representing our Communities and Student Voices in the Accreditation Process </vt:lpstr>
      <vt:lpstr>Presenters:</vt:lpstr>
      <vt:lpstr>Our Session Today</vt:lpstr>
      <vt:lpstr>Today’s Topics</vt:lpstr>
      <vt:lpstr>Mission, Vision and Values in Action </vt:lpstr>
      <vt:lpstr>Data and Your Community</vt:lpstr>
      <vt:lpstr>Creating Space for your Students </vt:lpstr>
      <vt:lpstr>Student involvement in the Accreditation Process</vt:lpstr>
      <vt:lpstr>Standard IV: Leadership and Governance</vt:lpstr>
      <vt:lpstr>The Vital Link between Accreditation and Program Review </vt:lpstr>
      <vt:lpstr>PowerPoint Presentation</vt:lpstr>
      <vt:lpstr>Imagine Student-Centered Program Review</vt:lpstr>
      <vt:lpstr>Student-Centered Program Review</vt:lpstr>
      <vt:lpstr>Breakout Room Activity</vt:lpstr>
      <vt:lpstr>Engaging Your Community </vt:lpstr>
      <vt:lpstr>Validating Stakeholders: Call it Out! </vt:lpstr>
      <vt:lpstr>Breakout Activity</vt:lpstr>
      <vt:lpstr>Call and Response</vt:lpstr>
      <vt:lpstr>Closing Thoughts/Q&amp;A</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our Communities and Student Voices in the Accreditation Process</dc:title>
  <dc:creator>Karla Kirk</dc:creator>
  <cp:lastModifiedBy>Karla Kirk</cp:lastModifiedBy>
  <cp:revision>9</cp:revision>
  <dcterms:created xsi:type="dcterms:W3CDTF">2022-02-10T21:01:08Z</dcterms:created>
  <dcterms:modified xsi:type="dcterms:W3CDTF">2022-02-24T00:40:31Z</dcterms:modified>
</cp:coreProperties>
</file>