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58" r:id="rId4"/>
    <p:sldId id="270" r:id="rId5"/>
    <p:sldId id="275" r:id="rId6"/>
    <p:sldId id="276" r:id="rId7"/>
    <p:sldId id="282" r:id="rId8"/>
    <p:sldId id="281" r:id="rId9"/>
    <p:sldId id="283" r:id="rId10"/>
    <p:sldId id="293" r:id="rId11"/>
    <p:sldId id="262" r:id="rId12"/>
    <p:sldId id="263" r:id="rId13"/>
    <p:sldId id="265" r:id="rId14"/>
    <p:sldId id="280" r:id="rId15"/>
    <p:sldId id="264" r:id="rId16"/>
    <p:sldId id="278" r:id="rId17"/>
    <p:sldId id="279" r:id="rId18"/>
    <p:sldId id="288" r:id="rId19"/>
    <p:sldId id="266" r:id="rId20"/>
    <p:sldId id="295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99" d="100"/>
          <a:sy n="9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AC26-D0A1-0248-A092-FA51169493C7}" type="datetimeFigureOut">
              <a:rPr lang="en-US" smtClean="0"/>
              <a:t>6/8/15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1099-3D8F-4C41-BF91-B3D5E4C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95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4B68-D728-F746-A775-20B3A40E6B3B}" type="datetimeFigureOut">
              <a:rPr lang="en-US" smtClean="0"/>
              <a:pPr/>
              <a:t>6/8/15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51431-B445-0F48-96E6-CB4C13BEC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5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Feasibility?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51431-B445-0F48-96E6-CB4C13BECF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“perfect” resolutions…or neuter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51431-B445-0F48-96E6-CB4C13BECF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7E46-2654-D248-854F-2FB1D4235474}" type="datetime1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E6E2-837E-244F-A204-692D2B7B9212}" type="datetime1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393-9780-EE4C-988F-258FD7090AEB}" type="datetime1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950-25AE-904D-A710-0964A4B1E37C}" type="datetime1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4948-51BA-554B-A4E5-9DD1CDBE8824}" type="datetime1">
              <a:rPr lang="en-US" smtClean="0"/>
              <a:t>6/8/15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E495-9FFF-164E-8920-8F0C94884EF1}" type="datetime1">
              <a:rPr lang="en-US" smtClean="0"/>
              <a:t>6/8/15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9C-9079-8F47-BEB7-3093C5E15ED8}" type="datetime1">
              <a:rPr lang="en-US" smtClean="0"/>
              <a:t>6/8/15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87E-A7F3-F447-9A0F-9C03CF783A38}" type="datetime1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71D1-2E04-8642-9CAE-CAECB3CBB1E7}" type="datetime1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0CB4C8-A49E-3A4C-B0BD-0A7321697F7C}" type="datetime1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Faculty Leadership Institute, June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7A96A0-469F-4DFE-B285-82DFA9938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ccc.org/sites/default/files/resolution-handbook_1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ccc.org/resources/resolutions" TargetMode="External"/><Relationship Id="rId3" Type="http://schemas.openxmlformats.org/officeDocument/2006/relationships/hyperlink" Target="http://asccc.org/communities/local-senates/leadership-resourc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.org/publications/academic-senate-papers" TargetMode="External"/><Relationship Id="rId4" Type="http://schemas.openxmlformats.org/officeDocument/2006/relationships/hyperlink" Target="http://oal.c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ccc.org/resources/resolut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hyperlink" Target="http://asccc.org/resources/resolution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59" y="15240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F271C"/>
                </a:solidFill>
              </a:rPr>
              <a:t>Resolutions Make </a:t>
            </a:r>
            <a:r>
              <a:rPr lang="en-US" sz="3200" b="1" smtClean="0">
                <a:solidFill>
                  <a:srgbClr val="4F271C"/>
                </a:solidFill>
              </a:rPr>
              <a:t>Us Stronger…</a:t>
            </a:r>
            <a:r>
              <a:rPr lang="en-US" sz="2400" b="1" dirty="0" smtClean="0">
                <a:solidFill>
                  <a:srgbClr val="4F271C"/>
                </a:solidFill>
              </a:rPr>
              <a:t/>
            </a:r>
            <a:br>
              <a:rPr lang="en-US" sz="2400" b="1" dirty="0" smtClean="0">
                <a:solidFill>
                  <a:srgbClr val="4F271C"/>
                </a:solidFill>
              </a:rPr>
            </a:br>
            <a:endParaRPr lang="en-US" sz="2000" b="1" dirty="0">
              <a:solidFill>
                <a:srgbClr val="4F27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600200" y="4191000"/>
            <a:ext cx="6248400" cy="1219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4F271C"/>
                </a:solidFill>
              </a:rPr>
              <a:t>Dolores Davison, Foothill College</a:t>
            </a:r>
            <a:endParaRPr lang="en-US" sz="2000" b="1" dirty="0" smtClean="0">
              <a:solidFill>
                <a:srgbClr val="4F271C"/>
              </a:solidFill>
            </a:endParaRPr>
          </a:p>
          <a:p>
            <a:r>
              <a:rPr lang="en-US" sz="2000" b="1" dirty="0" smtClean="0">
                <a:solidFill>
                  <a:srgbClr val="4F271C"/>
                </a:solidFill>
              </a:rPr>
              <a:t>John </a:t>
            </a:r>
            <a:r>
              <a:rPr lang="en-US" sz="2000" b="1" dirty="0" err="1" smtClean="0">
                <a:solidFill>
                  <a:srgbClr val="4F271C"/>
                </a:solidFill>
              </a:rPr>
              <a:t>Stanskas</a:t>
            </a:r>
            <a:r>
              <a:rPr lang="en-US" sz="2000" b="1" dirty="0" smtClean="0">
                <a:solidFill>
                  <a:srgbClr val="4F271C"/>
                </a:solidFill>
              </a:rPr>
              <a:t>, San </a:t>
            </a:r>
            <a:r>
              <a:rPr lang="en-US" sz="2000" b="1" dirty="0" err="1" smtClean="0">
                <a:solidFill>
                  <a:srgbClr val="4F271C"/>
                </a:solidFill>
              </a:rPr>
              <a:t>Bernadino</a:t>
            </a:r>
            <a:r>
              <a:rPr lang="en-US" sz="2000" b="1" dirty="0" smtClean="0">
                <a:solidFill>
                  <a:srgbClr val="4F271C"/>
                </a:solidFill>
              </a:rPr>
              <a:t> Valley</a:t>
            </a:r>
            <a:r>
              <a:rPr lang="en-US" sz="2000" b="1" dirty="0">
                <a:solidFill>
                  <a:srgbClr val="4F271C"/>
                </a:solidFill>
              </a:rPr>
              <a:t> </a:t>
            </a:r>
            <a:r>
              <a:rPr lang="en-US" sz="2000" b="1" dirty="0" smtClean="0">
                <a:solidFill>
                  <a:srgbClr val="4F271C"/>
                </a:solidFill>
              </a:rPr>
              <a:t>College</a:t>
            </a:r>
            <a:endParaRPr lang="en-US" sz="2000" b="1" dirty="0" smtClean="0">
              <a:solidFill>
                <a:srgbClr val="4F271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" b="-856"/>
          <a:stretch>
            <a:fillRect/>
          </a:stretch>
        </p:blipFill>
        <p:spPr>
          <a:xfrm>
            <a:off x="2471738" y="990600"/>
            <a:ext cx="3895725" cy="2971800"/>
          </a:xfrm>
        </p:spPr>
      </p:pic>
      <p:sp>
        <p:nvSpPr>
          <p:cNvPr id="4" name="TextBox 3"/>
          <p:cNvSpPr txBox="1"/>
          <p:nvPr/>
        </p:nvSpPr>
        <p:spPr>
          <a:xfrm>
            <a:off x="1981200" y="5410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271C"/>
                </a:solidFill>
              </a:rPr>
              <a:t>Leadership Institute, June 11, 2015</a:t>
            </a:r>
            <a:endParaRPr lang="en-US" dirty="0">
              <a:solidFill>
                <a:srgbClr val="4F271C"/>
              </a:solidFill>
            </a:endParaRPr>
          </a:p>
        </p:txBody>
      </p:sp>
      <p:pic>
        <p:nvPicPr>
          <p:cNvPr id="6" name="Picture 5" descr="ASCCC_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6019800"/>
            <a:ext cx="2645962" cy="65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4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Resolutions are placed on the consent calendar </a:t>
            </a:r>
            <a:r>
              <a:rPr lang="en-US" b="1" dirty="0" smtClean="0"/>
              <a:t>by the Resolutions Committee if:</a:t>
            </a:r>
            <a:endParaRPr lang="en-US" b="1" dirty="0"/>
          </a:p>
          <a:p>
            <a:pPr lvl="1"/>
            <a:r>
              <a:rPr lang="en-US" dirty="0"/>
              <a:t>Noncontroversial</a:t>
            </a:r>
          </a:p>
          <a:p>
            <a:pPr lvl="1"/>
            <a:r>
              <a:rPr lang="en-US" dirty="0"/>
              <a:t>Do not potentially reverse a previous position</a:t>
            </a:r>
          </a:p>
          <a:p>
            <a:pPr lvl="1"/>
            <a:r>
              <a:rPr lang="en-US" dirty="0"/>
              <a:t>Do not compete with another proposed </a:t>
            </a:r>
            <a:r>
              <a:rPr lang="en-US" dirty="0" smtClean="0"/>
              <a:t>resolution</a:t>
            </a:r>
            <a:endParaRPr lang="en-US" dirty="0"/>
          </a:p>
          <a:p>
            <a:r>
              <a:rPr lang="en-US" b="1" dirty="0" smtClean="0"/>
              <a:t>Consent Calendar is adopted at the start of voting on Saturday</a:t>
            </a:r>
          </a:p>
          <a:p>
            <a:r>
              <a:rPr lang="en-US" b="1" dirty="0" smtClean="0"/>
              <a:t>Consent Calendar items may be pulled </a:t>
            </a:r>
            <a:r>
              <a:rPr lang="en-US" b="1" dirty="0" smtClean="0"/>
              <a:t>without explanation by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Any faculty attendee at an Area meeting</a:t>
            </a:r>
          </a:p>
          <a:p>
            <a:pPr lvl="1"/>
            <a:r>
              <a:rPr lang="en-US" dirty="0" smtClean="0"/>
              <a:t>Any registered attendee before voting begins at 8:30 AM on Saturday</a:t>
            </a:r>
          </a:p>
          <a:p>
            <a:pPr lvl="1"/>
            <a:r>
              <a:rPr lang="en-US" dirty="0" smtClean="0"/>
              <a:t>When the resolutions voting session begins at 8:30 AM on Saturday before the Consent Calendar is adopted.  The President will ask one last time if anyone wants to remove any resolutions from consent.</a:t>
            </a:r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1110"/>
            <a:ext cx="8042276" cy="795690"/>
          </a:xfrm>
        </p:spPr>
        <p:txBody>
          <a:bodyPr>
            <a:normAutofit/>
          </a:bodyPr>
          <a:lstStyle/>
          <a:p>
            <a:r>
              <a:rPr lang="en-US" dirty="0" smtClean="0"/>
              <a:t>Resolutions Consent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3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571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Resolutions and amendments are reviewed by the </a:t>
            </a:r>
            <a:r>
              <a:rPr lang="en-US" sz="2800" b="1" dirty="0">
                <a:solidFill>
                  <a:srgbClr val="000000"/>
                </a:solidFill>
              </a:rPr>
              <a:t>R</a:t>
            </a:r>
            <a:r>
              <a:rPr lang="en-US" sz="2800" b="1" dirty="0" smtClean="0">
                <a:solidFill>
                  <a:srgbClr val="000000"/>
                </a:solidFill>
              </a:rPr>
              <a:t>esolutions Committee to ensure that they: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not duplicative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 not reverse a position previously taken by the ASCCC (unless that is the intent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properly moved and </a:t>
            </a:r>
            <a:r>
              <a:rPr lang="en-US" dirty="0" smtClean="0">
                <a:solidFill>
                  <a:srgbClr val="000000"/>
                </a:solidFill>
              </a:rPr>
              <a:t>seconded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in </a:t>
            </a:r>
            <a:r>
              <a:rPr lang="en-US" dirty="0" smtClean="0">
                <a:solidFill>
                  <a:srgbClr val="000000"/>
                </a:solidFill>
              </a:rPr>
              <a:t>order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Make </a:t>
            </a:r>
            <a:r>
              <a:rPr lang="en-US" dirty="0" smtClean="0">
                <a:solidFill>
                  <a:srgbClr val="000000"/>
                </a:solidFill>
              </a:rPr>
              <a:t>sense as written</a:t>
            </a:r>
            <a:endParaRPr lang="en-US" dirty="0" smtClean="0">
              <a:solidFill>
                <a:srgbClr val="000000"/>
              </a:solidFill>
            </a:endParaRPr>
          </a:p>
          <a:p>
            <a:pPr marL="34925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Resolutions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42276" cy="43434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Resolutions </a:t>
            </a:r>
            <a:r>
              <a:rPr lang="en-US" dirty="0" smtClean="0">
                <a:solidFill>
                  <a:srgbClr val="000000"/>
                </a:solidFill>
              </a:rPr>
              <a:t>are discussed by delegates at the pre-plenary Area meetings, by local senates on home campuses, and at the session Area meetings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Amendments can be added to clarify resolutions (requires four seconds by registered delegates!)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When the Saturday of plenary session rolls around, it is time for debate…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Voting on Saturday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1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6388100" cy="3992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Okay, It’s Not QUITE This Bad…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4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Resolutions are debated and voted…anyone can debate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Arguments are made at the pro and con </a:t>
            </a:r>
            <a:r>
              <a:rPr lang="en-US" b="1" dirty="0" err="1" smtClean="0">
                <a:solidFill>
                  <a:srgbClr val="000000"/>
                </a:solidFill>
              </a:rPr>
              <a:t>mics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Debate continues until no one is at a </a:t>
            </a:r>
            <a:r>
              <a:rPr lang="en-US" dirty="0" err="1" smtClean="0">
                <a:solidFill>
                  <a:srgbClr val="000000"/>
                </a:solidFill>
              </a:rPr>
              <a:t>mic</a:t>
            </a:r>
            <a:r>
              <a:rPr lang="en-US" dirty="0" smtClean="0">
                <a:solidFill>
                  <a:srgbClr val="000000"/>
                </a:solidFill>
              </a:rPr>
              <a:t>, or until time for debate expires (15 minutes)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Parliamentary </a:t>
            </a:r>
            <a:r>
              <a:rPr lang="en-US" b="1" dirty="0" err="1" smtClean="0">
                <a:solidFill>
                  <a:srgbClr val="000000"/>
                </a:solidFill>
              </a:rPr>
              <a:t>mic</a:t>
            </a:r>
            <a:r>
              <a:rPr lang="en-US" b="1" dirty="0" smtClean="0">
                <a:solidFill>
                  <a:srgbClr val="000000"/>
                </a:solidFill>
              </a:rPr>
              <a:t> is for making motions, parliamentary inquiries to the chair, etc.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Votes are voice votes…only delegates vote!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voice vote inconclusive, division of the house is done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division of the house inconclusive…serpentine vote!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6824"/>
            <a:ext cx="8042276" cy="1010507"/>
          </a:xfrm>
        </p:spPr>
        <p:txBody>
          <a:bodyPr/>
          <a:lstStyle/>
          <a:p>
            <a:r>
              <a:rPr lang="en-US" dirty="0" smtClean="0"/>
              <a:t>Saturday is Voting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2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57400"/>
            <a:ext cx="8042276" cy="42671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The body debates the resolutions and votes on </a:t>
            </a:r>
            <a:r>
              <a:rPr lang="en-US" sz="2800" b="1" dirty="0" smtClean="0">
                <a:solidFill>
                  <a:srgbClr val="000000"/>
                </a:solidFill>
              </a:rPr>
              <a:t>them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It </a:t>
            </a:r>
            <a:r>
              <a:rPr lang="en-US" dirty="0" smtClean="0">
                <a:solidFill>
                  <a:srgbClr val="000000"/>
                </a:solidFill>
              </a:rPr>
              <a:t>possible </a:t>
            </a:r>
            <a:r>
              <a:rPr lang="en-US" dirty="0">
                <a:solidFill>
                  <a:srgbClr val="000000"/>
                </a:solidFill>
              </a:rPr>
              <a:t>for the body to refer the resolution to the Executive Committee for perfection, research, or other actions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is possible to divide </a:t>
            </a:r>
            <a:r>
              <a:rPr lang="en-US" dirty="0" smtClean="0">
                <a:solidFill>
                  <a:srgbClr val="000000"/>
                </a:solidFill>
              </a:rPr>
              <a:t>resolutions.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Resolutions which change an existing position require a 2/3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majority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Amendments are not taken from the floor.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2276" cy="1063532"/>
          </a:xfrm>
        </p:spPr>
        <p:txBody>
          <a:bodyPr/>
          <a:lstStyle/>
          <a:p>
            <a:r>
              <a:rPr lang="en-US" dirty="0"/>
              <a:t>Saturday is Voting Day!</a:t>
            </a:r>
          </a:p>
        </p:txBody>
      </p:sp>
    </p:spTree>
    <p:extLst>
      <p:ext uri="{BB962C8B-B14F-4D97-AF65-F5344CB8AC3E}">
        <p14:creationId xmlns:p14="http://schemas.microsoft.com/office/powerpoint/2010/main" val="7202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254875" cy="412326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Resolutions can be referred to the Executive Committee for the following reasons: </a:t>
            </a:r>
          </a:p>
          <a:p>
            <a:pPr lvl="1"/>
            <a:r>
              <a:rPr lang="en-US" dirty="0"/>
              <a:t>More information or clarity is needed </a:t>
            </a:r>
          </a:p>
          <a:p>
            <a:pPr lvl="1"/>
            <a:r>
              <a:rPr lang="en-US" dirty="0"/>
              <a:t>More time to debate the issue on local campuses is needed </a:t>
            </a:r>
          </a:p>
          <a:p>
            <a:pPr lvl="1"/>
            <a:r>
              <a:rPr lang="en-US" dirty="0"/>
              <a:t>May be worthy of consideration for adoption but is written in a manner to make it unclear as to the </a:t>
            </a:r>
            <a:r>
              <a:rPr lang="en-US" dirty="0" smtClean="0"/>
              <a:t>intent </a:t>
            </a:r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maker of the motion to refer </a:t>
            </a:r>
            <a:r>
              <a:rPr lang="en-US" b="1" dirty="0" smtClean="0"/>
              <a:t>must </a:t>
            </a:r>
            <a:r>
              <a:rPr lang="en-US" b="1" dirty="0"/>
              <a:t>be clear </a:t>
            </a:r>
            <a:r>
              <a:rPr lang="en-US" b="1" dirty="0" smtClean="0"/>
              <a:t>about:</a:t>
            </a:r>
          </a:p>
          <a:p>
            <a:pPr lvl="1"/>
            <a:r>
              <a:rPr lang="en-US" dirty="0" smtClean="0"/>
              <a:t>Reason </a:t>
            </a:r>
            <a:r>
              <a:rPr lang="en-US" dirty="0"/>
              <a:t>for </a:t>
            </a:r>
            <a:r>
              <a:rPr lang="en-US" dirty="0" smtClean="0"/>
              <a:t>referral</a:t>
            </a:r>
          </a:p>
          <a:p>
            <a:pPr lvl="1"/>
            <a:r>
              <a:rPr lang="en-US" dirty="0" smtClean="0"/>
              <a:t>Instructions for addressing the referral</a:t>
            </a:r>
          </a:p>
          <a:p>
            <a:pPr lvl="1"/>
            <a:r>
              <a:rPr lang="en-US" dirty="0" smtClean="0"/>
              <a:t>The date to return </a:t>
            </a:r>
            <a:r>
              <a:rPr lang="en-US" dirty="0"/>
              <a:t>to the </a:t>
            </a:r>
            <a:r>
              <a:rPr lang="en-US" dirty="0" smtClean="0"/>
              <a:t>body.</a:t>
            </a:r>
            <a:endParaRPr lang="en-US" dirty="0"/>
          </a:p>
          <a:p>
            <a:r>
              <a:rPr lang="en-US" b="1" dirty="0" smtClean="0"/>
              <a:t>A </a:t>
            </a:r>
            <a:r>
              <a:rPr lang="en-US" b="1" dirty="0"/>
              <a:t>resolution cannot be referred to direct the Executive Committee to accomplish what the resolution seeks to do.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Referring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8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If a resolution is unclear, even with amendments, perhaps it should be voted down instead of referred.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(The author can rewrite it and bring it to the next plenary!)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7200"/>
            <a:ext cx="8042276" cy="987332"/>
          </a:xfrm>
        </p:spPr>
        <p:txBody>
          <a:bodyPr/>
          <a:lstStyle/>
          <a:p>
            <a:r>
              <a:rPr lang="en-US" dirty="0" smtClean="0"/>
              <a:t>A Modest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05399"/>
          </a:xfrm>
        </p:spPr>
        <p:txBody>
          <a:bodyPr/>
          <a:lstStyle/>
          <a:p>
            <a:r>
              <a:rPr lang="en-US" b="1" dirty="0" smtClean="0"/>
              <a:t>Motion made at the parliamentary </a:t>
            </a:r>
            <a:r>
              <a:rPr lang="en-US" b="1" dirty="0" err="1" smtClean="0"/>
              <a:t>mic</a:t>
            </a:r>
            <a:r>
              <a:rPr lang="en-US" b="1" dirty="0" smtClean="0"/>
              <a:t> to consider parts of a resolution as separate motions</a:t>
            </a:r>
          </a:p>
          <a:p>
            <a:r>
              <a:rPr lang="en-US" b="1" dirty="0" smtClean="0"/>
              <a:t>Requires second and majority vote</a:t>
            </a:r>
          </a:p>
          <a:p>
            <a:r>
              <a:rPr lang="en-US" b="1" dirty="0" smtClean="0"/>
              <a:t>If motion to divide passes, each resulting part is debated and voted on separately</a:t>
            </a:r>
          </a:p>
          <a:p>
            <a:r>
              <a:rPr lang="en-US" b="1" dirty="0" smtClean="0"/>
              <a:t>Reasons for dividing motions include:</a:t>
            </a:r>
          </a:p>
          <a:p>
            <a:pPr lvl="1"/>
            <a:r>
              <a:rPr lang="en-US" dirty="0" smtClean="0"/>
              <a:t>To consider proposed positions/actions between or within resolved statements separately</a:t>
            </a:r>
          </a:p>
          <a:p>
            <a:pPr lvl="1"/>
            <a:r>
              <a:rPr lang="en-US" dirty="0" smtClean="0"/>
              <a:t>To remove whereas statements that may be incorrect, unsubstantiated or do not support the resolved statements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Resolutions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800"/>
            <a:ext cx="7981951" cy="472439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Resolutions Committee prepares the adopted </a:t>
            </a:r>
            <a:r>
              <a:rPr lang="en-US" sz="2800" b="1" dirty="0" smtClean="0">
                <a:solidFill>
                  <a:srgbClr val="000000"/>
                </a:solidFill>
              </a:rPr>
              <a:t>resolutions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Renumbers resolutions (passed, referred, failed, moot)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President reviews and then Executive Director distributes to the field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Disposition depends on what the resolution calls for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Action by the president is taken directly by the ASCCC </a:t>
            </a:r>
            <a:r>
              <a:rPr lang="en-US" dirty="0" smtClean="0">
                <a:solidFill>
                  <a:srgbClr val="000000"/>
                </a:solidFill>
              </a:rPr>
              <a:t>president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Other resolutions are given to committees or task forces for completion, which is then reported at the bottom of the resolution on the website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 resolutions are deemed infeasible due to lack of resources or other issues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Plenary:  </a:t>
            </a:r>
            <a:br>
              <a:rPr lang="en-US" dirty="0" smtClean="0"/>
            </a:br>
            <a:r>
              <a:rPr lang="en-US" dirty="0" smtClean="0"/>
              <a:t>What Happens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57400"/>
            <a:ext cx="8042276" cy="4114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Our </a:t>
            </a:r>
            <a:r>
              <a:rPr lang="en-US" sz="3200" b="1" dirty="0" smtClean="0"/>
              <a:t>Constitution Requires It</a:t>
            </a:r>
            <a:r>
              <a:rPr lang="en-US" sz="3200" b="1" dirty="0" smtClean="0"/>
              <a:t>!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b="1" dirty="0" smtClean="0"/>
              <a:t>From the ASCCC Constitution…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Powers and Duties: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The power of the Academic Senate is derived from Title 5 and implemented through its resolution process. This resolution process shall be the </a:t>
            </a:r>
            <a:r>
              <a:rPr lang="en-US" b="1" dirty="0"/>
              <a:t>sole</a:t>
            </a:r>
            <a:r>
              <a:rPr lang="en-US" dirty="0"/>
              <a:t> method by which policies of the Academic Senate are adopted.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Does the Academic Senate Use Resolutions?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93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publicly available document</a:t>
            </a:r>
          </a:p>
          <a:p>
            <a:r>
              <a:rPr lang="en-US" dirty="0" smtClean="0"/>
              <a:t>Compilation of all the existing internal and external resolutions process documents</a:t>
            </a:r>
          </a:p>
          <a:p>
            <a:r>
              <a:rPr lang="en-US" dirty="0">
                <a:hlinkClick r:id="rId2"/>
              </a:rPr>
              <a:t>http://asccc.org/sites/default/files/resolution-handbook_1.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dirty="0" smtClean="0"/>
              <a:t>Information about all the specifics of resolutions…it makes a great Christmas gift!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 Feeling Overwhelmed? Check out The </a:t>
            </a:r>
            <a:r>
              <a:rPr lang="en-US" dirty="0" smtClean="0"/>
              <a:t>Resolutions </a:t>
            </a:r>
            <a:r>
              <a:rPr lang="en-US" dirty="0" smtClean="0"/>
              <a:t>    Handbook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3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42276" cy="4495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Your </a:t>
            </a:r>
            <a:r>
              <a:rPr lang="en-US" b="1" dirty="0" smtClean="0">
                <a:solidFill>
                  <a:srgbClr val="000000"/>
                </a:solidFill>
              </a:rPr>
              <a:t>2015-2016 </a:t>
            </a:r>
            <a:r>
              <a:rPr lang="en-US" b="1" dirty="0" smtClean="0">
                <a:solidFill>
                  <a:srgbClr val="000000"/>
                </a:solidFill>
              </a:rPr>
              <a:t>Resolutions </a:t>
            </a:r>
            <a:r>
              <a:rPr lang="en-US" b="1" dirty="0" smtClean="0">
                <a:solidFill>
                  <a:srgbClr val="000000"/>
                </a:solidFill>
              </a:rPr>
              <a:t>Chair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John </a:t>
            </a:r>
            <a:r>
              <a:rPr lang="en-US" dirty="0" err="1" smtClean="0">
                <a:solidFill>
                  <a:srgbClr val="000000"/>
                </a:solidFill>
              </a:rPr>
              <a:t>Stanskas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Your Resolutions Committee:  Julie Adams, Randy Beach, Kale Braden,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Your </a:t>
            </a:r>
            <a:r>
              <a:rPr lang="en-US" b="1" dirty="0" smtClean="0">
                <a:solidFill>
                  <a:srgbClr val="000000"/>
                </a:solidFill>
              </a:rPr>
              <a:t>area </a:t>
            </a:r>
            <a:r>
              <a:rPr lang="en-US" b="1" dirty="0" smtClean="0">
                <a:solidFill>
                  <a:srgbClr val="000000"/>
                </a:solidFill>
              </a:rPr>
              <a:t>representatives</a:t>
            </a:r>
            <a:r>
              <a:rPr lang="en-US" dirty="0" smtClean="0">
                <a:solidFill>
                  <a:srgbClr val="000000"/>
                </a:solidFill>
              </a:rPr>
              <a:t>: Someone cool from </a:t>
            </a:r>
            <a:r>
              <a:rPr lang="en-US" dirty="0" smtClean="0">
                <a:solidFill>
                  <a:srgbClr val="000000"/>
                </a:solidFill>
              </a:rPr>
              <a:t>Area A; Dolores Davison, Area B; John Freitas, Area C; and </a:t>
            </a:r>
            <a:r>
              <a:rPr lang="en-US" dirty="0" smtClean="0">
                <a:solidFill>
                  <a:srgbClr val="000000"/>
                </a:solidFill>
              </a:rPr>
              <a:t>Craig </a:t>
            </a:r>
            <a:r>
              <a:rPr lang="en-US" dirty="0" err="1" smtClean="0">
                <a:solidFill>
                  <a:srgbClr val="000000"/>
                </a:solidFill>
              </a:rPr>
              <a:t>Rutan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Area D.</a:t>
            </a:r>
          </a:p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://asccc.org/resources/resolutions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All adopted Senate resolutions are posted here.  Check this first before writing resolutions!</a:t>
            </a:r>
            <a:endParaRPr lang="en-US" dirty="0" smtClean="0">
              <a:solidFill>
                <a:srgbClr val="000000"/>
              </a:solidFill>
              <a:hlinkClick r:id="rId3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6128649" cy="4602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682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638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Thank You!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243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Resolutions are the official Senate vehicle for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Establishing statewide positions on matters of concern related to academic and professional matters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Directing the work of the Academic Senate through its committees and task forces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Adopting position papers, Senate resources and revisions to the disciplines list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Granting Senator Emeritus status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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Academic Senate positions inform discussions with the Board of Governors, Chancellor’s Office and system partners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Academic Senate positions can inform the work of your local senates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227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Resolutions are the Official Vehicle for Senate 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04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1910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Identify a relevant topic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Through local </a:t>
            </a:r>
            <a:r>
              <a:rPr lang="en-US" dirty="0" smtClean="0">
                <a:solidFill>
                  <a:srgbClr val="000000"/>
                </a:solidFill>
              </a:rPr>
              <a:t>senates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Through Academic Senate committees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Through Academic Senate area </a:t>
            </a:r>
            <a:r>
              <a:rPr lang="en-US" dirty="0" smtClean="0">
                <a:solidFill>
                  <a:srgbClr val="000000"/>
                </a:solidFill>
              </a:rPr>
              <a:t>meetings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 an individual (you don’t have to be a delegate!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smtClean="0">
                <a:solidFill>
                  <a:srgbClr val="000000"/>
                </a:solidFill>
              </a:rPr>
              <a:t>lounge </a:t>
            </a:r>
            <a:r>
              <a:rPr lang="en-US" dirty="0" smtClean="0">
                <a:solidFill>
                  <a:srgbClr val="000000"/>
                </a:solidFill>
              </a:rPr>
              <a:t>during a plenary session (don’t laugh!)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Academic Senate Resolutions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42276" cy="3505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Consider feasibility and appropriateness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it gives the organization direction (writing a new paper, conducting a study, etc.), can the work be done in a timely manner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it takes a position, will it reflect well on the organization if it passes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 this an issue that is statewide, or does it just impact one college or district?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Academic Senate Resolutions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4227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Do your homework!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Current events, looming policy changes, educational and political trends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Research past Senate resolutions </a:t>
            </a:r>
            <a:r>
              <a:rPr lang="en-US" u="sng" dirty="0" smtClean="0">
                <a:solidFill>
                  <a:srgbClr val="000000"/>
                </a:solidFill>
              </a:rPr>
              <a:t>and papers</a:t>
            </a:r>
          </a:p>
          <a:p>
            <a:pPr marL="349250" lvl="1" indent="0"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http://asccc.org/resources/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resolutions</a:t>
            </a:r>
            <a:endParaRPr lang="en-US" dirty="0">
              <a:solidFill>
                <a:srgbClr val="000000"/>
              </a:solidFill>
            </a:endParaRPr>
          </a:p>
          <a:p>
            <a:pPr marL="349250" lvl="1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://asccc.org/publications/academic-senate-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papers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Note:  Senate positions are also established when the body approves position papers.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Research Ed Code and Title 5 </a:t>
            </a:r>
          </a:p>
          <a:p>
            <a:pPr marL="349250" lvl="1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4"/>
              </a:rPr>
              <a:t>http://oal.ca.gov</a:t>
            </a:r>
            <a:endParaRPr lang="en-US" dirty="0" smtClean="0">
              <a:solidFill>
                <a:srgbClr val="000000"/>
              </a:solidFill>
            </a:endParaRPr>
          </a:p>
          <a:p>
            <a:pPr marL="34925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And don’t forget to cite your sources!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Academic Senate Resolutions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Make them clear!</a:t>
            </a:r>
          </a:p>
          <a:p>
            <a:r>
              <a:rPr lang="en-US" b="1" dirty="0" smtClean="0"/>
              <a:t>Limit of four whereas and four resolved statements</a:t>
            </a:r>
          </a:p>
          <a:p>
            <a:r>
              <a:rPr lang="en-US" b="1" dirty="0" smtClean="0"/>
              <a:t>Resolved statements describe the actions/positions proposed</a:t>
            </a:r>
          </a:p>
          <a:p>
            <a:pPr lvl="1"/>
            <a:r>
              <a:rPr lang="en-US" dirty="0" smtClean="0"/>
              <a:t>Tip:  write the resolved statement(s) </a:t>
            </a:r>
            <a:r>
              <a:rPr lang="en-US" u="sng" dirty="0" smtClean="0"/>
              <a:t>first</a:t>
            </a:r>
            <a:r>
              <a:rPr lang="en-US" dirty="0" smtClean="0"/>
              <a:t>.</a:t>
            </a:r>
          </a:p>
          <a:p>
            <a:r>
              <a:rPr lang="en-US" b="1" dirty="0"/>
              <a:t>W</a:t>
            </a:r>
            <a:r>
              <a:rPr lang="en-US" b="1" dirty="0" smtClean="0"/>
              <a:t>hereas statements are important</a:t>
            </a:r>
          </a:p>
          <a:p>
            <a:pPr lvl="1"/>
            <a:r>
              <a:rPr lang="en-US" dirty="0" smtClean="0"/>
              <a:t>Delineate the arguments in support of the resolved statements</a:t>
            </a:r>
          </a:p>
          <a:p>
            <a:pPr lvl="1"/>
            <a:r>
              <a:rPr lang="en-US" dirty="0" smtClean="0"/>
              <a:t>If adopted by the body, whereas statements become the official supporting arguments of the Academic Senate, </a:t>
            </a:r>
            <a:r>
              <a:rPr lang="en-US" u="sng" dirty="0" smtClean="0"/>
              <a:t>so they need to be logical and accurate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</a:t>
            </a:r>
            <a:r>
              <a:rPr lang="en-US" dirty="0" smtClean="0"/>
              <a:t>Academic Senate </a:t>
            </a:r>
            <a:r>
              <a:rPr lang="en-US" dirty="0"/>
              <a:t>Resolutions</a:t>
            </a:r>
          </a:p>
        </p:txBody>
      </p:sp>
    </p:spTree>
    <p:extLst>
      <p:ext uri="{BB962C8B-B14F-4D97-AF65-F5344CB8AC3E}">
        <p14:creationId xmlns:p14="http://schemas.microsoft.com/office/powerpoint/2010/main" val="357632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1" cy="759728"/>
          </a:xfrm>
        </p:spPr>
        <p:txBody>
          <a:bodyPr/>
          <a:lstStyle/>
          <a:p>
            <a:r>
              <a:rPr lang="en-US" dirty="0" smtClean="0"/>
              <a:t>Resolutions on the ASCCC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76400" y="762000"/>
            <a:ext cx="5867401" cy="8029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Great tools allow you to search by subject, author, specific </a:t>
            </a:r>
            <a:r>
              <a:rPr lang="en-US" sz="2000" dirty="0"/>
              <a:t>resolution</a:t>
            </a:r>
            <a:r>
              <a:rPr lang="en-US" sz="2000" dirty="0" smtClean="0"/>
              <a:t> number, etc.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00" y="1600200"/>
            <a:ext cx="719328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172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asccc.org</a:t>
            </a:r>
            <a:r>
              <a:rPr lang="en-US" dirty="0" smtClean="0">
                <a:hlinkClick r:id="rId3"/>
              </a:rPr>
              <a:t>/resources/resolutions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Requires 4 seconds signed by delegates!!</a:t>
            </a:r>
            <a:r>
              <a:rPr lang="en-US" b="1" dirty="0" smtClean="0">
                <a:solidFill>
                  <a:srgbClr val="000000"/>
                </a:solidFill>
              </a:rPr>
              <a:t>!  (You do not have to be a delegate to submit a resolution)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Electronic copy requested, but you still must submit resolutions form along with hard copy with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Your signature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Your seconders’ signatures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Resolution/Amendment title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Resolution/Amendment body (if no electronic file exists)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Session contact information…cell phone preferred!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Resolutions and Amendments at Session</a:t>
            </a:r>
          </a:p>
        </p:txBody>
      </p:sp>
    </p:spTree>
    <p:extLst>
      <p:ext uri="{BB962C8B-B14F-4D97-AF65-F5344CB8AC3E}">
        <p14:creationId xmlns:p14="http://schemas.microsoft.com/office/powerpoint/2010/main" val="333691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2443</TotalTime>
  <Words>1379</Words>
  <Application>Microsoft Macintosh PowerPoint</Application>
  <PresentationFormat>On-screen Show (4:3)</PresentationFormat>
  <Paragraphs>154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Resolutions Make Us Stronger… </vt:lpstr>
      <vt:lpstr>Why Does the Academic Senate Use Resolutions?</vt:lpstr>
      <vt:lpstr>Resolutions are the Official Vehicle for Senate Actions</vt:lpstr>
      <vt:lpstr>Writing Academic Senate Resolutions</vt:lpstr>
      <vt:lpstr>Writing Academic Senate Resolutions</vt:lpstr>
      <vt:lpstr>Writing Academic Senate Resolutions</vt:lpstr>
      <vt:lpstr>Writing Academic Senate Resolutions</vt:lpstr>
      <vt:lpstr>Resolutions on the ASCCC Website</vt:lpstr>
      <vt:lpstr>Resolutions and Amendments at Session</vt:lpstr>
      <vt:lpstr>Resolutions Consent Calendar</vt:lpstr>
      <vt:lpstr>The Resolutions Committee</vt:lpstr>
      <vt:lpstr>Before Voting on Saturday</vt:lpstr>
      <vt:lpstr>Okay, It’s Not QUITE This Bad…</vt:lpstr>
      <vt:lpstr>Saturday is Voting Day!</vt:lpstr>
      <vt:lpstr>Saturday is Voting Day!</vt:lpstr>
      <vt:lpstr>Referring Resolutions</vt:lpstr>
      <vt:lpstr>A Modest Proposal</vt:lpstr>
      <vt:lpstr>Dividing Resolutions </vt:lpstr>
      <vt:lpstr>After Plenary:   What Happens Next?</vt:lpstr>
      <vt:lpstr>Are You Feeling Overwhelmed? Check out The Resolutions     Handbook!</vt:lpstr>
      <vt:lpstr>Resources</vt:lpstr>
      <vt:lpstr>Questions?</vt:lpstr>
    </vt:vector>
  </TitlesOfParts>
  <Company>FootHill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Say You Want a Resolution….</dc:title>
  <dc:creator>D</dc:creator>
  <cp:lastModifiedBy>FHDA FHDA</cp:lastModifiedBy>
  <cp:revision>68</cp:revision>
  <dcterms:created xsi:type="dcterms:W3CDTF">2013-06-08T04:12:42Z</dcterms:created>
  <dcterms:modified xsi:type="dcterms:W3CDTF">2015-06-09T03:27:23Z</dcterms:modified>
</cp:coreProperties>
</file>