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1"/>
    <p:restoredTop sz="94671"/>
  </p:normalViewPr>
  <p:slideViewPr>
    <p:cSldViewPr snapToGrid="0" snapToObjects="1">
      <p:cViewPr varScale="1">
        <p:scale>
          <a:sx n="96" d="100"/>
          <a:sy n="96" d="100"/>
        </p:scale>
        <p:origin x="3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B0D7E5-3CE3-244F-9DB7-F5F3A157B61F}" type="datetimeFigureOut">
              <a:rPr lang="en-US" smtClean="0"/>
              <a:t>11/1/16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82E054-4CE5-334B-BB91-FC3D88A8D1B8}" type="slidenum">
              <a:rPr lang="en-US" smtClean="0"/>
              <a:t>‹#›</a:t>
            </a:fld>
            <a:endParaRPr lang="en-US"/>
          </a:p>
        </p:txBody>
      </p:sp>
    </p:spTree>
    <p:extLst>
      <p:ext uri="{BB962C8B-B14F-4D97-AF65-F5344CB8AC3E}">
        <p14:creationId xmlns:p14="http://schemas.microsoft.com/office/powerpoint/2010/main" val="555977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82387-68EB-D34A-A554-3DBCD8082659}" type="datetimeFigureOut">
              <a:rPr lang="en-US" smtClean="0"/>
              <a:t>11/1/16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159106-45D0-6141-9A15-84D9E464FCC8}" type="slidenum">
              <a:rPr lang="en-US" smtClean="0"/>
              <a:t>‹#›</a:t>
            </a:fld>
            <a:endParaRPr lang="en-US"/>
          </a:p>
        </p:txBody>
      </p:sp>
    </p:spTree>
    <p:extLst>
      <p:ext uri="{BB962C8B-B14F-4D97-AF65-F5344CB8AC3E}">
        <p14:creationId xmlns:p14="http://schemas.microsoft.com/office/powerpoint/2010/main" val="1676417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4.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DE4CE1-3534-C443-9E76-2F175532A18A}"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B834928-EDE7-FB43-A1F7-80C98D4C1817}"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E4CE1-3534-C443-9E76-2F175532A18A}"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34928-EDE7-FB43-A1F7-80C98D4C1817}"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DE4CE1-3534-C443-9E76-2F175532A18A}"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34928-EDE7-FB43-A1F7-80C98D4C1817}"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DE4CE1-3534-C443-9E76-2F175532A18A}"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834928-EDE7-FB43-A1F7-80C98D4C1817}" type="slidenum">
              <a:rPr lang="en-US" smtClean="0"/>
              <a:t>‹#›</a:t>
            </a:fld>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206887" y="590454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7DE4CE1-3534-C443-9E76-2F175532A18A}" type="datetimeFigureOut">
              <a:rPr lang="en-US" smtClean="0"/>
              <a:t>11/1/16</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B834928-EDE7-FB43-A1F7-80C98D4C1817}"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DE4CE1-3534-C443-9E76-2F175532A18A}"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34928-EDE7-FB43-A1F7-80C98D4C1817}"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DE4CE1-3534-C443-9E76-2F175532A18A}" type="datetimeFigureOut">
              <a:rPr lang="en-US" smtClean="0"/>
              <a:t>11/1/16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834928-EDE7-FB43-A1F7-80C98D4C181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DE4CE1-3534-C443-9E76-2F175532A18A}" type="datetimeFigureOut">
              <a:rPr lang="en-US" smtClean="0"/>
              <a:t>11/1/16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834928-EDE7-FB43-A1F7-80C98D4C1817}"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E4CE1-3534-C443-9E76-2F175532A18A}" type="datetimeFigureOut">
              <a:rPr lang="en-US" smtClean="0"/>
              <a:t>11/1/16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834928-EDE7-FB43-A1F7-80C98D4C1817}"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E4CE1-3534-C443-9E76-2F175532A18A}"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B834928-EDE7-FB43-A1F7-80C98D4C1817}"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E4CE1-3534-C443-9E76-2F175532A18A}" type="datetimeFigureOut">
              <a:rPr lang="en-US" smtClean="0"/>
              <a:t>11/1/16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B834928-EDE7-FB43-A1F7-80C98D4C1817}"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4" Type="http://schemas.openxmlformats.org/officeDocument/2006/relationships/image" Target="../media/image3.png"/><Relationship Id="rId15" Type="http://schemas.microsoft.com/office/2007/relationships/hdphoto" Target="../media/hdphoto1.wdp"/><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7DE4CE1-3534-C443-9E76-2F175532A18A}" type="datetimeFigureOut">
              <a:rPr lang="en-US" smtClean="0"/>
              <a:t>11/1/16</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B834928-EDE7-FB43-A1F7-80C98D4C1817}" type="slidenum">
              <a:rPr lang="en-US" smtClean="0"/>
              <a:t>‹#›</a:t>
            </a:fld>
            <a:endParaRPr lang="en-US"/>
          </a:p>
        </p:txBody>
      </p:sp>
    </p:spTree>
    <p:extLst>
      <p:ext uri="{BB962C8B-B14F-4D97-AF65-F5344CB8AC3E}">
        <p14:creationId xmlns:p14="http://schemas.microsoft.com/office/powerpoint/2010/main" val="7481103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archal@crc.losrios.edu" TargetMode="External"/><Relationship Id="rId4" Type="http://schemas.openxmlformats.org/officeDocument/2006/relationships/hyperlink" Target="mailto:Rutan_Craig@sccollege.edu" TargetMode="External"/><Relationship Id="rId1" Type="http://schemas.openxmlformats.org/officeDocument/2006/relationships/slideLayout" Target="../slideLayouts/slideLayout2.xml"/><Relationship Id="rId2" Type="http://schemas.openxmlformats.org/officeDocument/2006/relationships/hyperlink" Target="mailto:rbeach@swcc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8552" y="2315817"/>
            <a:ext cx="8915399" cy="877957"/>
          </a:xfrm>
        </p:spPr>
        <p:txBody>
          <a:bodyPr>
            <a:noAutofit/>
          </a:bodyPr>
          <a:lstStyle/>
          <a:p>
            <a:r>
              <a:rPr lang="en-US" sz="4400" b="1" dirty="0"/>
              <a:t>Expansion of SLOs in the Accreditation Standards: Accreditation SLOs Are Everywhere </a:t>
            </a:r>
            <a:endParaRPr lang="en-US" sz="4400" dirty="0"/>
          </a:p>
        </p:txBody>
      </p:sp>
      <p:sp>
        <p:nvSpPr>
          <p:cNvPr id="3" name="Subtitle 2"/>
          <p:cNvSpPr>
            <a:spLocks noGrp="1"/>
          </p:cNvSpPr>
          <p:nvPr>
            <p:ph type="subTitle" idx="1"/>
          </p:nvPr>
        </p:nvSpPr>
        <p:spPr>
          <a:xfrm>
            <a:off x="2589213" y="4777379"/>
            <a:ext cx="8915399" cy="1610169"/>
          </a:xfrm>
        </p:spPr>
        <p:txBody>
          <a:bodyPr>
            <a:normAutofit fontScale="77500" lnSpcReduction="20000"/>
          </a:bodyPr>
          <a:lstStyle/>
          <a:p>
            <a:r>
              <a:rPr lang="en-US" dirty="0" smtClean="0"/>
              <a:t>Craig Rutan, Accreditation and Assessment Committee Chair</a:t>
            </a:r>
          </a:p>
          <a:p>
            <a:r>
              <a:rPr lang="en-US" dirty="0" smtClean="0"/>
              <a:t>Randy Beach, South Representative</a:t>
            </a:r>
          </a:p>
          <a:p>
            <a:r>
              <a:rPr lang="en-US" dirty="0" smtClean="0"/>
              <a:t>Lisa </a:t>
            </a:r>
            <a:r>
              <a:rPr lang="en-US" dirty="0" err="1" smtClean="0"/>
              <a:t>Marchand</a:t>
            </a:r>
            <a:r>
              <a:rPr lang="en-US" dirty="0" smtClean="0"/>
              <a:t>, </a:t>
            </a:r>
            <a:r>
              <a:rPr lang="en-US" dirty="0" err="1" smtClean="0"/>
              <a:t>Consumnes</a:t>
            </a:r>
            <a:r>
              <a:rPr lang="en-US" dirty="0" smtClean="0"/>
              <a:t> River College</a:t>
            </a:r>
          </a:p>
          <a:p>
            <a:endParaRPr lang="en-US" dirty="0"/>
          </a:p>
          <a:p>
            <a:r>
              <a:rPr lang="en-US" dirty="0" smtClean="0"/>
              <a:t>2016 ASCCC Fall Plenary Session</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932906" y="255485"/>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426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and evaluations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requirement that faculty evaluation</a:t>
            </a:r>
            <a:r>
              <a:rPr lang="en-US" u="sng" dirty="0" smtClean="0"/>
              <a:t>s</a:t>
            </a:r>
            <a:r>
              <a:rPr lang="en-US" dirty="0" smtClean="0"/>
              <a:t> include </a:t>
            </a:r>
            <a:r>
              <a:rPr lang="en-US" strike="sngStrike" dirty="0" smtClean="0"/>
              <a:t>work out</a:t>
            </a:r>
            <a:r>
              <a:rPr lang="en-US" dirty="0" smtClean="0"/>
              <a:t> </a:t>
            </a:r>
            <a:r>
              <a:rPr lang="en-US" u="sng" dirty="0" smtClean="0"/>
              <a:t>involvement with </a:t>
            </a:r>
            <a:r>
              <a:rPr lang="en-US" dirty="0" smtClean="0"/>
              <a:t>SLOs and assessment was part of the 2002 standards and is still included in standard III.A.6</a:t>
            </a:r>
          </a:p>
          <a:p>
            <a:pPr lvl="1"/>
            <a:r>
              <a:rPr lang="en-US" i="1" dirty="0"/>
              <a:t>The evaluation of faculty, academic administrators, and other personnel directly responsible for student learning includes, as a component of that evaluation, consideration of how these employees use the results of the assessment of learning outcomes to improve teaching and learning. </a:t>
            </a:r>
            <a:endParaRPr lang="en-US" i="1" dirty="0" smtClean="0"/>
          </a:p>
          <a:p>
            <a:r>
              <a:rPr lang="en-US" dirty="0" smtClean="0"/>
              <a:t>Colleges have been sanctioned for this in the past and some recent team visits have had recommendations related to this standard, even though they had previously met this standard.</a:t>
            </a:r>
          </a:p>
          <a:p>
            <a:r>
              <a:rPr lang="en-US" dirty="0" smtClean="0"/>
              <a:t>This may become more important in upcoming self evaluation visits.</a:t>
            </a:r>
          </a:p>
          <a:p>
            <a:r>
              <a:rPr lang="en-US" b="1" dirty="0" smtClean="0"/>
              <a:t>What conversations have you had with your college’s bargaining unit on this issue? </a:t>
            </a:r>
            <a:endParaRPr lang="en-US" b="1" dirty="0"/>
          </a:p>
          <a:p>
            <a:pPr lvl="1"/>
            <a:endParaRPr lang="en-US" dirty="0"/>
          </a:p>
        </p:txBody>
      </p:sp>
    </p:spTree>
    <p:extLst>
      <p:ext uri="{BB962C8B-B14F-4D97-AF65-F5344CB8AC3E}">
        <p14:creationId xmlns:p14="http://schemas.microsoft.com/office/powerpoint/2010/main" val="73976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Slos</a:t>
            </a:r>
            <a:r>
              <a:rPr lang="en-US" dirty="0" smtClean="0"/>
              <a:t> and Course outlines</a:t>
            </a:r>
            <a:endParaRPr lang="en-US" dirty="0"/>
          </a:p>
        </p:txBody>
      </p:sp>
      <p:sp>
        <p:nvSpPr>
          <p:cNvPr id="3" name="Content Placeholder 2"/>
          <p:cNvSpPr>
            <a:spLocks noGrp="1"/>
          </p:cNvSpPr>
          <p:nvPr>
            <p:ph idx="1"/>
          </p:nvPr>
        </p:nvSpPr>
        <p:spPr/>
        <p:txBody>
          <a:bodyPr/>
          <a:lstStyle/>
          <a:p>
            <a:r>
              <a:rPr lang="en-US" dirty="0" smtClean="0"/>
              <a:t>While not an a new expectation, there has been increased concern about the inclusion of SLOs on course syllabi and the course outline of record (COR)</a:t>
            </a:r>
          </a:p>
          <a:p>
            <a:r>
              <a:rPr lang="en-US" dirty="0" smtClean="0"/>
              <a:t>Standard II.A.3 states the following:</a:t>
            </a:r>
          </a:p>
          <a:p>
            <a:pPr marL="274320" lvl="1" indent="0">
              <a:buNone/>
            </a:pPr>
            <a:r>
              <a:rPr lang="en-US" i="1" dirty="0"/>
              <a:t>The institution identifies and regularly assesses learning outcomes for courses, programs, certificates and degrees using established institutional procedures. The institution has officially approved and current course outlines that include student learning outcomes. In every class section students receive a course syllabus that includes learning outcomes from the institution’s officially approved course outline. </a:t>
            </a:r>
            <a:endParaRPr lang="en-US" i="1" dirty="0" smtClean="0"/>
          </a:p>
          <a:p>
            <a:r>
              <a:rPr lang="en-US" dirty="0" smtClean="0"/>
              <a:t>Many colleges use a SLO addendum that is attached to the COR, but the current SLO must be attached to the COR in some way.</a:t>
            </a:r>
          </a:p>
          <a:p>
            <a:r>
              <a:rPr lang="en-US" dirty="0" smtClean="0"/>
              <a:t>How does your college ensure that the SLOs in curriculum, the assessment system, and those on syllabi are all the same and most current version of the SLO?</a:t>
            </a:r>
            <a:endParaRPr lang="en-US" dirty="0"/>
          </a:p>
          <a:p>
            <a:pPr marL="274320" lvl="1" indent="0">
              <a:buNone/>
            </a:pPr>
            <a:endParaRPr lang="en-US" dirty="0"/>
          </a:p>
        </p:txBody>
      </p:sp>
    </p:spTree>
    <p:extLst>
      <p:ext uri="{BB962C8B-B14F-4D97-AF65-F5344CB8AC3E}">
        <p14:creationId xmlns:p14="http://schemas.microsoft.com/office/powerpoint/2010/main" val="70823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SLOs are here to stay and despite seeming like they are creeping into everything, things haven’t changed that much</a:t>
            </a:r>
          </a:p>
          <a:p>
            <a:r>
              <a:rPr lang="en-US" dirty="0" smtClean="0"/>
              <a:t>Colleges are being asked to do slightly different things with SLOs and your college must determine the best way to address those standards</a:t>
            </a:r>
          </a:p>
          <a:p>
            <a:r>
              <a:rPr lang="en-US" dirty="0" smtClean="0"/>
              <a:t>SLOs being part of faculty evaluations </a:t>
            </a:r>
            <a:r>
              <a:rPr lang="en-US" dirty="0" err="1" smtClean="0"/>
              <a:t>isn</a:t>
            </a:r>
            <a:r>
              <a:rPr lang="mr-IN" dirty="0" smtClean="0"/>
              <a:t>’</a:t>
            </a:r>
            <a:r>
              <a:rPr lang="en-US" dirty="0" smtClean="0"/>
              <a:t>t going anywhere. If your union hasn’t addressed it, they need to before your visit.</a:t>
            </a:r>
          </a:p>
          <a:p>
            <a:r>
              <a:rPr lang="en-US" dirty="0" smtClean="0"/>
              <a:t>SLOs are expected to be part of every COR and course syllabus.</a:t>
            </a:r>
          </a:p>
          <a:p>
            <a:r>
              <a:rPr lang="en-US" dirty="0" smtClean="0"/>
              <a:t>SLOs are not our enemy; they are a way of improving instruction and making sure instruction drives institutional planning. Make your SLOs and assessment processes meaningful and something that works well at your college!</a:t>
            </a:r>
            <a:endParaRPr lang="en-US" dirty="0"/>
          </a:p>
        </p:txBody>
      </p:sp>
    </p:spTree>
    <p:extLst>
      <p:ext uri="{BB962C8B-B14F-4D97-AF65-F5344CB8AC3E}">
        <p14:creationId xmlns:p14="http://schemas.microsoft.com/office/powerpoint/2010/main" val="67451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normAutofit/>
          </a:bodyPr>
          <a:lstStyle/>
          <a:p>
            <a:r>
              <a:rPr lang="en-US" sz="2800" dirty="0" smtClean="0"/>
              <a:t>Do you have any questions?</a:t>
            </a:r>
          </a:p>
          <a:p>
            <a:pPr lvl="1"/>
            <a:r>
              <a:rPr lang="en-US" sz="2800" dirty="0"/>
              <a:t>Randy Beach - </a:t>
            </a:r>
            <a:r>
              <a:rPr lang="en-US" sz="2800" dirty="0" smtClean="0">
                <a:hlinkClick r:id="rId2"/>
              </a:rPr>
              <a:t>rbeach@swccd.edu</a:t>
            </a:r>
            <a:endParaRPr lang="en-US" sz="2800" dirty="0" smtClean="0"/>
          </a:p>
          <a:p>
            <a:pPr lvl="1"/>
            <a:r>
              <a:rPr lang="en-US" sz="2800" dirty="0" smtClean="0"/>
              <a:t>Lisa </a:t>
            </a:r>
            <a:r>
              <a:rPr lang="en-US" sz="2800" dirty="0" err="1" smtClean="0"/>
              <a:t>Marchand</a:t>
            </a:r>
            <a:r>
              <a:rPr lang="en-US" sz="2800" dirty="0"/>
              <a:t> - </a:t>
            </a:r>
            <a:r>
              <a:rPr lang="en-US" sz="2800" dirty="0" smtClean="0">
                <a:hlinkClick r:id="rId3"/>
              </a:rPr>
              <a:t>marchal@crc.losrios.edu</a:t>
            </a:r>
            <a:endParaRPr lang="en-US" sz="2800" dirty="0" smtClean="0"/>
          </a:p>
          <a:p>
            <a:pPr lvl="1"/>
            <a:r>
              <a:rPr lang="en-US" sz="2800" dirty="0" smtClean="0"/>
              <a:t>Craig Rutan </a:t>
            </a:r>
            <a:r>
              <a:rPr lang="mr-IN" sz="2800" dirty="0" smtClean="0"/>
              <a:t>–</a:t>
            </a:r>
            <a:r>
              <a:rPr lang="en-US" sz="2800" dirty="0" smtClean="0"/>
              <a:t> </a:t>
            </a:r>
            <a:r>
              <a:rPr lang="en-US" sz="2800" dirty="0" smtClean="0">
                <a:hlinkClick r:id="rId4"/>
              </a:rPr>
              <a:t>Rutan_Craig@sccollege.edu</a:t>
            </a:r>
            <a:endParaRPr lang="en-US" sz="2800" dirty="0" smtClean="0"/>
          </a:p>
        </p:txBody>
      </p:sp>
    </p:spTree>
    <p:extLst>
      <p:ext uri="{BB962C8B-B14F-4D97-AF65-F5344CB8AC3E}">
        <p14:creationId xmlns:p14="http://schemas.microsoft.com/office/powerpoint/2010/main" val="476608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SLOs come to the California Community Colleges</a:t>
            </a:r>
          </a:p>
          <a:p>
            <a:r>
              <a:rPr lang="en-US" dirty="0" smtClean="0"/>
              <a:t>Expansion of SLOs in the 2014 ACCJC Standards?</a:t>
            </a:r>
          </a:p>
          <a:p>
            <a:r>
              <a:rPr lang="en-US" dirty="0" smtClean="0"/>
              <a:t>Some SLO Changes in Revised Standards</a:t>
            </a:r>
          </a:p>
          <a:p>
            <a:r>
              <a:rPr lang="en-US" dirty="0" smtClean="0"/>
              <a:t>Emphasis on Some Continuing SLO Requirements</a:t>
            </a:r>
            <a:endParaRPr lang="en-US" dirty="0"/>
          </a:p>
        </p:txBody>
      </p:sp>
    </p:spTree>
    <p:extLst>
      <p:ext uri="{BB962C8B-B14F-4D97-AF65-F5344CB8AC3E}">
        <p14:creationId xmlns:p14="http://schemas.microsoft.com/office/powerpoint/2010/main" val="59128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Learning Outcomes Arrive</a:t>
            </a:r>
            <a:endParaRPr lang="en-US" dirty="0"/>
          </a:p>
        </p:txBody>
      </p:sp>
      <p:sp>
        <p:nvSpPr>
          <p:cNvPr id="3" name="Content Placeholder 2"/>
          <p:cNvSpPr>
            <a:spLocks noGrp="1"/>
          </p:cNvSpPr>
          <p:nvPr>
            <p:ph idx="1"/>
          </p:nvPr>
        </p:nvSpPr>
        <p:spPr/>
        <p:txBody>
          <a:bodyPr/>
          <a:lstStyle/>
          <a:p>
            <a:r>
              <a:rPr lang="en-US" dirty="0" smtClean="0"/>
              <a:t>Student Learning Outcomes (SLOs) became part of the ACCJC standards in 2002</a:t>
            </a:r>
          </a:p>
          <a:p>
            <a:r>
              <a:rPr lang="en-US" dirty="0" smtClean="0"/>
              <a:t>Colleges were given 10 years to develop outcomes at the course and program level, use those outcomes to assess student learning, and integrate the data from outcomes assessment into college planning and budgeting processes</a:t>
            </a:r>
          </a:p>
          <a:p>
            <a:r>
              <a:rPr lang="en-US" dirty="0" smtClean="0"/>
              <a:t>Even though they seemed new, ACCJC was the last regional accreditor to incorporate outcomes into their standards!</a:t>
            </a:r>
            <a:endParaRPr lang="en-US" dirty="0"/>
          </a:p>
        </p:txBody>
      </p:sp>
    </p:spTree>
    <p:extLst>
      <p:ext uri="{BB962C8B-B14F-4D97-AF65-F5344CB8AC3E}">
        <p14:creationId xmlns:p14="http://schemas.microsoft.com/office/powerpoint/2010/main" val="1639456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 Revised Standards require More </a:t>
            </a:r>
            <a:r>
              <a:rPr lang="en-US" dirty="0" err="1" smtClean="0"/>
              <a:t>slo</a:t>
            </a:r>
            <a:r>
              <a:rPr lang="en-US" sz="3200" dirty="0" err="1" smtClean="0">
                <a:latin typeface="Aharoni" panose="02010803020104030203" pitchFamily="2" charset="-79"/>
                <a:cs typeface="Aharoni" panose="02010803020104030203" pitchFamily="2" charset="-79"/>
              </a:rPr>
              <a:t>S</a:t>
            </a:r>
            <a:r>
              <a:rPr lang="en-US" sz="3200" dirty="0" smtClean="0">
                <a:latin typeface="Aharoni" panose="02010803020104030203" pitchFamily="2" charset="-79"/>
                <a:cs typeface="Aharoni" panose="02010803020104030203" pitchFamily="2" charset="-79"/>
              </a:rPr>
              <a:t> </a:t>
            </a:r>
            <a:r>
              <a:rPr lang="en-US" dirty="0" smtClean="0"/>
              <a:t>than ever before?</a:t>
            </a:r>
            <a:endParaRPr lang="en-US" dirty="0"/>
          </a:p>
        </p:txBody>
      </p:sp>
      <p:sp>
        <p:nvSpPr>
          <p:cNvPr id="3" name="Content Placeholder 2"/>
          <p:cNvSpPr>
            <a:spLocks noGrp="1"/>
          </p:cNvSpPr>
          <p:nvPr>
            <p:ph idx="1"/>
          </p:nvPr>
        </p:nvSpPr>
        <p:spPr/>
        <p:txBody>
          <a:bodyPr/>
          <a:lstStyle/>
          <a:p>
            <a:r>
              <a:rPr lang="en-US" dirty="0" smtClean="0"/>
              <a:t>In 2014, ACCJC adopted new standards that were intended to reduce some of the repetition that was seen in the previous standards</a:t>
            </a:r>
          </a:p>
          <a:p>
            <a:r>
              <a:rPr lang="en-US" dirty="0" smtClean="0"/>
              <a:t>When you look at the revised standards and their subsections, the terms “learning outcomes</a:t>
            </a:r>
            <a:r>
              <a:rPr lang="en-US" u="sng" dirty="0" smtClean="0"/>
              <a:t>,</a:t>
            </a:r>
            <a:r>
              <a:rPr lang="en-US" dirty="0" smtClean="0"/>
              <a:t>” “student learning outcomes,” and “learning support outcomes” </a:t>
            </a:r>
            <a:r>
              <a:rPr lang="en-US" dirty="0"/>
              <a:t>appear 23 </a:t>
            </a:r>
            <a:r>
              <a:rPr lang="en-US" dirty="0" smtClean="0"/>
              <a:t>times.</a:t>
            </a:r>
            <a:r>
              <a:rPr lang="en-US" strike="sngStrike" dirty="0" smtClean="0"/>
              <a:t> </a:t>
            </a:r>
            <a:endParaRPr lang="en-US" dirty="0" smtClean="0"/>
          </a:p>
          <a:p>
            <a:r>
              <a:rPr lang="en-US" dirty="0" smtClean="0"/>
              <a:t>Are SLOs creeping into too many places in the accreditation standards?</a:t>
            </a:r>
          </a:p>
          <a:p>
            <a:endParaRPr lang="en-US" dirty="0"/>
          </a:p>
        </p:txBody>
      </p:sp>
    </p:spTree>
    <p:extLst>
      <p:ext uri="{BB962C8B-B14F-4D97-AF65-F5344CB8AC3E}">
        <p14:creationId xmlns:p14="http://schemas.microsoft.com/office/powerpoint/2010/main" val="1936798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more things change</a:t>
            </a:r>
            <a:r>
              <a:rPr lang="mr-IN" dirty="0" smtClean="0"/>
              <a:t>…</a:t>
            </a:r>
            <a:endParaRPr lang="en-US" dirty="0"/>
          </a:p>
        </p:txBody>
      </p:sp>
      <p:sp>
        <p:nvSpPr>
          <p:cNvPr id="3" name="Content Placeholder 2"/>
          <p:cNvSpPr>
            <a:spLocks noGrp="1"/>
          </p:cNvSpPr>
          <p:nvPr>
            <p:ph idx="1"/>
          </p:nvPr>
        </p:nvSpPr>
        <p:spPr/>
        <p:txBody>
          <a:bodyPr/>
          <a:lstStyle/>
          <a:p>
            <a:r>
              <a:rPr lang="en-US" dirty="0" smtClean="0"/>
              <a:t>Despite the appearance that SLOs and assessment of student learning have multiplied throughout the standards, most of the requirements are the same as those in the 2002 standards.</a:t>
            </a:r>
          </a:p>
          <a:p>
            <a:r>
              <a:rPr lang="en-US" dirty="0" smtClean="0"/>
              <a:t>Courses and programs still need SLOs; assessment of those SLOs should be happening regularly and systematically; and data from SLO assessment should be used to improve instruction, support services, and institutional effectiveness.</a:t>
            </a:r>
          </a:p>
          <a:p>
            <a:r>
              <a:rPr lang="en-US" dirty="0" smtClean="0"/>
              <a:t>While the majority of the new standards are asking for the same things, there are some differences for SLOs that you need to be aware of!</a:t>
            </a:r>
            <a:endParaRPr lang="en-US" dirty="0"/>
          </a:p>
        </p:txBody>
      </p:sp>
    </p:spTree>
    <p:extLst>
      <p:ext uri="{BB962C8B-B14F-4D97-AF65-F5344CB8AC3E}">
        <p14:creationId xmlns:p14="http://schemas.microsoft.com/office/powerpoint/2010/main" val="59716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mission</a:t>
            </a:r>
            <a:endParaRPr lang="en-US" dirty="0"/>
          </a:p>
        </p:txBody>
      </p:sp>
      <p:sp>
        <p:nvSpPr>
          <p:cNvPr id="3" name="Content Placeholder 2"/>
          <p:cNvSpPr>
            <a:spLocks noGrp="1"/>
          </p:cNvSpPr>
          <p:nvPr>
            <p:ph idx="1"/>
          </p:nvPr>
        </p:nvSpPr>
        <p:spPr>
          <a:xfrm>
            <a:off x="1069848" y="1862254"/>
            <a:ext cx="10058400" cy="4309946"/>
          </a:xfrm>
        </p:spPr>
        <p:txBody>
          <a:bodyPr>
            <a:normAutofit/>
          </a:bodyPr>
          <a:lstStyle/>
          <a:p>
            <a:r>
              <a:rPr lang="en-US" dirty="0" smtClean="0"/>
              <a:t>Standard I.A.2:</a:t>
            </a:r>
          </a:p>
          <a:p>
            <a:pPr marL="274320" lvl="1" indent="0">
              <a:buNone/>
            </a:pPr>
            <a:r>
              <a:rPr lang="en-US" i="1" dirty="0" smtClean="0"/>
              <a:t>The </a:t>
            </a:r>
            <a:r>
              <a:rPr lang="en-US" i="1" dirty="0"/>
              <a:t>institution uses data to determine how effectively it is accomplishing its mission, and whether the mission directs institutional priorities in meeting the educational needs of students. </a:t>
            </a:r>
          </a:p>
          <a:p>
            <a:pPr marL="548640" lvl="2" indent="0">
              <a:buNone/>
            </a:pPr>
            <a:r>
              <a:rPr lang="en-US" dirty="0" smtClean="0">
                <a:sym typeface="Wingdings" panose="05000000000000000000" pitchFamily="2" charset="2"/>
              </a:rPr>
              <a:t>	</a:t>
            </a:r>
            <a:r>
              <a:rPr lang="en-US" dirty="0" smtClean="0"/>
              <a:t>What data would you use to do this? </a:t>
            </a:r>
          </a:p>
          <a:p>
            <a:pPr marL="548640" lvl="2" indent="0">
              <a:buNone/>
            </a:pPr>
            <a:r>
              <a:rPr lang="en-US" dirty="0" smtClean="0">
                <a:sym typeface="Wingdings" panose="05000000000000000000" pitchFamily="2" charset="2"/>
              </a:rPr>
              <a:t>	</a:t>
            </a:r>
            <a:r>
              <a:rPr lang="en-US" dirty="0" smtClean="0"/>
              <a:t>Do you use SLO assessment data to show that your college is meeting its mission?</a:t>
            </a:r>
            <a:endParaRPr lang="en-US" dirty="0"/>
          </a:p>
          <a:p>
            <a:r>
              <a:rPr lang="en-US" dirty="0" smtClean="0"/>
              <a:t>Standard I.A.3: </a:t>
            </a:r>
          </a:p>
          <a:p>
            <a:pPr marL="274320" lvl="1" indent="0">
              <a:buNone/>
            </a:pPr>
            <a:r>
              <a:rPr lang="en-US" i="1" dirty="0" smtClean="0"/>
              <a:t>The </a:t>
            </a:r>
            <a:r>
              <a:rPr lang="en-US" i="1" dirty="0"/>
              <a:t>institution’s programs and services are aligned with its mission. The mission guides institutional decision-making, planning, and resource allocation and informs institutional goals for student learning and achievement. </a:t>
            </a:r>
            <a:endParaRPr lang="en-US" i="1" dirty="0" smtClean="0"/>
          </a:p>
          <a:p>
            <a:pPr lvl="2">
              <a:buFont typeface="Wingdings" panose="05000000000000000000" pitchFamily="2" charset="2"/>
              <a:buChar char="à"/>
            </a:pPr>
            <a:r>
              <a:rPr lang="en-US" dirty="0" smtClean="0"/>
              <a:t>How</a:t>
            </a:r>
            <a:r>
              <a:rPr lang="en-US" i="1" dirty="0" smtClean="0"/>
              <a:t> </a:t>
            </a:r>
            <a:r>
              <a:rPr lang="en-US" dirty="0" smtClean="0"/>
              <a:t>does your college use the mission to drive strategic planning?</a:t>
            </a:r>
          </a:p>
          <a:p>
            <a:pPr lvl="2">
              <a:buFont typeface="Wingdings" panose="05000000000000000000" pitchFamily="2" charset="2"/>
              <a:buChar char="à"/>
            </a:pPr>
            <a:r>
              <a:rPr lang="en-US" dirty="0" smtClean="0"/>
              <a:t>What is the role of SLO data in planning?</a:t>
            </a:r>
          </a:p>
          <a:p>
            <a:pPr lvl="2">
              <a:buFont typeface="Wingdings" panose="05000000000000000000" pitchFamily="2" charset="2"/>
              <a:buChar char="à"/>
            </a:pPr>
            <a:r>
              <a:rPr lang="en-US" dirty="0" smtClean="0"/>
              <a:t>What is the role of SLOs in revising learning and achievement benchmarks?</a:t>
            </a:r>
            <a:endParaRPr lang="en-US" i="1" dirty="0" smtClean="0"/>
          </a:p>
        </p:txBody>
      </p:sp>
    </p:spTree>
    <p:extLst>
      <p:ext uri="{BB962C8B-B14F-4D97-AF65-F5344CB8AC3E}">
        <p14:creationId xmlns:p14="http://schemas.microsoft.com/office/powerpoint/2010/main" val="113265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Disaggregation</a:t>
            </a:r>
            <a:endParaRPr lang="en-US" dirty="0"/>
          </a:p>
        </p:txBody>
      </p:sp>
      <p:sp>
        <p:nvSpPr>
          <p:cNvPr id="3" name="Content Placeholder 2"/>
          <p:cNvSpPr>
            <a:spLocks noGrp="1"/>
          </p:cNvSpPr>
          <p:nvPr>
            <p:ph idx="1"/>
          </p:nvPr>
        </p:nvSpPr>
        <p:spPr/>
        <p:txBody>
          <a:bodyPr/>
          <a:lstStyle/>
          <a:p>
            <a:r>
              <a:rPr lang="en-US" dirty="0" smtClean="0"/>
              <a:t>Colleges have been disaggregating achievement data for years. In the 2014 standards, disaggregation of learning outcomes assessment data is now included.</a:t>
            </a:r>
          </a:p>
          <a:p>
            <a:r>
              <a:rPr lang="en-US" dirty="0" smtClean="0"/>
              <a:t>Standard I.B.5</a:t>
            </a:r>
          </a:p>
          <a:p>
            <a:pPr lvl="1"/>
            <a:r>
              <a:rPr lang="en-US" i="1" dirty="0"/>
              <a:t>The institution assesses accomplishment of its mission through program review and evaluation of goals and objectives, student learning outcomes, and student achievement. Quantitative and qualitative data are disaggregated for analysis by program type and mode of delivery. </a:t>
            </a:r>
            <a:endParaRPr lang="en-US" i="1" dirty="0" smtClean="0"/>
          </a:p>
          <a:p>
            <a:r>
              <a:rPr lang="en-US" dirty="0" smtClean="0"/>
              <a:t>Standard I.B.6</a:t>
            </a:r>
          </a:p>
          <a:p>
            <a:pPr lvl="1"/>
            <a:r>
              <a:rPr lang="en-US" i="1" dirty="0"/>
              <a:t>The institution disaggregates and analyzes learning outcomes and achievement for subpopulations of students. When the institution identifies performance gaps, it implements strategies, which may include allocation or reallocation of human, fiscal and other resources, to mitigate those gaps and evaluates the efficacy of those strategies. </a:t>
            </a:r>
          </a:p>
          <a:p>
            <a:pPr lvl="1"/>
            <a:endParaRPr lang="en-US" dirty="0"/>
          </a:p>
        </p:txBody>
      </p:sp>
    </p:spTree>
    <p:extLst>
      <p:ext uri="{BB962C8B-B14F-4D97-AF65-F5344CB8AC3E}">
        <p14:creationId xmlns:p14="http://schemas.microsoft.com/office/powerpoint/2010/main" val="49256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Disaggregation of outcomes assessment</a:t>
            </a:r>
            <a:endParaRPr lang="en-US" dirty="0"/>
          </a:p>
        </p:txBody>
      </p:sp>
      <p:sp>
        <p:nvSpPr>
          <p:cNvPr id="3" name="Content Placeholder 2"/>
          <p:cNvSpPr>
            <a:spLocks noGrp="1"/>
          </p:cNvSpPr>
          <p:nvPr>
            <p:ph idx="1"/>
          </p:nvPr>
        </p:nvSpPr>
        <p:spPr/>
        <p:txBody>
          <a:bodyPr/>
          <a:lstStyle/>
          <a:p>
            <a:r>
              <a:rPr lang="en-US" dirty="0" smtClean="0"/>
              <a:t>Most colleges have interpreted Standard I.B.6 to mean that SLO assessments should be disaggregated </a:t>
            </a:r>
            <a:r>
              <a:rPr lang="en-US" b="1" dirty="0" smtClean="0"/>
              <a:t>in the same way </a:t>
            </a:r>
            <a:r>
              <a:rPr lang="en-US" dirty="0" smtClean="0"/>
              <a:t>that they have disaggregated achievement data</a:t>
            </a:r>
          </a:p>
          <a:p>
            <a:r>
              <a:rPr lang="en-US" dirty="0" smtClean="0"/>
              <a:t>This would require colleges to track SLO assessment at the student level for each course that was assessed in the same way that you have dealt with student achievement data</a:t>
            </a:r>
          </a:p>
          <a:p>
            <a:r>
              <a:rPr lang="en-US" dirty="0" smtClean="0"/>
              <a:t>ACCJC </a:t>
            </a:r>
            <a:r>
              <a:rPr lang="en-US" b="1" dirty="0" smtClean="0"/>
              <a:t>has not specifically stated </a:t>
            </a:r>
            <a:r>
              <a:rPr lang="en-US" dirty="0" smtClean="0"/>
              <a:t>that this is the kind of disaggregation they are looking for!</a:t>
            </a:r>
          </a:p>
          <a:p>
            <a:r>
              <a:rPr lang="en-US" dirty="0" smtClean="0"/>
              <a:t>Are there other possible ways of disaggregating outcomes assessment that would be more practical? Useful?</a:t>
            </a:r>
            <a:endParaRPr lang="en-US" strike="sngStrike" dirty="0" smtClean="0"/>
          </a:p>
          <a:p>
            <a:r>
              <a:rPr lang="en-US" dirty="0" smtClean="0"/>
              <a:t>Is your current assessment system capable of disaggregating assessment data?</a:t>
            </a:r>
          </a:p>
          <a:p>
            <a:endParaRPr lang="en-US" dirty="0"/>
          </a:p>
        </p:txBody>
      </p:sp>
    </p:spTree>
    <p:extLst>
      <p:ext uri="{BB962C8B-B14F-4D97-AF65-F5344CB8AC3E}">
        <p14:creationId xmlns:p14="http://schemas.microsoft.com/office/powerpoint/2010/main" val="65097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catalog</a:t>
            </a:r>
            <a:endParaRPr lang="en-US" dirty="0"/>
          </a:p>
        </p:txBody>
      </p:sp>
      <p:sp>
        <p:nvSpPr>
          <p:cNvPr id="3" name="Content Placeholder 2"/>
          <p:cNvSpPr>
            <a:spLocks noGrp="1"/>
          </p:cNvSpPr>
          <p:nvPr>
            <p:ph idx="1"/>
          </p:nvPr>
        </p:nvSpPr>
        <p:spPr/>
        <p:txBody>
          <a:bodyPr/>
          <a:lstStyle/>
          <a:p>
            <a:r>
              <a:rPr lang="en-US" dirty="0" smtClean="0"/>
              <a:t>The revised standards includes the following in the catalog requirements</a:t>
            </a:r>
          </a:p>
          <a:p>
            <a:pPr lvl="1"/>
            <a:r>
              <a:rPr lang="en-US" dirty="0"/>
              <a:t>Student Learning Outcomes for Programs and Degrees </a:t>
            </a:r>
            <a:endParaRPr lang="en-US" dirty="0" smtClean="0"/>
          </a:p>
          <a:p>
            <a:r>
              <a:rPr lang="en-US" dirty="0" smtClean="0"/>
              <a:t>Has your college already done this?</a:t>
            </a:r>
          </a:p>
          <a:p>
            <a:r>
              <a:rPr lang="en-US" dirty="0" smtClean="0"/>
              <a:t>Were there any difficulties including the outcomes in the catalog?</a:t>
            </a:r>
            <a:endParaRPr lang="en-US" dirty="0"/>
          </a:p>
        </p:txBody>
      </p:sp>
    </p:spTree>
    <p:extLst>
      <p:ext uri="{BB962C8B-B14F-4D97-AF65-F5344CB8AC3E}">
        <p14:creationId xmlns:p14="http://schemas.microsoft.com/office/powerpoint/2010/main" val="726236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296</TotalTime>
  <Words>1039</Words>
  <Application>Microsoft Macintosh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Aharoni</vt:lpstr>
      <vt:lpstr>Calibri</vt:lpstr>
      <vt:lpstr>Mangal</vt:lpstr>
      <vt:lpstr>Rockwell</vt:lpstr>
      <vt:lpstr>Rockwell Condensed</vt:lpstr>
      <vt:lpstr>Rockwell Extra Bold</vt:lpstr>
      <vt:lpstr>Wingdings</vt:lpstr>
      <vt:lpstr>Wood Type</vt:lpstr>
      <vt:lpstr>Expansion of SLOs in the Accreditation Standards: Accreditation SLOs Are Everywhere </vt:lpstr>
      <vt:lpstr>Overview</vt:lpstr>
      <vt:lpstr>Student Learning Outcomes Arrive</vt:lpstr>
      <vt:lpstr>DO the Revised Standards require More sloS than ever before?</vt:lpstr>
      <vt:lpstr>The more things change…</vt:lpstr>
      <vt:lpstr>College mission</vt:lpstr>
      <vt:lpstr>Disaggregation</vt:lpstr>
      <vt:lpstr>Disaggregation of outcomes assessment</vt:lpstr>
      <vt:lpstr>College catalog</vt:lpstr>
      <vt:lpstr>Outcomes and evaluations</vt:lpstr>
      <vt:lpstr>Slos and Course outlines</vt:lpstr>
      <vt:lpstr>Summary</vt:lpstr>
      <vt:lpstr>Thank you for coming!</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SLOs Are Everywhere</dc:title>
  <dc:creator>Craig Rutan</dc:creator>
  <cp:lastModifiedBy>Craig Rutan</cp:lastModifiedBy>
  <cp:revision>20</cp:revision>
  <dcterms:created xsi:type="dcterms:W3CDTF">2016-10-24T01:12:29Z</dcterms:created>
  <dcterms:modified xsi:type="dcterms:W3CDTF">2016-11-01T23:14:36Z</dcterms:modified>
</cp:coreProperties>
</file>