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23"/>
  </p:notesMasterIdLst>
  <p:sldIdLst>
    <p:sldId id="264" r:id="rId2"/>
    <p:sldId id="265" r:id="rId3"/>
    <p:sldId id="276" r:id="rId4"/>
    <p:sldId id="256" r:id="rId5"/>
    <p:sldId id="257" r:id="rId6"/>
    <p:sldId id="258" r:id="rId7"/>
    <p:sldId id="259" r:id="rId8"/>
    <p:sldId id="260" r:id="rId9"/>
    <p:sldId id="261" r:id="rId10"/>
    <p:sldId id="263" r:id="rId11"/>
    <p:sldId id="262" r:id="rId12"/>
    <p:sldId id="268" r:id="rId13"/>
    <p:sldId id="269" r:id="rId14"/>
    <p:sldId id="270" r:id="rId15"/>
    <p:sldId id="271" r:id="rId16"/>
    <p:sldId id="272" r:id="rId17"/>
    <p:sldId id="273" r:id="rId18"/>
    <p:sldId id="274" r:id="rId19"/>
    <p:sldId id="275" r:id="rId20"/>
    <p:sldId id="267"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22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ECD031-4522-014D-AE1F-2EC6AFF6E666}" type="datetimeFigureOut">
              <a:rPr lang="en-US" smtClean="0"/>
              <a:t>6/10/15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118D8-09B6-EA44-BACF-9E377761E513}" type="slidenum">
              <a:rPr lang="en-US" smtClean="0"/>
              <a:t>‹#›</a:t>
            </a:fld>
            <a:endParaRPr lang="en-US"/>
          </a:p>
        </p:txBody>
      </p:sp>
    </p:spTree>
    <p:extLst>
      <p:ext uri="{BB962C8B-B14F-4D97-AF65-F5344CB8AC3E}">
        <p14:creationId xmlns:p14="http://schemas.microsoft.com/office/powerpoint/2010/main" val="36105411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a:t>
            </a:r>
          </a:p>
          <a:p>
            <a:pPr defTabSz="897301" eaLnBrk="0" fontAlgn="base" hangingPunct="0">
              <a:spcBef>
                <a:spcPct val="30000"/>
              </a:spcBef>
              <a:spcAft>
                <a:spcPct val="0"/>
              </a:spcAft>
              <a:defRPr/>
            </a:pPr>
            <a:r>
              <a:rPr lang="en-US" dirty="0" smtClean="0"/>
              <a:t>The BOG has a long history of concern and focus on the need</a:t>
            </a:r>
            <a:r>
              <a:rPr lang="en-US" baseline="0" dirty="0" smtClean="0"/>
              <a:t> for student Equity, and providing equity and achieving student success has been a foundational principle at the heart of the creation of community colleges.  It first established a student equity policy in 1992 and in 1996 actually made having a student equity plan a minimum condition of receiving all state funding. </a:t>
            </a:r>
            <a:r>
              <a:rPr lang="en-US" dirty="0">
                <a:solidFill>
                  <a:srgbClr val="000000"/>
                </a:solidFill>
              </a:rPr>
              <a:t>In 2003, the Chancellor's Office provided guidelines to colleges for development of the plan.</a:t>
            </a:r>
          </a:p>
          <a:p>
            <a:endParaRPr lang="en-US" dirty="0" smtClean="0"/>
          </a:p>
          <a:p>
            <a:r>
              <a:rPr lang="en-US" dirty="0" smtClean="0"/>
              <a:t>An unexpected, development was that the legislature added several additional requirements that eliminated much of the flexibility that the Governor originally intended for the program.  The funds now come with several </a:t>
            </a:r>
            <a:r>
              <a:rPr lang="en-US" baseline="0" dirty="0" smtClean="0"/>
              <a:t>strings attached</a:t>
            </a:r>
            <a:r>
              <a:rPr lang="en-US" dirty="0" smtClean="0"/>
              <a:t>.</a:t>
            </a:r>
          </a:p>
          <a:p>
            <a:endParaRPr lang="en-US" dirty="0"/>
          </a:p>
        </p:txBody>
      </p:sp>
      <p:sp>
        <p:nvSpPr>
          <p:cNvPr id="4" name="Slide Number Placeholder 3"/>
          <p:cNvSpPr>
            <a:spLocks noGrp="1"/>
          </p:cNvSpPr>
          <p:nvPr>
            <p:ph type="sldNum" sz="quarter" idx="10"/>
          </p:nvPr>
        </p:nvSpPr>
        <p:spPr/>
        <p:txBody>
          <a:bodyPr/>
          <a:lstStyle/>
          <a:p>
            <a:pPr>
              <a:defRPr/>
            </a:pPr>
            <a:fld id="{494990F2-35DE-422C-84C5-A0C13155DA0C}" type="slidenum">
              <a:rPr lang="en-US" smtClean="0"/>
              <a:pPr>
                <a:defRPr/>
              </a:pPr>
              <a:t>13</a:t>
            </a:fld>
            <a:endParaRPr lang="en-US"/>
          </a:p>
        </p:txBody>
      </p:sp>
    </p:spTree>
    <p:extLst>
      <p:ext uri="{BB962C8B-B14F-4D97-AF65-F5344CB8AC3E}">
        <p14:creationId xmlns:p14="http://schemas.microsoft.com/office/powerpoint/2010/main" val="1195068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exactly is equity?</a:t>
            </a:r>
          </a:p>
          <a:p>
            <a:endParaRPr lang="en-US" dirty="0" smtClean="0"/>
          </a:p>
          <a:p>
            <a:r>
              <a:rPr lang="en-US" dirty="0" smtClean="0"/>
              <a:t>Equity and Equality are not the same.</a:t>
            </a:r>
          </a:p>
          <a:p>
            <a:endParaRPr lang="en-US" dirty="0" smtClean="0"/>
          </a:p>
          <a:p>
            <a:r>
              <a:rPr lang="en-US" dirty="0" smtClean="0"/>
              <a:t>Equality</a:t>
            </a:r>
            <a:r>
              <a:rPr lang="en-US" baseline="0" dirty="0" smtClean="0"/>
              <a:t> means that everyone gets exactly the same thing.  But we all know from either having kids, or working with students that no two students are the same, and each of us have a unique set of needs and talents.  Equity is more about getting each student or group of student the supports in place that really meet their needs so that everyone can succeed.</a:t>
            </a:r>
            <a:endParaRPr lang="en-US" dirty="0" smtClean="0"/>
          </a:p>
          <a:p>
            <a:endParaRPr lang="en-US" dirty="0"/>
          </a:p>
        </p:txBody>
      </p:sp>
      <p:sp>
        <p:nvSpPr>
          <p:cNvPr id="4" name="Slide Number Placeholder 3"/>
          <p:cNvSpPr>
            <a:spLocks noGrp="1"/>
          </p:cNvSpPr>
          <p:nvPr>
            <p:ph type="sldNum" sz="quarter" idx="10"/>
          </p:nvPr>
        </p:nvSpPr>
        <p:spPr/>
        <p:txBody>
          <a:bodyPr/>
          <a:lstStyle/>
          <a:p>
            <a:fld id="{FDB574B1-9468-4233-848C-D57F409374F3}"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150664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general elements</a:t>
            </a:r>
            <a:r>
              <a:rPr lang="en-US" baseline="0" dirty="0" smtClean="0"/>
              <a:t> of the student equity plan.  </a:t>
            </a:r>
            <a:r>
              <a:rPr lang="en-US" dirty="0"/>
              <a:t>Student equity planning is intended to be a college or district-wide planning effort that focuses on increasing access, course completion, ESL and basic skills completion, degrees, certificates and transfer for all students.  These “Success indicators” are used to identify and measure areas for which disadvantaged populations may be impacted by issues of equal opportunity.  Each college conducts research, disaggregating data for indicators by student demographics, and develops measurable goals/outcomes and specific activities to address disparities that are discovered. In this coming year, now that we have funding college plans must also provide a detailed budget of how funds will be expended and how they are tied to each indicator and target population, as well as goals, activities.  </a:t>
            </a:r>
            <a:endParaRPr lang="en-US" dirty="0" smtClean="0"/>
          </a:p>
          <a:p>
            <a:endParaRPr lang="en-US" baseline="0" dirty="0" smtClean="0"/>
          </a:p>
          <a:p>
            <a:r>
              <a:rPr lang="en-US" baseline="0" dirty="0" smtClean="0"/>
              <a:t>There is a student equity plan template on our website that colleges were asked to follow in developing their plan submitted in Jan, 2015.  This plan template was developed prior to the passage of SB 860 and does not include the new requirements.  We are in the process of revising it now and it should be posted in the next month.</a:t>
            </a:r>
          </a:p>
        </p:txBody>
      </p:sp>
      <p:sp>
        <p:nvSpPr>
          <p:cNvPr id="4" name="Slide Number Placeholder 3"/>
          <p:cNvSpPr>
            <a:spLocks noGrp="1"/>
          </p:cNvSpPr>
          <p:nvPr>
            <p:ph type="sldNum" sz="quarter" idx="10"/>
          </p:nvPr>
        </p:nvSpPr>
        <p:spPr/>
        <p:txBody>
          <a:bodyPr/>
          <a:lstStyle/>
          <a:p>
            <a:fld id="{FDB574B1-9468-4233-848C-D57F409374F3}"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150664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Colleges must review and address the following populations when looking at disproportionate impact in student equity plans.  Those indicated in red are</a:t>
            </a:r>
            <a:r>
              <a:rPr lang="en-US" baseline="0" dirty="0" smtClean="0"/>
              <a:t> populations that were newly required since the passage of SB 860 in June of 2014.</a:t>
            </a:r>
            <a:endParaRPr lang="en-US" dirty="0" smtClean="0"/>
          </a:p>
          <a:p>
            <a:pPr>
              <a:lnSpc>
                <a:spcPct val="80000"/>
              </a:lnSpc>
            </a:pPr>
            <a:r>
              <a:rPr lang="en-US" baseline="0" dirty="0" smtClean="0"/>
              <a:t>SB 860 added the new requirement to address </a:t>
            </a:r>
            <a:r>
              <a:rPr lang="en-US" dirty="0"/>
              <a:t>students from “some other race, More than one race, Current or former foster youth, Low income students, and Veterans.  It also added the new requiring colleges use the same definition of those student groups that is used in US Census data from 2010.  These requirements are not detailed in the March 2014 Student Equity Plan template.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DB574B1-9468-4233-848C-D57F409374F3}"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060491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235" indent="-168235">
              <a:buFont typeface="Arial" panose="020B0604020202020204" pitchFamily="34" charset="0"/>
              <a:buChar char="•"/>
            </a:pPr>
            <a:r>
              <a:rPr lang="en-US" dirty="0"/>
              <a:t>Student equity planning is a college or district-wide planning </a:t>
            </a:r>
            <a:r>
              <a:rPr lang="en-US" dirty="0" smtClean="0"/>
              <a:t>effort</a:t>
            </a:r>
          </a:p>
          <a:p>
            <a:pPr marL="168235" indent="-168235">
              <a:buFont typeface="Arial" panose="020B0604020202020204" pitchFamily="34" charset="0"/>
              <a:buChar char="•"/>
            </a:pPr>
            <a:r>
              <a:rPr lang="en-US" dirty="0" smtClean="0"/>
              <a:t>Focuses </a:t>
            </a:r>
            <a:r>
              <a:rPr lang="en-US" dirty="0"/>
              <a:t>on increasing access, course completion, ESL and basic skills completion, degrees, certificates and transfer for all </a:t>
            </a:r>
            <a:r>
              <a:rPr lang="en-US" dirty="0" smtClean="0"/>
              <a:t>students</a:t>
            </a:r>
          </a:p>
          <a:p>
            <a:pPr marL="168235" indent="-168235">
              <a:buFont typeface="Arial" panose="020B0604020202020204" pitchFamily="34" charset="0"/>
              <a:buChar char="•"/>
            </a:pPr>
            <a:r>
              <a:rPr lang="en-US" dirty="0" smtClean="0"/>
              <a:t>Measured </a:t>
            </a:r>
            <a:r>
              <a:rPr lang="en-US" dirty="0"/>
              <a:t>by success indicators linked to the CCC Student Success Scorecard, and other measures developed in consultation with local colleges. </a:t>
            </a:r>
            <a:endParaRPr lang="en-US" dirty="0" smtClean="0"/>
          </a:p>
          <a:p>
            <a:pPr marL="168235" indent="-168235">
              <a:buFont typeface="Arial" panose="020B0604020202020204" pitchFamily="34" charset="0"/>
              <a:buChar char="•"/>
            </a:pPr>
            <a:r>
              <a:rPr lang="en-US" dirty="0" smtClean="0"/>
              <a:t>“</a:t>
            </a:r>
            <a:r>
              <a:rPr lang="en-US" dirty="0"/>
              <a:t>Success indicators” are used to identify and measure areas for which disadvantaged populations may be impacted by issues of equal opportunity.  </a:t>
            </a:r>
            <a:endParaRPr lang="en-US" dirty="0" smtClean="0"/>
          </a:p>
          <a:p>
            <a:pPr marL="168235" indent="-168235">
              <a:buFont typeface="Arial" panose="020B0604020202020204" pitchFamily="34" charset="0"/>
              <a:buChar char="•"/>
            </a:pPr>
            <a:r>
              <a:rPr lang="en-US" dirty="0" smtClean="0"/>
              <a:t>Each </a:t>
            </a:r>
            <a:r>
              <a:rPr lang="en-US" dirty="0"/>
              <a:t>college develops specific goals/outcomes and actions to address disparities that are discovered, disaggregating data for indicators by student demographics, preferably in program review. </a:t>
            </a:r>
            <a:endParaRPr lang="en-US" dirty="0" smtClean="0"/>
          </a:p>
          <a:p>
            <a:pPr marL="168235" indent="-168235">
              <a:buFont typeface="Arial" panose="020B0604020202020204" pitchFamily="34" charset="0"/>
              <a:buChar char="•"/>
            </a:pPr>
            <a:r>
              <a:rPr lang="en-US" dirty="0" smtClean="0"/>
              <a:t>College </a:t>
            </a:r>
            <a:r>
              <a:rPr lang="en-US" dirty="0"/>
              <a:t>plans must describe the implementation of each indicator, as well as goals, activities to address specific disparities in student equity at the college.  </a:t>
            </a:r>
          </a:p>
        </p:txBody>
      </p:sp>
      <p:sp>
        <p:nvSpPr>
          <p:cNvPr id="4" name="Slide Number Placeholder 3"/>
          <p:cNvSpPr>
            <a:spLocks noGrp="1"/>
          </p:cNvSpPr>
          <p:nvPr>
            <p:ph type="sldNum" sz="quarter" idx="10"/>
          </p:nvPr>
        </p:nvSpPr>
        <p:spPr/>
        <p:txBody>
          <a:bodyPr/>
          <a:lstStyle/>
          <a:p>
            <a:fld id="{FDB574B1-9468-4233-848C-D57F409374F3}"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150664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it would still be categorical funding and exempt from the 50% law, the funding is still intended be fairly flexible, as long as it is based on the disproportionate impact study, goals and activities described in the Student Equity Plan. </a:t>
            </a:r>
          </a:p>
          <a:p>
            <a:endParaRPr lang="en-US" dirty="0" smtClean="0"/>
          </a:p>
          <a:p>
            <a:r>
              <a:rPr lang="en-US" dirty="0" smtClean="0"/>
              <a:t>I will cover more detail of eligible and ineligible uses of student equity money when we get to the budget section of the Student Equity Plan.  But I want to shift gears now to talk more about the Student Equity Plan itself.</a:t>
            </a:r>
          </a:p>
          <a:p>
            <a:endParaRPr lang="en-US" dirty="0"/>
          </a:p>
        </p:txBody>
      </p:sp>
      <p:sp>
        <p:nvSpPr>
          <p:cNvPr id="4" name="Slide Number Placeholder 3"/>
          <p:cNvSpPr>
            <a:spLocks noGrp="1"/>
          </p:cNvSpPr>
          <p:nvPr>
            <p:ph type="sldNum" sz="quarter" idx="10"/>
          </p:nvPr>
        </p:nvSpPr>
        <p:spPr/>
        <p:txBody>
          <a:bodyPr/>
          <a:lstStyle/>
          <a:p>
            <a:pPr>
              <a:defRPr/>
            </a:pPr>
            <a:fld id="{494990F2-35DE-422C-84C5-A0C13155DA0C}" type="slidenum">
              <a:rPr lang="en-US" smtClean="0"/>
              <a:pPr>
                <a:defRPr/>
              </a:pPr>
              <a:t>18</a:t>
            </a:fld>
            <a:endParaRPr lang="en-US"/>
          </a:p>
        </p:txBody>
      </p:sp>
    </p:spTree>
    <p:extLst>
      <p:ext uri="{BB962C8B-B14F-4D97-AF65-F5344CB8AC3E}">
        <p14:creationId xmlns:p14="http://schemas.microsoft.com/office/powerpoint/2010/main" val="1141643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B574B1-9468-4233-848C-D57F409374F3}"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82944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55CDD76-7CB7-C749-BDFB-16DB6F782532}" type="datetimeFigureOut">
              <a:rPr lang="en-US" smtClean="0"/>
              <a:t>6/10/15</a:t>
            </a:fld>
            <a:endParaRPr lang="en-US" dirty="0"/>
          </a:p>
        </p:txBody>
      </p:sp>
      <p:sp>
        <p:nvSpPr>
          <p:cNvPr id="8" name="Slide Number Placeholder 7"/>
          <p:cNvSpPr>
            <a:spLocks noGrp="1"/>
          </p:cNvSpPr>
          <p:nvPr>
            <p:ph type="sldNum" sz="quarter" idx="11"/>
          </p:nvPr>
        </p:nvSpPr>
        <p:spPr/>
        <p:txBody>
          <a:bodyPr/>
          <a:lstStyle/>
          <a:p>
            <a:fld id="{FA84A37A-AFC2-4A01-80A1-FC20F2C0D5B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CDD76-7CB7-C749-BDFB-16DB6F782532}" type="datetimeFigureOut">
              <a:rPr lang="en-US" smtClean="0"/>
              <a:t>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FCFBB-7F1C-D342-8DED-FABDDD12DF9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CDD76-7CB7-C749-BDFB-16DB6F782532}" type="datetimeFigureOut">
              <a:rPr lang="en-US" smtClean="0"/>
              <a:t>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FCFBB-7F1C-D342-8DED-FABDDD12DF9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55CDD76-7CB7-C749-BDFB-16DB6F782532}" type="datetimeFigureOut">
              <a:rPr lang="en-US" smtClean="0"/>
              <a:t>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FCFBB-7F1C-D342-8DED-FABDDD12DF9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CDD76-7CB7-C749-BDFB-16DB6F782532}" type="datetimeFigureOut">
              <a:rPr lang="en-US" smtClean="0"/>
              <a:t>6/10/15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FCFBB-7F1C-D342-8DED-FABDDD12DF9E}"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55CDD76-7CB7-C749-BDFB-16DB6F782532}" type="datetimeFigureOut">
              <a:rPr lang="en-US" smtClean="0"/>
              <a:t>6/10/15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FCFBB-7F1C-D342-8DED-FABDDD12DF9E}"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55CDD76-7CB7-C749-BDFB-16DB6F782532}" type="datetimeFigureOut">
              <a:rPr lang="en-US" smtClean="0"/>
              <a:t>6/10/15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5FCFBB-7F1C-D342-8DED-FABDDD12DF9E}"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5CDD76-7CB7-C749-BDFB-16DB6F782532}" type="datetimeFigureOut">
              <a:rPr lang="en-US" smtClean="0"/>
              <a:t>6/10/15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5FCFBB-7F1C-D342-8DED-FABDDD12DF9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CDD76-7CB7-C749-BDFB-16DB6F782532}" type="datetimeFigureOut">
              <a:rPr lang="en-US" smtClean="0"/>
              <a:t>6/10/15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5FCFBB-7F1C-D342-8DED-FABDDD12DF9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CDD76-7CB7-C749-BDFB-16DB6F782532}" type="datetimeFigureOut">
              <a:rPr lang="en-US" smtClean="0"/>
              <a:t>6/10/15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CDD76-7CB7-C749-BDFB-16DB6F782532}" type="datetimeFigureOut">
              <a:rPr lang="en-US" smtClean="0"/>
              <a:t>6/10/15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FCFBB-7F1C-D342-8DED-FABDDD12DF9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55CDD76-7CB7-C749-BDFB-16DB6F782532}" type="datetimeFigureOut">
              <a:rPr lang="en-US" smtClean="0"/>
              <a:t>6/10/15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65FCFBB-7F1C-D342-8DED-FABDDD12DF9E}"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1839"/>
            <a:ext cx="7772400" cy="2178612"/>
          </a:xfrm>
        </p:spPr>
        <p:txBody>
          <a:bodyPr>
            <a:noAutofit/>
          </a:bodyPr>
          <a:lstStyle/>
          <a:p>
            <a:r>
              <a:rPr lang="en-US" sz="4800" dirty="0" smtClean="0"/>
              <a:t>Student Services Support Program (SSSP) and Student Equity Plans</a:t>
            </a:r>
            <a:br>
              <a:rPr lang="en-US" sz="4800" dirty="0" smtClean="0"/>
            </a:br>
            <a:endParaRPr lang="en-US" sz="4800" dirty="0"/>
          </a:p>
        </p:txBody>
      </p:sp>
      <p:sp>
        <p:nvSpPr>
          <p:cNvPr id="3" name="Subtitle 2"/>
          <p:cNvSpPr>
            <a:spLocks noGrp="1"/>
          </p:cNvSpPr>
          <p:nvPr>
            <p:ph type="subTitle" idx="1"/>
          </p:nvPr>
        </p:nvSpPr>
        <p:spPr>
          <a:xfrm>
            <a:off x="985723" y="3734695"/>
            <a:ext cx="7146489" cy="2142237"/>
          </a:xfrm>
        </p:spPr>
        <p:txBody>
          <a:bodyPr>
            <a:noAutofit/>
          </a:bodyPr>
          <a:lstStyle/>
          <a:p>
            <a:r>
              <a:rPr lang="en-US" sz="3200" b="1" dirty="0" smtClean="0"/>
              <a:t>ASCCC Leadership Institute 2015</a:t>
            </a:r>
          </a:p>
          <a:p>
            <a:r>
              <a:rPr lang="en-US" sz="2800" dirty="0" smtClean="0"/>
              <a:t>Cheryl Aschenbach</a:t>
            </a:r>
          </a:p>
          <a:p>
            <a:r>
              <a:rPr lang="en-US" sz="2800" dirty="0" smtClean="0"/>
              <a:t>Cynthia Rico</a:t>
            </a:r>
          </a:p>
          <a:p>
            <a:r>
              <a:rPr lang="en-US" sz="2800" dirty="0" smtClean="0"/>
              <a:t>James Todd</a:t>
            </a:r>
            <a:endParaRPr lang="en-US" sz="2800" dirty="0"/>
          </a:p>
        </p:txBody>
      </p:sp>
    </p:spTree>
    <p:extLst>
      <p:ext uri="{BB962C8B-B14F-4D97-AF65-F5344CB8AC3E}">
        <p14:creationId xmlns:p14="http://schemas.microsoft.com/office/powerpoint/2010/main" val="1877953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6030"/>
            <a:ext cx="8229600" cy="993549"/>
          </a:xfrm>
        </p:spPr>
        <p:txBody>
          <a:bodyPr/>
          <a:lstStyle/>
          <a:p>
            <a:r>
              <a:rPr lang="en-US" sz="4000" b="1" dirty="0" smtClean="0">
                <a:latin typeface="Calibri"/>
                <a:cs typeface="Calibri"/>
              </a:rPr>
              <a:t>As of today</a:t>
            </a:r>
            <a:endParaRPr lang="en-US" sz="4000" b="1" dirty="0">
              <a:latin typeface="Calibri"/>
              <a:cs typeface="Calibri"/>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Those with grave funding issues being contacted by CO</a:t>
            </a:r>
          </a:p>
          <a:p>
            <a:r>
              <a:rPr lang="en-US" dirty="0" smtClean="0"/>
              <a:t>All others will be receiving readers reviews  </a:t>
            </a:r>
          </a:p>
          <a:p>
            <a:r>
              <a:rPr lang="en-US" dirty="0" smtClean="0"/>
              <a:t>New template will be out in June as well clearer funding guidelines</a:t>
            </a:r>
          </a:p>
          <a:p>
            <a:r>
              <a:rPr lang="en-US" dirty="0" smtClean="0"/>
              <a:t>CO is looking to hold a SSSP Directors Summit in September of 2015</a:t>
            </a:r>
          </a:p>
          <a:p>
            <a:r>
              <a:rPr lang="en-US" dirty="0" smtClean="0"/>
              <a:t>For the 2015-2016 there is another 100 million increase in funding being proposed</a:t>
            </a:r>
          </a:p>
          <a:p>
            <a:r>
              <a:rPr lang="en-US" dirty="0" smtClean="0"/>
              <a:t>Remember SSSP is Categorical $$ does not count towards the 50%</a:t>
            </a:r>
          </a:p>
          <a:p>
            <a:r>
              <a:rPr lang="en-US" dirty="0" smtClean="0"/>
              <a:t>One time carry over until December 30, 2015 for 14-15</a:t>
            </a:r>
            <a:endParaRPr lang="en-US" dirty="0"/>
          </a:p>
        </p:txBody>
      </p:sp>
    </p:spTree>
    <p:extLst>
      <p:ext uri="{BB962C8B-B14F-4D97-AF65-F5344CB8AC3E}">
        <p14:creationId xmlns:p14="http://schemas.microsoft.com/office/powerpoint/2010/main" val="2576011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529"/>
            <a:ext cx="8229600" cy="1143000"/>
          </a:xfrm>
        </p:spPr>
        <p:txBody>
          <a:bodyPr/>
          <a:lstStyle/>
          <a:p>
            <a:r>
              <a:rPr lang="en-US" sz="4000" b="1" dirty="0" smtClean="0">
                <a:latin typeface="Calibri"/>
                <a:cs typeface="Calibri"/>
              </a:rPr>
              <a:t>Probable changes for 2015-2016</a:t>
            </a:r>
            <a:endParaRPr lang="en-US" sz="4000" b="1" dirty="0">
              <a:latin typeface="Calibri"/>
              <a:cs typeface="Calibri"/>
            </a:endParaRPr>
          </a:p>
        </p:txBody>
      </p:sp>
      <p:sp>
        <p:nvSpPr>
          <p:cNvPr id="3" name="Content Placeholder 2"/>
          <p:cNvSpPr>
            <a:spLocks noGrp="1"/>
          </p:cNvSpPr>
          <p:nvPr>
            <p:ph idx="1"/>
          </p:nvPr>
        </p:nvSpPr>
        <p:spPr>
          <a:xfrm>
            <a:off x="457200" y="1600200"/>
            <a:ext cx="8229600" cy="5014492"/>
          </a:xfrm>
        </p:spPr>
        <p:txBody>
          <a:bodyPr>
            <a:normAutofit lnSpcReduction="10000"/>
          </a:bodyPr>
          <a:lstStyle/>
          <a:p>
            <a:endParaRPr lang="en-US" dirty="0" smtClean="0"/>
          </a:p>
          <a:p>
            <a:r>
              <a:rPr lang="en-US" sz="2800" dirty="0" smtClean="0"/>
              <a:t>Plans </a:t>
            </a:r>
            <a:r>
              <a:rPr lang="en-US" sz="2800" dirty="0" smtClean="0"/>
              <a:t>due on October 30, 2015</a:t>
            </a:r>
          </a:p>
          <a:p>
            <a:r>
              <a:rPr lang="en-US" sz="2800" dirty="0" smtClean="0"/>
              <a:t>Match for now is 2:</a:t>
            </a:r>
            <a:r>
              <a:rPr lang="en-US" sz="2800" dirty="0" smtClean="0"/>
              <a:t>1 (</a:t>
            </a:r>
            <a:r>
              <a:rPr lang="en-US" sz="2800" dirty="0" smtClean="0"/>
              <a:t>CBO pushing for a change)</a:t>
            </a:r>
          </a:p>
          <a:p>
            <a:r>
              <a:rPr lang="en-US" sz="2800" dirty="0" smtClean="0"/>
              <a:t>There will be NO push to request carry over with 2015-2016 (Legislators do not look at this favorably)</a:t>
            </a:r>
          </a:p>
          <a:p>
            <a:r>
              <a:rPr lang="en-US" sz="2800" dirty="0" smtClean="0"/>
              <a:t>Change in template questions to eliminate redundancy  and more detailed funding handbook to clear “grey areas” of spending</a:t>
            </a:r>
          </a:p>
          <a:p>
            <a:r>
              <a:rPr lang="en-US" sz="2800" dirty="0" smtClean="0"/>
              <a:t>Better identification of collaboration </a:t>
            </a:r>
            <a:endParaRPr lang="en-US" sz="2800" dirty="0"/>
          </a:p>
        </p:txBody>
      </p:sp>
    </p:spTree>
    <p:extLst>
      <p:ext uri="{BB962C8B-B14F-4D97-AF65-F5344CB8AC3E}">
        <p14:creationId xmlns:p14="http://schemas.microsoft.com/office/powerpoint/2010/main" val="2712675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2800" b="1" dirty="0" smtClean="0"/>
          </a:p>
          <a:p>
            <a:pPr marL="0" indent="0" algn="ctr">
              <a:buNone/>
            </a:pPr>
            <a:r>
              <a:rPr lang="en-US" sz="8800" b="1" dirty="0" smtClean="0"/>
              <a:t>Student Equity</a:t>
            </a:r>
            <a:endParaRPr lang="en-US" sz="8800" b="1" dirty="0"/>
          </a:p>
        </p:txBody>
      </p:sp>
    </p:spTree>
    <p:extLst>
      <p:ext uri="{BB962C8B-B14F-4D97-AF65-F5344CB8AC3E}">
        <p14:creationId xmlns:p14="http://schemas.microsoft.com/office/powerpoint/2010/main" val="253374551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950"/>
            <a:ext cx="8229600" cy="1324750"/>
          </a:xfrm>
        </p:spPr>
        <p:txBody>
          <a:bodyPr>
            <a:normAutofit/>
          </a:bodyPr>
          <a:lstStyle/>
          <a:p>
            <a:pPr lvl="0" eaLnBrk="1" fontAlgn="auto" hangingPunct="1">
              <a:spcBef>
                <a:spcPts val="0"/>
              </a:spcBef>
              <a:spcAft>
                <a:spcPts val="0"/>
              </a:spcAft>
            </a:pPr>
            <a:r>
              <a:rPr lang="en-US" sz="4000" b="1" dirty="0">
                <a:solidFill>
                  <a:srgbClr val="2F5897"/>
                </a:solidFill>
                <a:latin typeface="Calibri"/>
                <a:ea typeface="+mn-ea"/>
                <a:cs typeface="+mn-cs"/>
              </a:rPr>
              <a:t>Student Equity </a:t>
            </a:r>
            <a:r>
              <a:rPr lang="en-US" sz="4000" b="1" dirty="0" smtClean="0">
                <a:solidFill>
                  <a:srgbClr val="2F5897"/>
                </a:solidFill>
                <a:latin typeface="Calibri"/>
                <a:ea typeface="+mn-ea"/>
                <a:cs typeface="+mn-cs"/>
              </a:rPr>
              <a:t>Funding</a:t>
            </a:r>
            <a:endParaRPr lang="en-US" dirty="0">
              <a:solidFill>
                <a:srgbClr val="2F5897"/>
              </a:solidFill>
            </a:endParaRPr>
          </a:p>
        </p:txBody>
      </p:sp>
      <p:sp>
        <p:nvSpPr>
          <p:cNvPr id="3" name="Content Placeholder 2"/>
          <p:cNvSpPr>
            <a:spLocks noGrp="1"/>
          </p:cNvSpPr>
          <p:nvPr>
            <p:ph idx="1"/>
          </p:nvPr>
        </p:nvSpPr>
        <p:spPr>
          <a:xfrm>
            <a:off x="457200" y="1066800"/>
            <a:ext cx="8229600" cy="5059363"/>
          </a:xfrm>
        </p:spPr>
        <p:txBody>
          <a:bodyPr/>
          <a:lstStyle/>
          <a:p>
            <a:pPr marL="0" lvl="0" indent="0" eaLnBrk="1" fontAlgn="auto" hangingPunct="1">
              <a:spcBef>
                <a:spcPts val="0"/>
              </a:spcBef>
              <a:spcAft>
                <a:spcPts val="0"/>
              </a:spcAft>
              <a:buNone/>
            </a:pPr>
            <a:r>
              <a:rPr lang="en-US" sz="2400" b="1" dirty="0">
                <a:solidFill>
                  <a:srgbClr val="000000"/>
                </a:solidFill>
                <a:latin typeface="Calibri"/>
              </a:rPr>
              <a:t>2014 June</a:t>
            </a:r>
            <a:r>
              <a:rPr lang="en-US" sz="2400" dirty="0">
                <a:solidFill>
                  <a:srgbClr val="000000"/>
                </a:solidFill>
                <a:latin typeface="Calibri"/>
              </a:rPr>
              <a:t>—Governor &amp; Legislature appropriate </a:t>
            </a:r>
            <a:r>
              <a:rPr lang="en-US" sz="2400" b="1" dirty="0">
                <a:solidFill>
                  <a:prstClr val="black"/>
                </a:solidFill>
                <a:latin typeface="Calibri"/>
              </a:rPr>
              <a:t>$70 million </a:t>
            </a:r>
            <a:r>
              <a:rPr lang="en-US" sz="2400" dirty="0">
                <a:solidFill>
                  <a:srgbClr val="000000"/>
                </a:solidFill>
                <a:latin typeface="Calibri"/>
              </a:rPr>
              <a:t>of Student Equity funding </a:t>
            </a:r>
            <a:r>
              <a:rPr lang="en-US" sz="2400" dirty="0" smtClean="0">
                <a:solidFill>
                  <a:prstClr val="black"/>
                </a:solidFill>
                <a:latin typeface="Calibri"/>
              </a:rPr>
              <a:t>to </a:t>
            </a:r>
            <a:r>
              <a:rPr lang="en-US" sz="2400" dirty="0">
                <a:solidFill>
                  <a:prstClr val="black"/>
                </a:solidFill>
                <a:latin typeface="Calibri"/>
              </a:rPr>
              <a:t>the CCCs with </a:t>
            </a:r>
            <a:r>
              <a:rPr lang="en-US" sz="2400" dirty="0" smtClean="0">
                <a:solidFill>
                  <a:prstClr val="black"/>
                </a:solidFill>
                <a:latin typeface="Calibri"/>
              </a:rPr>
              <a:t>new requirements</a:t>
            </a:r>
            <a:r>
              <a:rPr lang="en-US" sz="2400" dirty="0">
                <a:solidFill>
                  <a:prstClr val="black"/>
                </a:solidFill>
                <a:latin typeface="Calibri"/>
              </a:rPr>
              <a:t>: </a:t>
            </a:r>
          </a:p>
          <a:p>
            <a:pPr marL="0" lvl="0" indent="0" eaLnBrk="1" fontAlgn="auto" hangingPunct="1">
              <a:spcBef>
                <a:spcPts val="0"/>
              </a:spcBef>
              <a:spcAft>
                <a:spcPts val="0"/>
              </a:spcAft>
              <a:buNone/>
            </a:pPr>
            <a:endParaRPr lang="en-US" sz="1200" dirty="0">
              <a:solidFill>
                <a:prstClr val="black"/>
              </a:solidFill>
              <a:latin typeface="Calibri"/>
            </a:endParaRPr>
          </a:p>
          <a:p>
            <a:pPr eaLnBrk="1" fontAlgn="auto" hangingPunct="1">
              <a:spcBef>
                <a:spcPts val="0"/>
              </a:spcBef>
              <a:spcAft>
                <a:spcPts val="0"/>
              </a:spcAft>
            </a:pPr>
            <a:r>
              <a:rPr lang="en-US" sz="2400" dirty="0">
                <a:solidFill>
                  <a:prstClr val="black"/>
                </a:solidFill>
                <a:latin typeface="Calibri"/>
              </a:rPr>
              <a:t>T</a:t>
            </a:r>
            <a:r>
              <a:rPr lang="en-US" sz="2400" dirty="0" smtClean="0">
                <a:solidFill>
                  <a:prstClr val="black"/>
                </a:solidFill>
                <a:latin typeface="Calibri"/>
              </a:rPr>
              <a:t>he </a:t>
            </a:r>
            <a:r>
              <a:rPr lang="en-US" sz="2400" dirty="0">
                <a:solidFill>
                  <a:prstClr val="black"/>
                </a:solidFill>
                <a:latin typeface="Calibri"/>
              </a:rPr>
              <a:t>planning </a:t>
            </a:r>
            <a:r>
              <a:rPr lang="en-US" sz="2400" dirty="0" smtClean="0">
                <a:solidFill>
                  <a:prstClr val="black"/>
                </a:solidFill>
                <a:latin typeface="Calibri"/>
              </a:rPr>
              <a:t>process must: </a:t>
            </a:r>
            <a:endParaRPr lang="en-US" sz="2400" dirty="0">
              <a:solidFill>
                <a:prstClr val="black"/>
              </a:solidFill>
              <a:latin typeface="Calibri"/>
            </a:endParaRPr>
          </a:p>
          <a:p>
            <a:pPr marL="800100" lvl="1" indent="-342900" eaLnBrk="1" fontAlgn="auto" hangingPunct="1">
              <a:spcBef>
                <a:spcPts val="0"/>
              </a:spcBef>
              <a:spcAft>
                <a:spcPts val="0"/>
              </a:spcAft>
              <a:buFont typeface="Wingdings" panose="05000000000000000000" pitchFamily="2" charset="2"/>
              <a:buChar char="Ø"/>
            </a:pPr>
            <a:r>
              <a:rPr lang="en-US" sz="2400" dirty="0" smtClean="0">
                <a:solidFill>
                  <a:prstClr val="black"/>
                </a:solidFill>
                <a:latin typeface="Calibri"/>
              </a:rPr>
              <a:t>Be coordinated </a:t>
            </a:r>
            <a:r>
              <a:rPr lang="en-US" sz="2400" dirty="0">
                <a:solidFill>
                  <a:prstClr val="black"/>
                </a:solidFill>
                <a:latin typeface="Calibri"/>
              </a:rPr>
              <a:t>with other categorical programs.</a:t>
            </a:r>
          </a:p>
          <a:p>
            <a:pPr marL="800100" lvl="1" indent="-342900" eaLnBrk="1" fontAlgn="auto" hangingPunct="1">
              <a:spcBef>
                <a:spcPts val="0"/>
              </a:spcBef>
              <a:spcAft>
                <a:spcPts val="0"/>
              </a:spcAft>
              <a:buFont typeface="Wingdings" panose="05000000000000000000" pitchFamily="2" charset="2"/>
              <a:buChar char="Ø"/>
            </a:pPr>
            <a:r>
              <a:rPr lang="en-US" sz="2400" dirty="0">
                <a:solidFill>
                  <a:prstClr val="black"/>
                </a:solidFill>
                <a:latin typeface="Calibri"/>
              </a:rPr>
              <a:t>I</a:t>
            </a:r>
            <a:r>
              <a:rPr lang="en-US" sz="2400" dirty="0" smtClean="0">
                <a:solidFill>
                  <a:prstClr val="black"/>
                </a:solidFill>
                <a:latin typeface="Calibri"/>
              </a:rPr>
              <a:t>nclude </a:t>
            </a:r>
            <a:r>
              <a:rPr lang="en-US" sz="2400" dirty="0">
                <a:solidFill>
                  <a:prstClr val="black"/>
                </a:solidFill>
                <a:latin typeface="Calibri"/>
              </a:rPr>
              <a:t>faculty, student services and other constituencies</a:t>
            </a:r>
            <a:r>
              <a:rPr lang="en-US" sz="2400" dirty="0" smtClean="0">
                <a:solidFill>
                  <a:prstClr val="black"/>
                </a:solidFill>
                <a:latin typeface="Calibri"/>
              </a:rPr>
              <a:t>.</a:t>
            </a:r>
          </a:p>
          <a:p>
            <a:pPr marL="800100" lvl="1" indent="-342900" eaLnBrk="1" fontAlgn="auto" hangingPunct="1">
              <a:spcBef>
                <a:spcPts val="0"/>
              </a:spcBef>
              <a:spcAft>
                <a:spcPts val="0"/>
              </a:spcAft>
              <a:buFont typeface="Wingdings" panose="05000000000000000000" pitchFamily="2" charset="2"/>
              <a:buChar char="Ø"/>
            </a:pPr>
            <a:r>
              <a:rPr lang="en-US" sz="2400" dirty="0">
                <a:solidFill>
                  <a:prstClr val="black"/>
                </a:solidFill>
                <a:latin typeface="Calibri"/>
              </a:rPr>
              <a:t>Include Foster Youth, Veterans and Low-Income students as target </a:t>
            </a:r>
            <a:r>
              <a:rPr lang="en-US" sz="2400" dirty="0" smtClean="0">
                <a:solidFill>
                  <a:prstClr val="black"/>
                </a:solidFill>
                <a:latin typeface="Calibri"/>
              </a:rPr>
              <a:t>populations</a:t>
            </a:r>
            <a:r>
              <a:rPr lang="en-US" sz="2400" dirty="0">
                <a:solidFill>
                  <a:prstClr val="black"/>
                </a:solidFill>
                <a:latin typeface="Calibri"/>
              </a:rPr>
              <a:t>.</a:t>
            </a:r>
            <a:endParaRPr lang="en-US" sz="2400" dirty="0" smtClean="0">
              <a:solidFill>
                <a:prstClr val="black"/>
              </a:solidFill>
              <a:latin typeface="Calibri"/>
            </a:endParaRPr>
          </a:p>
          <a:p>
            <a:pPr marL="0" indent="0" eaLnBrk="1" fontAlgn="auto" hangingPunct="1">
              <a:spcBef>
                <a:spcPts val="0"/>
              </a:spcBef>
              <a:spcAft>
                <a:spcPts val="0"/>
              </a:spcAft>
              <a:buNone/>
            </a:pPr>
            <a:endParaRPr lang="en-US" sz="2400" b="1" dirty="0" smtClean="0">
              <a:solidFill>
                <a:srgbClr val="000000"/>
              </a:solidFill>
              <a:latin typeface="Calibri"/>
            </a:endParaRPr>
          </a:p>
          <a:p>
            <a:pPr marL="0" indent="0" eaLnBrk="1" fontAlgn="auto" hangingPunct="1">
              <a:spcBef>
                <a:spcPts val="0"/>
              </a:spcBef>
              <a:spcAft>
                <a:spcPts val="0"/>
              </a:spcAft>
              <a:buNone/>
            </a:pPr>
            <a:r>
              <a:rPr lang="en-US" sz="2400" b="1" dirty="0" smtClean="0">
                <a:solidFill>
                  <a:srgbClr val="000000"/>
                </a:solidFill>
                <a:latin typeface="Calibri"/>
              </a:rPr>
              <a:t>2015 </a:t>
            </a:r>
            <a:r>
              <a:rPr lang="en-US" sz="2400" b="1" dirty="0">
                <a:solidFill>
                  <a:srgbClr val="000000"/>
                </a:solidFill>
                <a:latin typeface="Calibri"/>
              </a:rPr>
              <a:t>January</a:t>
            </a:r>
            <a:r>
              <a:rPr lang="en-US" sz="2400" dirty="0">
                <a:solidFill>
                  <a:srgbClr val="000000"/>
                </a:solidFill>
                <a:latin typeface="Calibri"/>
              </a:rPr>
              <a:t>—Governor proposes an </a:t>
            </a:r>
            <a:r>
              <a:rPr lang="en-US" sz="2400" b="1" dirty="0">
                <a:solidFill>
                  <a:srgbClr val="000000"/>
                </a:solidFill>
                <a:latin typeface="Calibri"/>
              </a:rPr>
              <a:t>additional $100 million </a:t>
            </a:r>
            <a:r>
              <a:rPr lang="en-US" sz="2400" dirty="0">
                <a:solidFill>
                  <a:srgbClr val="000000"/>
                </a:solidFill>
                <a:latin typeface="Calibri"/>
              </a:rPr>
              <a:t>in of Student Equity funding for 2015-16 FY, bringing the statewide to </a:t>
            </a:r>
            <a:r>
              <a:rPr lang="en-US" sz="2400" b="1" dirty="0">
                <a:solidFill>
                  <a:srgbClr val="000000"/>
                </a:solidFill>
                <a:latin typeface="Calibri"/>
              </a:rPr>
              <a:t>$170 million</a:t>
            </a:r>
            <a:r>
              <a:rPr lang="en-US" sz="2400" dirty="0" smtClean="0">
                <a:solidFill>
                  <a:srgbClr val="000000"/>
                </a:solidFill>
                <a:latin typeface="Calibri"/>
              </a:rPr>
              <a:t>.</a:t>
            </a: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r>
              <a:rPr lang="en-US" sz="2400" dirty="0" smtClean="0">
                <a:solidFill>
                  <a:srgbClr val="000000"/>
                </a:solidFill>
                <a:latin typeface="Calibri"/>
              </a:rPr>
              <a:t>May revise: $115 million</a:t>
            </a:r>
            <a:endParaRPr lang="en-US" sz="2400" dirty="0">
              <a:solidFill>
                <a:prstClr val="black"/>
              </a:solidFill>
              <a:latin typeface="Calibri"/>
            </a:endParaRPr>
          </a:p>
          <a:p>
            <a:endParaRPr lang="en-US" dirty="0"/>
          </a:p>
        </p:txBody>
      </p:sp>
    </p:spTree>
    <p:extLst>
      <p:ext uri="{BB962C8B-B14F-4D97-AF65-F5344CB8AC3E}">
        <p14:creationId xmlns:p14="http://schemas.microsoft.com/office/powerpoint/2010/main" val="2874093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193633"/>
            <a:ext cx="8228520" cy="685800"/>
          </a:xfrm>
          <a:prstGeom prst="rect">
            <a:avLst/>
          </a:prstGeom>
        </p:spPr>
        <p:txBody>
          <a:bodyPr lIns="90000" tIns="45000" rIns="90000" bIns="45000" anchor="ctr"/>
          <a:lstStyle/>
          <a:p>
            <a:pPr algn="ctr" fontAlgn="auto">
              <a:spcBef>
                <a:spcPts val="0"/>
              </a:spcBef>
              <a:spcAft>
                <a:spcPts val="0"/>
              </a:spcAft>
            </a:pPr>
            <a:r>
              <a:rPr lang="en-US" sz="4000" b="1" dirty="0" smtClean="0">
                <a:solidFill>
                  <a:srgbClr val="2F5897"/>
                </a:solidFill>
                <a:latin typeface="Calibri"/>
              </a:rPr>
              <a:t>What is Equity?</a:t>
            </a:r>
            <a:endParaRPr sz="4000" b="1" dirty="0">
              <a:solidFill>
                <a:srgbClr val="2F5897"/>
              </a:solidFill>
              <a:latin typeface="Calibri"/>
            </a:endParaRPr>
          </a:p>
        </p:txBody>
      </p:sp>
      <p:sp>
        <p:nvSpPr>
          <p:cNvPr id="117" name="CustomShape 2"/>
          <p:cNvSpPr/>
          <p:nvPr/>
        </p:nvSpPr>
        <p:spPr>
          <a:xfrm>
            <a:off x="664200" y="1444238"/>
            <a:ext cx="7748280" cy="4270761"/>
          </a:xfrm>
          <a:prstGeom prst="rect">
            <a:avLst/>
          </a:prstGeom>
        </p:spPr>
        <p:txBody>
          <a:bodyPr lIns="90000" tIns="45000" rIns="90000" bIns="45000"/>
          <a:lstStyle/>
          <a:p>
            <a:pPr fontAlgn="auto">
              <a:spcBef>
                <a:spcPts val="0"/>
              </a:spcBef>
              <a:spcAft>
                <a:spcPts val="0"/>
              </a:spcAft>
              <a:buFont typeface="Arial"/>
              <a:buChar char="•"/>
            </a:pPr>
            <a:endParaRPr dirty="0">
              <a:solidFill>
                <a:prstClr val="black"/>
              </a:solidFill>
              <a:latin typeface="Calibri"/>
            </a:endParaRPr>
          </a:p>
        </p:txBody>
      </p:sp>
      <p:sp>
        <p:nvSpPr>
          <p:cNvPr id="4" name="CustomShape 2"/>
          <p:cNvSpPr/>
          <p:nvPr/>
        </p:nvSpPr>
        <p:spPr>
          <a:xfrm>
            <a:off x="270165" y="1205346"/>
            <a:ext cx="8873836" cy="4393349"/>
          </a:xfrm>
          <a:prstGeom prst="rect">
            <a:avLst/>
          </a:prstGeom>
        </p:spPr>
        <p:txBody>
          <a:bodyPr lIns="90000" tIns="45000" rIns="90000" bIns="45000"/>
          <a:lstStyle/>
          <a:p>
            <a:pPr lvl="1" fontAlgn="auto">
              <a:spcBef>
                <a:spcPts val="0"/>
              </a:spcBef>
              <a:spcAft>
                <a:spcPts val="0"/>
              </a:spcAft>
              <a:buSzPct val="60000"/>
            </a:pPr>
            <a:endParaRPr lang="en-US" sz="2000" dirty="0">
              <a:solidFill>
                <a:srgbClr val="000000"/>
              </a:solidFill>
              <a:latin typeface="Calibri"/>
            </a:endParaRPr>
          </a:p>
          <a:p>
            <a:pPr lvl="1" fontAlgn="auto">
              <a:spcBef>
                <a:spcPts val="0"/>
              </a:spcBef>
              <a:spcAft>
                <a:spcPts val="0"/>
              </a:spcAft>
              <a:buSzPct val="60000"/>
            </a:pPr>
            <a:endParaRPr lang="en-US" sz="2000" b="1" dirty="0">
              <a:solidFill>
                <a:srgbClr val="000000"/>
              </a:solidFill>
              <a:latin typeface="Calibri"/>
            </a:endParaRPr>
          </a:p>
          <a:p>
            <a:pPr fontAlgn="auto">
              <a:spcBef>
                <a:spcPts val="0"/>
              </a:spcBef>
              <a:spcAft>
                <a:spcPts val="0"/>
              </a:spcAft>
              <a:buSzPct val="60000"/>
            </a:pPr>
            <a:r>
              <a:rPr lang="en-US" sz="2000" dirty="0">
                <a:solidFill>
                  <a:srgbClr val="000000"/>
                </a:solidFill>
                <a:latin typeface="Calibri"/>
              </a:rPr>
              <a:t>	</a:t>
            </a:r>
            <a:r>
              <a:rPr lang="en-US" sz="2000" b="1" dirty="0">
                <a:solidFill>
                  <a:srgbClr val="000000"/>
                </a:solidFill>
                <a:latin typeface="Calibri"/>
              </a:rPr>
              <a:t>	</a:t>
            </a:r>
            <a:endParaRPr sz="2400" b="1" dirty="0">
              <a:solidFill>
                <a:prstClr val="black"/>
              </a:solidFill>
              <a:latin typeface="Calibri"/>
            </a:endParaRPr>
          </a:p>
          <a:p>
            <a:pPr fontAlgn="auto">
              <a:spcBef>
                <a:spcPts val="0"/>
              </a:spcBef>
              <a:spcAft>
                <a:spcPts val="0"/>
              </a:spcAft>
            </a:pPr>
            <a:endParaRPr sz="2800" dirty="0">
              <a:solidFill>
                <a:srgbClr val="000000"/>
              </a:solidFill>
              <a:latin typeface="Calibri"/>
            </a:endParaRPr>
          </a:p>
          <a:p>
            <a:pPr fontAlgn="auto">
              <a:spcBef>
                <a:spcPts val="0"/>
              </a:spcBef>
              <a:spcAft>
                <a:spcPts val="0"/>
              </a:spcAft>
            </a:pPr>
            <a:endParaRPr sz="2800" dirty="0">
              <a:solidFill>
                <a:prstClr val="black"/>
              </a:solidFill>
              <a:latin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066800"/>
            <a:ext cx="7162800" cy="4789489"/>
          </a:xfrm>
          <a:prstGeom prst="rect">
            <a:avLst/>
          </a:prstGeom>
        </p:spPr>
      </p:pic>
    </p:spTree>
    <p:extLst>
      <p:ext uri="{BB962C8B-B14F-4D97-AF65-F5344CB8AC3E}">
        <p14:creationId xmlns:p14="http://schemas.microsoft.com/office/powerpoint/2010/main" val="854678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17">
                                            <p:txEl>
                                              <p:pRg st="0" end="0"/>
                                            </p:txEl>
                                          </p:spTgt>
                                        </p:tgtEl>
                                        <p:attrNameLst>
                                          <p:attrName>style.visibility</p:attrName>
                                        </p:attrNameLst>
                                      </p:cBhvr>
                                      <p:to>
                                        <p:strVal val="visible"/>
                                      </p:to>
                                    </p:set>
                                    <p:animEffect transition="in" filter="fade">
                                      <p:cBhvr>
                                        <p:cTn id="7" dur="500"/>
                                        <p:tgtEl>
                                          <p:spTgt spid="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457200"/>
            <a:ext cx="8228520" cy="685800"/>
          </a:xfrm>
          <a:prstGeom prst="rect">
            <a:avLst/>
          </a:prstGeom>
        </p:spPr>
        <p:txBody>
          <a:bodyPr lIns="90000" tIns="45000" rIns="90000" bIns="45000" anchor="ctr"/>
          <a:lstStyle/>
          <a:p>
            <a:pPr algn="ctr" fontAlgn="auto">
              <a:spcBef>
                <a:spcPts val="0"/>
              </a:spcBef>
              <a:spcAft>
                <a:spcPts val="0"/>
              </a:spcAft>
            </a:pPr>
            <a:r>
              <a:rPr lang="en-US" sz="4000" b="1" dirty="0">
                <a:solidFill>
                  <a:srgbClr val="2F5897"/>
                </a:solidFill>
                <a:latin typeface="Calibri"/>
              </a:rPr>
              <a:t>Elements of the Plan</a:t>
            </a:r>
            <a:endParaRPr sz="4000" b="1" dirty="0">
              <a:solidFill>
                <a:srgbClr val="2F5897"/>
              </a:solidFill>
              <a:latin typeface="Calibri"/>
            </a:endParaRPr>
          </a:p>
        </p:txBody>
      </p:sp>
      <p:sp>
        <p:nvSpPr>
          <p:cNvPr id="117" name="CustomShape 2"/>
          <p:cNvSpPr/>
          <p:nvPr/>
        </p:nvSpPr>
        <p:spPr>
          <a:xfrm>
            <a:off x="664200" y="1444238"/>
            <a:ext cx="7748280" cy="4270761"/>
          </a:xfrm>
          <a:prstGeom prst="rect">
            <a:avLst/>
          </a:prstGeom>
        </p:spPr>
        <p:txBody>
          <a:bodyPr lIns="90000" tIns="45000" rIns="90000" bIns="45000"/>
          <a:lstStyle/>
          <a:p>
            <a:pPr fontAlgn="auto">
              <a:spcBef>
                <a:spcPts val="0"/>
              </a:spcBef>
              <a:spcAft>
                <a:spcPts val="0"/>
              </a:spcAft>
              <a:buFont typeface="Arial"/>
              <a:buChar char="•"/>
            </a:pPr>
            <a:endParaRPr dirty="0">
              <a:solidFill>
                <a:prstClr val="black"/>
              </a:solidFill>
              <a:latin typeface="Calibri"/>
            </a:endParaRPr>
          </a:p>
        </p:txBody>
      </p:sp>
      <p:sp>
        <p:nvSpPr>
          <p:cNvPr id="4" name="CustomShape 2"/>
          <p:cNvSpPr/>
          <p:nvPr/>
        </p:nvSpPr>
        <p:spPr>
          <a:xfrm>
            <a:off x="803565" y="1205346"/>
            <a:ext cx="7045035" cy="4393349"/>
          </a:xfrm>
          <a:prstGeom prst="rect">
            <a:avLst/>
          </a:prstGeom>
        </p:spPr>
        <p:txBody>
          <a:bodyPr lIns="90000" tIns="45000" rIns="90000" bIns="45000"/>
          <a:lstStyle/>
          <a:p>
            <a:pPr fontAlgn="auto">
              <a:spcBef>
                <a:spcPts val="0"/>
              </a:spcBef>
              <a:spcAft>
                <a:spcPts val="0"/>
              </a:spcAft>
            </a:pPr>
            <a:r>
              <a:rPr lang="en-US" sz="2800" b="1" u="sng" dirty="0" smtClean="0">
                <a:solidFill>
                  <a:srgbClr val="000000"/>
                </a:solidFill>
                <a:latin typeface="Calibri"/>
              </a:rPr>
              <a:t>Research Success Indicators*</a:t>
            </a:r>
            <a:endParaRPr lang="en-US" sz="2800" b="1" u="sng" dirty="0">
              <a:solidFill>
                <a:srgbClr val="000000"/>
              </a:solidFill>
              <a:latin typeface="Calibri"/>
            </a:endParaRPr>
          </a:p>
          <a:p>
            <a:pPr marL="342900" indent="-342900" fontAlgn="auto">
              <a:spcBef>
                <a:spcPts val="0"/>
              </a:spcBef>
              <a:spcAft>
                <a:spcPts val="0"/>
              </a:spcAft>
              <a:buSzPct val="60000"/>
              <a:buFont typeface="Arial" pitchFamily="34" charset="0"/>
              <a:buChar char="•"/>
            </a:pPr>
            <a:r>
              <a:rPr lang="en-US" sz="2800" dirty="0">
                <a:solidFill>
                  <a:srgbClr val="000000"/>
                </a:solidFill>
                <a:latin typeface="Calibri"/>
              </a:rPr>
              <a:t>Access</a:t>
            </a:r>
          </a:p>
          <a:p>
            <a:pPr marL="342900" indent="-342900" fontAlgn="auto">
              <a:spcBef>
                <a:spcPts val="0"/>
              </a:spcBef>
              <a:spcAft>
                <a:spcPts val="0"/>
              </a:spcAft>
              <a:buSzPct val="60000"/>
              <a:buFont typeface="Arial" pitchFamily="34" charset="0"/>
              <a:buChar char="•"/>
            </a:pPr>
            <a:r>
              <a:rPr lang="en-US" sz="2800" dirty="0">
                <a:solidFill>
                  <a:srgbClr val="000000"/>
                </a:solidFill>
                <a:latin typeface="Calibri"/>
              </a:rPr>
              <a:t>Course Completion</a:t>
            </a:r>
          </a:p>
          <a:p>
            <a:pPr marL="342900" indent="-342900" fontAlgn="auto">
              <a:spcBef>
                <a:spcPts val="0"/>
              </a:spcBef>
              <a:spcAft>
                <a:spcPts val="0"/>
              </a:spcAft>
              <a:buSzPct val="60000"/>
              <a:buFont typeface="Arial" pitchFamily="34" charset="0"/>
              <a:buChar char="•"/>
            </a:pPr>
            <a:r>
              <a:rPr lang="en-US" sz="2800" dirty="0">
                <a:solidFill>
                  <a:srgbClr val="000000"/>
                </a:solidFill>
                <a:latin typeface="Calibri"/>
              </a:rPr>
              <a:t>ESL and Basic Skills Completion</a:t>
            </a:r>
          </a:p>
          <a:p>
            <a:pPr marL="342900" indent="-342900" fontAlgn="auto">
              <a:spcBef>
                <a:spcPts val="0"/>
              </a:spcBef>
              <a:spcAft>
                <a:spcPts val="0"/>
              </a:spcAft>
              <a:buSzPct val="60000"/>
              <a:buFont typeface="Arial" pitchFamily="34" charset="0"/>
              <a:buChar char="•"/>
            </a:pPr>
            <a:r>
              <a:rPr lang="en-US" sz="2800" dirty="0">
                <a:solidFill>
                  <a:srgbClr val="000000"/>
                </a:solidFill>
                <a:latin typeface="Calibri"/>
              </a:rPr>
              <a:t>Degree and Certificate Completion</a:t>
            </a:r>
          </a:p>
          <a:p>
            <a:pPr marL="342900" indent="-342900" fontAlgn="auto">
              <a:spcBef>
                <a:spcPts val="0"/>
              </a:spcBef>
              <a:spcAft>
                <a:spcPts val="0"/>
              </a:spcAft>
              <a:buSzPct val="60000"/>
              <a:buFont typeface="Arial" pitchFamily="34" charset="0"/>
              <a:buChar char="•"/>
            </a:pPr>
            <a:r>
              <a:rPr lang="en-US" sz="2800" dirty="0" smtClean="0">
                <a:solidFill>
                  <a:srgbClr val="000000"/>
                </a:solidFill>
                <a:latin typeface="Calibri"/>
              </a:rPr>
              <a:t>Transfer</a:t>
            </a:r>
          </a:p>
          <a:p>
            <a:pPr fontAlgn="auto">
              <a:spcBef>
                <a:spcPts val="0"/>
              </a:spcBef>
              <a:spcAft>
                <a:spcPts val="0"/>
              </a:spcAft>
              <a:buSzPct val="60000"/>
            </a:pPr>
            <a:r>
              <a:rPr lang="en-US" sz="2800" b="1" u="sng" dirty="0" smtClean="0">
                <a:solidFill>
                  <a:srgbClr val="000000"/>
                </a:solidFill>
                <a:latin typeface="Calibri"/>
              </a:rPr>
              <a:t>Goals*</a:t>
            </a:r>
          </a:p>
          <a:p>
            <a:pPr fontAlgn="auto">
              <a:spcBef>
                <a:spcPts val="0"/>
              </a:spcBef>
              <a:spcAft>
                <a:spcPts val="0"/>
              </a:spcAft>
              <a:buSzPct val="60000"/>
            </a:pPr>
            <a:r>
              <a:rPr lang="en-US" sz="2800" b="1" u="sng" dirty="0" smtClean="0">
                <a:solidFill>
                  <a:srgbClr val="000000"/>
                </a:solidFill>
                <a:latin typeface="Calibri"/>
              </a:rPr>
              <a:t>Activities*</a:t>
            </a:r>
          </a:p>
          <a:p>
            <a:pPr fontAlgn="auto">
              <a:spcBef>
                <a:spcPts val="0"/>
              </a:spcBef>
              <a:spcAft>
                <a:spcPts val="0"/>
              </a:spcAft>
              <a:buSzPct val="60000"/>
            </a:pPr>
            <a:r>
              <a:rPr lang="en-US" sz="2800" b="1" u="sng" dirty="0" smtClean="0">
                <a:solidFill>
                  <a:srgbClr val="000000"/>
                </a:solidFill>
                <a:latin typeface="Calibri"/>
              </a:rPr>
              <a:t>Budget</a:t>
            </a:r>
          </a:p>
          <a:p>
            <a:pPr fontAlgn="auto">
              <a:spcBef>
                <a:spcPts val="0"/>
              </a:spcBef>
              <a:spcAft>
                <a:spcPts val="0"/>
              </a:spcAft>
              <a:buSzPct val="60000"/>
            </a:pPr>
            <a:r>
              <a:rPr lang="en-US" sz="2800" b="1" u="sng" dirty="0" smtClean="0">
                <a:solidFill>
                  <a:srgbClr val="000000"/>
                </a:solidFill>
                <a:latin typeface="Calibri"/>
              </a:rPr>
              <a:t>Evaluation</a:t>
            </a:r>
            <a:endParaRPr lang="en-US" sz="2800" b="1" u="sng" dirty="0">
              <a:solidFill>
                <a:srgbClr val="000000"/>
              </a:solidFill>
              <a:latin typeface="Calibri"/>
            </a:endParaRPr>
          </a:p>
          <a:p>
            <a:pPr lvl="1" fontAlgn="auto">
              <a:spcBef>
                <a:spcPts val="0"/>
              </a:spcBef>
              <a:spcAft>
                <a:spcPts val="0"/>
              </a:spcAft>
              <a:buSzPct val="60000"/>
            </a:pPr>
            <a:endParaRPr lang="en-US" sz="2000" dirty="0">
              <a:solidFill>
                <a:srgbClr val="000000"/>
              </a:solidFill>
              <a:latin typeface="Calibri"/>
            </a:endParaRPr>
          </a:p>
          <a:p>
            <a:pPr lvl="1" fontAlgn="auto">
              <a:spcBef>
                <a:spcPts val="0"/>
              </a:spcBef>
              <a:spcAft>
                <a:spcPts val="0"/>
              </a:spcAft>
              <a:buSzPct val="60000"/>
            </a:pPr>
            <a:endParaRPr lang="en-US" sz="2000" b="1" dirty="0">
              <a:solidFill>
                <a:srgbClr val="000000"/>
              </a:solidFill>
              <a:latin typeface="Calibri"/>
            </a:endParaRPr>
          </a:p>
          <a:p>
            <a:pPr fontAlgn="auto">
              <a:spcBef>
                <a:spcPts val="0"/>
              </a:spcBef>
              <a:spcAft>
                <a:spcPts val="0"/>
              </a:spcAft>
              <a:buSzPct val="60000"/>
            </a:pPr>
            <a:r>
              <a:rPr lang="en-US" sz="2000" dirty="0">
                <a:solidFill>
                  <a:srgbClr val="000000"/>
                </a:solidFill>
                <a:latin typeface="Calibri"/>
              </a:rPr>
              <a:t>	</a:t>
            </a:r>
            <a:r>
              <a:rPr lang="en-US" sz="2000" b="1" dirty="0">
                <a:solidFill>
                  <a:srgbClr val="000000"/>
                </a:solidFill>
                <a:latin typeface="Calibri"/>
              </a:rPr>
              <a:t>	</a:t>
            </a:r>
            <a:endParaRPr sz="2400" b="1" dirty="0">
              <a:solidFill>
                <a:prstClr val="black"/>
              </a:solidFill>
              <a:latin typeface="Calibri"/>
            </a:endParaRPr>
          </a:p>
          <a:p>
            <a:pPr fontAlgn="auto">
              <a:spcBef>
                <a:spcPts val="0"/>
              </a:spcBef>
              <a:spcAft>
                <a:spcPts val="0"/>
              </a:spcAft>
            </a:pPr>
            <a:endParaRPr sz="2800" dirty="0">
              <a:solidFill>
                <a:srgbClr val="000000"/>
              </a:solidFill>
              <a:latin typeface="Calibri"/>
            </a:endParaRPr>
          </a:p>
          <a:p>
            <a:pPr fontAlgn="auto">
              <a:spcBef>
                <a:spcPts val="0"/>
              </a:spcBef>
              <a:spcAft>
                <a:spcPts val="0"/>
              </a:spcAft>
            </a:pPr>
            <a:endParaRPr sz="2800" dirty="0">
              <a:solidFill>
                <a:prstClr val="black"/>
              </a:solidFill>
              <a:latin typeface="Calibri"/>
            </a:endParaRPr>
          </a:p>
        </p:txBody>
      </p:sp>
      <p:sp>
        <p:nvSpPr>
          <p:cNvPr id="8" name="CustomShape 2"/>
          <p:cNvSpPr/>
          <p:nvPr/>
        </p:nvSpPr>
        <p:spPr>
          <a:xfrm>
            <a:off x="118772" y="5195818"/>
            <a:ext cx="5584753" cy="555275"/>
          </a:xfrm>
          <a:prstGeom prst="rect">
            <a:avLst/>
          </a:prstGeom>
        </p:spPr>
        <p:txBody>
          <a:bodyPr lIns="90000" tIns="45000" rIns="90000" bIns="45000"/>
          <a:lstStyle/>
          <a:p>
            <a:pPr lvl="1" fontAlgn="auto">
              <a:spcBef>
                <a:spcPts val="0"/>
              </a:spcBef>
              <a:spcAft>
                <a:spcPts val="0"/>
              </a:spcAft>
              <a:buSzPct val="60000"/>
            </a:pPr>
            <a:endParaRPr lang="en-US" sz="2000" b="1" dirty="0">
              <a:solidFill>
                <a:srgbClr val="000000"/>
              </a:solidFill>
              <a:latin typeface="Calibri"/>
            </a:endParaRPr>
          </a:p>
          <a:p>
            <a:pPr lvl="2" indent="-457200" fontAlgn="auto">
              <a:spcBef>
                <a:spcPts val="0"/>
              </a:spcBef>
              <a:spcAft>
                <a:spcPts val="0"/>
              </a:spcAft>
              <a:buSzPct val="60000"/>
            </a:pPr>
            <a:r>
              <a:rPr lang="en-US" sz="2000" dirty="0">
                <a:solidFill>
                  <a:srgbClr val="000000"/>
                </a:solidFill>
                <a:latin typeface="Calibri"/>
              </a:rPr>
              <a:t>	</a:t>
            </a:r>
            <a:endParaRPr lang="en-US" dirty="0">
              <a:solidFill>
                <a:srgbClr val="000000"/>
              </a:solidFill>
              <a:latin typeface="Calibri"/>
            </a:endParaRPr>
          </a:p>
          <a:p>
            <a:pPr lvl="1" fontAlgn="auto">
              <a:spcBef>
                <a:spcPts val="0"/>
              </a:spcBef>
              <a:spcAft>
                <a:spcPts val="0"/>
              </a:spcAft>
              <a:buSzPct val="60000"/>
            </a:pPr>
            <a:endParaRPr lang="en-US" sz="2000" dirty="0">
              <a:solidFill>
                <a:srgbClr val="000000"/>
              </a:solidFill>
              <a:latin typeface="Calibri"/>
            </a:endParaRPr>
          </a:p>
          <a:p>
            <a:pPr lvl="1" fontAlgn="auto">
              <a:spcBef>
                <a:spcPts val="0"/>
              </a:spcBef>
              <a:spcAft>
                <a:spcPts val="0"/>
              </a:spcAft>
              <a:buSzPct val="60000"/>
            </a:pPr>
            <a:endParaRPr lang="en-US" sz="2000" b="1" dirty="0">
              <a:solidFill>
                <a:srgbClr val="000000"/>
              </a:solidFill>
              <a:latin typeface="Calibri"/>
            </a:endParaRPr>
          </a:p>
          <a:p>
            <a:pPr fontAlgn="auto">
              <a:spcBef>
                <a:spcPts val="0"/>
              </a:spcBef>
              <a:spcAft>
                <a:spcPts val="0"/>
              </a:spcAft>
              <a:buSzPct val="60000"/>
            </a:pPr>
            <a:r>
              <a:rPr lang="en-US" sz="2000" dirty="0">
                <a:solidFill>
                  <a:srgbClr val="000000"/>
                </a:solidFill>
                <a:latin typeface="Calibri"/>
              </a:rPr>
              <a:t>	</a:t>
            </a:r>
            <a:r>
              <a:rPr lang="en-US" sz="2000" b="1" dirty="0">
                <a:solidFill>
                  <a:srgbClr val="000000"/>
                </a:solidFill>
                <a:latin typeface="Calibri"/>
              </a:rPr>
              <a:t>	</a:t>
            </a:r>
            <a:endParaRPr sz="2400" b="1" dirty="0">
              <a:solidFill>
                <a:prstClr val="black"/>
              </a:solidFill>
              <a:latin typeface="Calibri"/>
            </a:endParaRPr>
          </a:p>
          <a:p>
            <a:pPr fontAlgn="auto">
              <a:spcBef>
                <a:spcPts val="0"/>
              </a:spcBef>
              <a:spcAft>
                <a:spcPts val="0"/>
              </a:spcAft>
            </a:pPr>
            <a:endParaRPr sz="2800" dirty="0">
              <a:solidFill>
                <a:srgbClr val="000000"/>
              </a:solidFill>
              <a:latin typeface="Calibri"/>
            </a:endParaRPr>
          </a:p>
          <a:p>
            <a:pPr fontAlgn="auto">
              <a:spcBef>
                <a:spcPts val="0"/>
              </a:spcBef>
              <a:spcAft>
                <a:spcPts val="0"/>
              </a:spcAft>
            </a:pPr>
            <a:endParaRPr sz="2800" dirty="0">
              <a:solidFill>
                <a:prstClr val="black"/>
              </a:solidFill>
              <a:latin typeface="Calibri"/>
            </a:endParaRPr>
          </a:p>
        </p:txBody>
      </p:sp>
      <p:sp>
        <p:nvSpPr>
          <p:cNvPr id="2" name="TextBox 1"/>
          <p:cNvSpPr txBox="1"/>
          <p:nvPr/>
        </p:nvSpPr>
        <p:spPr>
          <a:xfrm>
            <a:off x="3843692" y="5105400"/>
            <a:ext cx="4690708" cy="830997"/>
          </a:xfrm>
          <a:prstGeom prst="rect">
            <a:avLst/>
          </a:prstGeom>
          <a:noFill/>
        </p:spPr>
        <p:txBody>
          <a:bodyPr wrap="square" rtlCol="0">
            <a:spAutoFit/>
          </a:bodyPr>
          <a:lstStyle/>
          <a:p>
            <a:r>
              <a:rPr lang="en-US" sz="2400" dirty="0">
                <a:solidFill>
                  <a:srgbClr val="000000"/>
                </a:solidFill>
                <a:latin typeface="Calibri"/>
              </a:rPr>
              <a:t>*Disaggregated by student groups</a:t>
            </a:r>
          </a:p>
          <a:p>
            <a:endParaRPr lang="en-US" sz="2400" dirty="0"/>
          </a:p>
        </p:txBody>
      </p:sp>
    </p:spTree>
    <p:extLst>
      <p:ext uri="{BB962C8B-B14F-4D97-AF65-F5344CB8AC3E}">
        <p14:creationId xmlns:p14="http://schemas.microsoft.com/office/powerpoint/2010/main" val="2104156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17">
                                            <p:txEl>
                                              <p:pRg st="0" end="0"/>
                                            </p:txEl>
                                          </p:spTgt>
                                        </p:tgtEl>
                                        <p:attrNameLst>
                                          <p:attrName>style.visibility</p:attrName>
                                        </p:attrNameLst>
                                      </p:cBhvr>
                                      <p:to>
                                        <p:strVal val="visible"/>
                                      </p:to>
                                    </p:set>
                                    <p:animEffect transition="in" filter="fade">
                                      <p:cBhvr>
                                        <p:cTn id="7" dur="500"/>
                                        <p:tgtEl>
                                          <p:spTgt spid="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1240"/>
            <a:ext cx="8229600" cy="898023"/>
          </a:xfrm>
        </p:spPr>
        <p:txBody>
          <a:bodyPr>
            <a:normAutofit/>
          </a:bodyPr>
          <a:lstStyle/>
          <a:p>
            <a:r>
              <a:rPr lang="en-US" sz="4000" b="1" dirty="0">
                <a:solidFill>
                  <a:srgbClr val="2F5897"/>
                </a:solidFill>
                <a:latin typeface="Calibri"/>
                <a:cs typeface="Calibri"/>
              </a:rPr>
              <a:t>Student Equity </a:t>
            </a:r>
            <a:r>
              <a:rPr lang="en-US" sz="4000" b="1" dirty="0" smtClean="0">
                <a:solidFill>
                  <a:srgbClr val="2F5897"/>
                </a:solidFill>
                <a:latin typeface="Calibri"/>
                <a:cs typeface="Calibri"/>
              </a:rPr>
              <a:t>Plan:  Populations</a:t>
            </a:r>
            <a:endParaRPr lang="en-US" sz="4000" dirty="0">
              <a:solidFill>
                <a:srgbClr val="2F5897"/>
              </a:solidFill>
              <a:latin typeface="Calibri"/>
              <a:cs typeface="Calibri"/>
            </a:endParaRPr>
          </a:p>
        </p:txBody>
      </p:sp>
      <p:sp>
        <p:nvSpPr>
          <p:cNvPr id="3" name="Content Placeholder 2"/>
          <p:cNvSpPr>
            <a:spLocks noGrp="1"/>
          </p:cNvSpPr>
          <p:nvPr>
            <p:ph idx="1"/>
          </p:nvPr>
        </p:nvSpPr>
        <p:spPr>
          <a:xfrm>
            <a:off x="704850" y="1904999"/>
            <a:ext cx="3855720" cy="3886201"/>
          </a:xfrm>
        </p:spPr>
        <p:txBody>
          <a:bodyPr>
            <a:noAutofit/>
          </a:bodyPr>
          <a:lstStyle/>
          <a:p>
            <a:r>
              <a:rPr lang="en-US" sz="2700" dirty="0" smtClean="0"/>
              <a:t>American </a:t>
            </a:r>
            <a:r>
              <a:rPr lang="en-US" sz="2700" dirty="0"/>
              <a:t>Indians or Alaskan </a:t>
            </a:r>
            <a:r>
              <a:rPr lang="en-US" sz="2700" dirty="0" smtClean="0"/>
              <a:t>natives</a:t>
            </a:r>
          </a:p>
          <a:p>
            <a:r>
              <a:rPr lang="en-US" sz="2700" dirty="0" smtClean="0"/>
              <a:t>Asian</a:t>
            </a:r>
          </a:p>
          <a:p>
            <a:r>
              <a:rPr lang="en-US" sz="2700" dirty="0" smtClean="0"/>
              <a:t>Black or African American</a:t>
            </a:r>
          </a:p>
          <a:p>
            <a:r>
              <a:rPr lang="en-US" sz="2700" dirty="0" smtClean="0"/>
              <a:t>Hispanic or Latino</a:t>
            </a:r>
          </a:p>
          <a:p>
            <a:r>
              <a:rPr lang="en-US" sz="2700" dirty="0" smtClean="0"/>
              <a:t>Native Hawaiian or Pacific Islander</a:t>
            </a:r>
          </a:p>
        </p:txBody>
      </p:sp>
      <p:sp>
        <p:nvSpPr>
          <p:cNvPr id="5" name="Content Placeholder 2"/>
          <p:cNvSpPr txBox="1">
            <a:spLocks/>
          </p:cNvSpPr>
          <p:nvPr/>
        </p:nvSpPr>
        <p:spPr>
          <a:xfrm>
            <a:off x="4514850" y="1981200"/>
            <a:ext cx="3855720" cy="42516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lnSpc>
                <a:spcPct val="80000"/>
              </a:lnSpc>
              <a:spcAft>
                <a:spcPts val="0"/>
              </a:spcAft>
            </a:pPr>
            <a:r>
              <a:rPr lang="en-US" sz="2700" dirty="0" smtClean="0">
                <a:solidFill>
                  <a:prstClr val="black"/>
                </a:solidFill>
              </a:rPr>
              <a:t>Whites</a:t>
            </a:r>
            <a:endParaRPr lang="en-US" sz="2700" dirty="0">
              <a:solidFill>
                <a:prstClr val="black"/>
              </a:solidFill>
            </a:endParaRPr>
          </a:p>
          <a:p>
            <a:pPr fontAlgn="auto">
              <a:lnSpc>
                <a:spcPct val="80000"/>
              </a:lnSpc>
              <a:spcAft>
                <a:spcPts val="0"/>
              </a:spcAft>
            </a:pPr>
            <a:r>
              <a:rPr lang="en-US" sz="2700" dirty="0" smtClean="0">
                <a:solidFill>
                  <a:srgbClr val="FF0000"/>
                </a:solidFill>
              </a:rPr>
              <a:t>Some other race</a:t>
            </a:r>
          </a:p>
          <a:p>
            <a:pPr fontAlgn="auto">
              <a:lnSpc>
                <a:spcPct val="80000"/>
              </a:lnSpc>
              <a:spcAft>
                <a:spcPts val="0"/>
              </a:spcAft>
            </a:pPr>
            <a:r>
              <a:rPr lang="en-US" sz="2700" dirty="0" smtClean="0">
                <a:solidFill>
                  <a:srgbClr val="FF0000"/>
                </a:solidFill>
              </a:rPr>
              <a:t>More than one race</a:t>
            </a:r>
          </a:p>
          <a:p>
            <a:pPr fontAlgn="auto">
              <a:lnSpc>
                <a:spcPct val="80000"/>
              </a:lnSpc>
              <a:spcAft>
                <a:spcPts val="0"/>
              </a:spcAft>
            </a:pPr>
            <a:r>
              <a:rPr lang="en-US" sz="2700" dirty="0">
                <a:solidFill>
                  <a:srgbClr val="FF0000"/>
                </a:solidFill>
              </a:rPr>
              <a:t>Current or former foster youth</a:t>
            </a:r>
          </a:p>
          <a:p>
            <a:pPr fontAlgn="auto">
              <a:lnSpc>
                <a:spcPct val="80000"/>
              </a:lnSpc>
              <a:spcAft>
                <a:spcPts val="0"/>
              </a:spcAft>
            </a:pPr>
            <a:r>
              <a:rPr lang="en-US" sz="2700" dirty="0" smtClean="0">
                <a:solidFill>
                  <a:prstClr val="black"/>
                </a:solidFill>
              </a:rPr>
              <a:t>Students with </a:t>
            </a:r>
            <a:r>
              <a:rPr lang="en-US" sz="2700" dirty="0">
                <a:solidFill>
                  <a:prstClr val="black"/>
                </a:solidFill>
              </a:rPr>
              <a:t>disabilities</a:t>
            </a:r>
          </a:p>
          <a:p>
            <a:pPr fontAlgn="auto">
              <a:lnSpc>
                <a:spcPct val="80000"/>
              </a:lnSpc>
              <a:spcAft>
                <a:spcPts val="0"/>
              </a:spcAft>
            </a:pPr>
            <a:r>
              <a:rPr lang="en-US" sz="2700" dirty="0" smtClean="0">
                <a:solidFill>
                  <a:srgbClr val="FF0000"/>
                </a:solidFill>
              </a:rPr>
              <a:t>Low income students</a:t>
            </a:r>
          </a:p>
          <a:p>
            <a:pPr fontAlgn="auto">
              <a:lnSpc>
                <a:spcPct val="80000"/>
              </a:lnSpc>
              <a:spcAft>
                <a:spcPts val="0"/>
              </a:spcAft>
            </a:pPr>
            <a:r>
              <a:rPr lang="en-US" sz="2700" dirty="0" smtClean="0">
                <a:solidFill>
                  <a:srgbClr val="FF0000"/>
                </a:solidFill>
              </a:rPr>
              <a:t>Veterans</a:t>
            </a:r>
          </a:p>
          <a:p>
            <a:pPr fontAlgn="auto">
              <a:spcAft>
                <a:spcPts val="0"/>
              </a:spcAft>
            </a:pPr>
            <a:endParaRPr lang="en-US" sz="2700" dirty="0">
              <a:solidFill>
                <a:prstClr val="black"/>
              </a:solidFill>
            </a:endParaRPr>
          </a:p>
          <a:p>
            <a:pPr fontAlgn="auto">
              <a:spcAft>
                <a:spcPts val="0"/>
              </a:spcAft>
            </a:pPr>
            <a:endParaRPr lang="en-US" sz="2700" dirty="0" smtClean="0">
              <a:solidFill>
                <a:prstClr val="black"/>
              </a:solidFill>
            </a:endParaRPr>
          </a:p>
        </p:txBody>
      </p:sp>
      <p:sp>
        <p:nvSpPr>
          <p:cNvPr id="7" name="TextBox 6"/>
          <p:cNvSpPr txBox="1"/>
          <p:nvPr/>
        </p:nvSpPr>
        <p:spPr>
          <a:xfrm>
            <a:off x="731520" y="1447800"/>
            <a:ext cx="6697980" cy="523220"/>
          </a:xfrm>
          <a:prstGeom prst="rect">
            <a:avLst/>
          </a:prstGeom>
          <a:noFill/>
        </p:spPr>
        <p:txBody>
          <a:bodyPr wrap="square" rtlCol="0">
            <a:spAutoFit/>
          </a:bodyPr>
          <a:lstStyle/>
          <a:p>
            <a:pPr fontAlgn="auto">
              <a:spcBef>
                <a:spcPts val="0"/>
              </a:spcBef>
              <a:spcAft>
                <a:spcPts val="0"/>
              </a:spcAft>
            </a:pPr>
            <a:r>
              <a:rPr lang="en-US" sz="2800" b="1" dirty="0">
                <a:solidFill>
                  <a:prstClr val="black"/>
                </a:solidFill>
                <a:latin typeface="Calibri"/>
              </a:rPr>
              <a:t>Populations to be addressed by </a:t>
            </a:r>
            <a:r>
              <a:rPr lang="en-US" sz="2800" b="1" i="1" dirty="0" smtClean="0">
                <a:solidFill>
                  <a:prstClr val="black"/>
                </a:solidFill>
                <a:latin typeface="Calibri"/>
              </a:rPr>
              <a:t>gender</a:t>
            </a:r>
            <a:r>
              <a:rPr lang="en-US" sz="2800" b="1" dirty="0" smtClean="0">
                <a:solidFill>
                  <a:prstClr val="black"/>
                </a:solidFill>
                <a:latin typeface="Calibri"/>
              </a:rPr>
              <a:t>:</a:t>
            </a:r>
            <a:endParaRPr lang="en-US" sz="2800" dirty="0">
              <a:solidFill>
                <a:prstClr val="black"/>
              </a:solidFill>
              <a:latin typeface="Calibri"/>
            </a:endParaRPr>
          </a:p>
        </p:txBody>
      </p:sp>
    </p:spTree>
    <p:extLst>
      <p:ext uri="{BB962C8B-B14F-4D97-AF65-F5344CB8AC3E}">
        <p14:creationId xmlns:p14="http://schemas.microsoft.com/office/powerpoint/2010/main" val="27376826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457200"/>
            <a:ext cx="8228520" cy="685800"/>
          </a:xfrm>
          <a:prstGeom prst="rect">
            <a:avLst/>
          </a:prstGeom>
        </p:spPr>
        <p:txBody>
          <a:bodyPr lIns="90000" tIns="45000" rIns="90000" bIns="45000" anchor="ctr"/>
          <a:lstStyle/>
          <a:p>
            <a:pPr algn="ctr" fontAlgn="auto">
              <a:spcBef>
                <a:spcPts val="0"/>
              </a:spcBef>
              <a:spcAft>
                <a:spcPts val="0"/>
              </a:spcAft>
            </a:pPr>
            <a:r>
              <a:rPr lang="en-US" sz="3800" b="1" dirty="0">
                <a:solidFill>
                  <a:srgbClr val="2F5897"/>
                </a:solidFill>
                <a:latin typeface="Calibri"/>
              </a:rPr>
              <a:t>Student Equity Plan: Goals &amp; Activities</a:t>
            </a:r>
            <a:endParaRPr sz="3800" b="1" dirty="0">
              <a:solidFill>
                <a:srgbClr val="2F5897"/>
              </a:solidFill>
              <a:latin typeface="Calibri"/>
            </a:endParaRPr>
          </a:p>
        </p:txBody>
      </p:sp>
      <p:sp>
        <p:nvSpPr>
          <p:cNvPr id="117" name="CustomShape 2"/>
          <p:cNvSpPr/>
          <p:nvPr/>
        </p:nvSpPr>
        <p:spPr>
          <a:xfrm>
            <a:off x="664200" y="1444238"/>
            <a:ext cx="7748280" cy="4270761"/>
          </a:xfrm>
          <a:prstGeom prst="rect">
            <a:avLst/>
          </a:prstGeom>
        </p:spPr>
        <p:txBody>
          <a:bodyPr lIns="90000" tIns="45000" rIns="90000" bIns="45000"/>
          <a:lstStyle/>
          <a:p>
            <a:pPr fontAlgn="auto">
              <a:spcBef>
                <a:spcPts val="0"/>
              </a:spcBef>
              <a:spcAft>
                <a:spcPts val="0"/>
              </a:spcAft>
              <a:buFont typeface="Arial"/>
              <a:buChar char="•"/>
            </a:pPr>
            <a:endParaRPr dirty="0">
              <a:solidFill>
                <a:prstClr val="black"/>
              </a:solidFill>
              <a:latin typeface="Calibri"/>
            </a:endParaRPr>
          </a:p>
        </p:txBody>
      </p:sp>
      <p:sp>
        <p:nvSpPr>
          <p:cNvPr id="4" name="CustomShape 2"/>
          <p:cNvSpPr/>
          <p:nvPr/>
        </p:nvSpPr>
        <p:spPr>
          <a:xfrm>
            <a:off x="228601" y="1444238"/>
            <a:ext cx="8763000" cy="4154457"/>
          </a:xfrm>
          <a:prstGeom prst="rect">
            <a:avLst/>
          </a:prstGeom>
        </p:spPr>
        <p:txBody>
          <a:bodyPr lIns="90000" tIns="45000" rIns="90000" bIns="45000"/>
          <a:lstStyle/>
          <a:p>
            <a:pPr marL="457200" indent="-457200" fontAlgn="auto">
              <a:spcBef>
                <a:spcPts val="0"/>
              </a:spcBef>
              <a:spcAft>
                <a:spcPts val="0"/>
              </a:spcAft>
              <a:buFont typeface="Arial" panose="020B0604020202020204" pitchFamily="34" charset="0"/>
              <a:buChar char="•"/>
            </a:pPr>
            <a:r>
              <a:rPr lang="en-US" sz="2400" dirty="0" smtClean="0">
                <a:solidFill>
                  <a:prstClr val="black"/>
                </a:solidFill>
                <a:latin typeface="Calibri"/>
              </a:rPr>
              <a:t>Colleges </a:t>
            </a:r>
            <a:r>
              <a:rPr lang="en-US" sz="2400" dirty="0">
                <a:solidFill>
                  <a:prstClr val="black"/>
                </a:solidFill>
                <a:latin typeface="Calibri"/>
              </a:rPr>
              <a:t>must develop </a:t>
            </a:r>
            <a:r>
              <a:rPr lang="en-US" sz="2400" b="1" i="1" dirty="0" smtClean="0">
                <a:solidFill>
                  <a:prstClr val="black"/>
                </a:solidFill>
                <a:latin typeface="Calibri"/>
              </a:rPr>
              <a:t>goals </a:t>
            </a:r>
            <a:r>
              <a:rPr lang="en-US" sz="2400" b="1" i="1" dirty="0">
                <a:solidFill>
                  <a:prstClr val="black"/>
                </a:solidFill>
                <a:latin typeface="Calibri"/>
              </a:rPr>
              <a:t>and activities </a:t>
            </a:r>
            <a:r>
              <a:rPr lang="en-US" sz="2400" dirty="0">
                <a:solidFill>
                  <a:prstClr val="black"/>
                </a:solidFill>
                <a:latin typeface="Calibri"/>
              </a:rPr>
              <a:t>for access to, and completion of, basic skills, career technical </a:t>
            </a:r>
            <a:r>
              <a:rPr lang="en-US" sz="2400" dirty="0" smtClean="0">
                <a:solidFill>
                  <a:prstClr val="black"/>
                </a:solidFill>
                <a:latin typeface="Calibri"/>
              </a:rPr>
              <a:t>education/workforce </a:t>
            </a:r>
            <a:r>
              <a:rPr lang="en-US" sz="2400" dirty="0">
                <a:solidFill>
                  <a:prstClr val="black"/>
                </a:solidFill>
                <a:latin typeface="Calibri"/>
              </a:rPr>
              <a:t>training, and transfer for:</a:t>
            </a:r>
          </a:p>
          <a:p>
            <a:pPr marL="800100" lvl="1" indent="-342900" fontAlgn="auto">
              <a:spcBef>
                <a:spcPts val="0"/>
              </a:spcBef>
              <a:spcAft>
                <a:spcPts val="0"/>
              </a:spcAft>
              <a:buClr>
                <a:srgbClr val="F79646">
                  <a:lumMod val="75000"/>
                </a:srgbClr>
              </a:buClr>
              <a:buFont typeface="Wingdings" panose="05000000000000000000" pitchFamily="2" charset="2"/>
              <a:buChar char="§"/>
            </a:pPr>
            <a:r>
              <a:rPr lang="en-US" sz="2400" dirty="0">
                <a:solidFill>
                  <a:prstClr val="black"/>
                </a:solidFill>
                <a:latin typeface="Calibri"/>
              </a:rPr>
              <a:t>The overall student population, and</a:t>
            </a:r>
          </a:p>
          <a:p>
            <a:pPr marL="800100" lvl="1" indent="-342900" fontAlgn="auto">
              <a:spcBef>
                <a:spcPts val="0"/>
              </a:spcBef>
              <a:spcAft>
                <a:spcPts val="1200"/>
              </a:spcAft>
              <a:buClr>
                <a:srgbClr val="F79646">
                  <a:lumMod val="75000"/>
                </a:srgbClr>
              </a:buClr>
              <a:buFont typeface="Wingdings" panose="05000000000000000000" pitchFamily="2" charset="2"/>
              <a:buChar char="§"/>
            </a:pPr>
            <a:r>
              <a:rPr lang="en-US" sz="2400" dirty="0">
                <a:solidFill>
                  <a:prstClr val="black"/>
                </a:solidFill>
                <a:latin typeface="Calibri"/>
              </a:rPr>
              <a:t>Each population group of high-need or disadvantaged students</a:t>
            </a:r>
          </a:p>
          <a:p>
            <a:pPr marL="342900" indent="-342900" fontAlgn="auto">
              <a:spcBef>
                <a:spcPts val="0"/>
              </a:spcBef>
              <a:spcAft>
                <a:spcPts val="0"/>
              </a:spcAft>
              <a:buFont typeface="Arial" panose="020B0604020202020204" pitchFamily="34" charset="0"/>
              <a:buChar char="•"/>
            </a:pPr>
            <a:r>
              <a:rPr lang="en-US" sz="2400" dirty="0" smtClean="0">
                <a:solidFill>
                  <a:prstClr val="black"/>
                </a:solidFill>
                <a:latin typeface="Calibri"/>
              </a:rPr>
              <a:t>Activities must </a:t>
            </a:r>
            <a:r>
              <a:rPr lang="en-US" sz="2400" dirty="0">
                <a:solidFill>
                  <a:prstClr val="black"/>
                </a:solidFill>
                <a:latin typeface="Calibri"/>
              </a:rPr>
              <a:t>include:</a:t>
            </a:r>
          </a:p>
          <a:p>
            <a:pPr marL="800100" lvl="1" indent="-342900" fontAlgn="auto">
              <a:spcBef>
                <a:spcPts val="0"/>
              </a:spcBef>
              <a:spcAft>
                <a:spcPts val="0"/>
              </a:spcAft>
              <a:buClr>
                <a:srgbClr val="F79646">
                  <a:lumMod val="75000"/>
                </a:srgbClr>
              </a:buClr>
              <a:buFont typeface="Wingdings" panose="05000000000000000000" pitchFamily="2" charset="2"/>
              <a:buChar char="§"/>
            </a:pPr>
            <a:r>
              <a:rPr lang="en-US" sz="2400" dirty="0">
                <a:solidFill>
                  <a:prstClr val="black"/>
                </a:solidFill>
                <a:latin typeface="Calibri"/>
              </a:rPr>
              <a:t>The adoption of </a:t>
            </a:r>
            <a:r>
              <a:rPr lang="en-US" sz="2400" dirty="0">
                <a:solidFill>
                  <a:srgbClr val="FF0000"/>
                </a:solidFill>
                <a:latin typeface="Calibri"/>
              </a:rPr>
              <a:t>evidence-based models of remediation</a:t>
            </a:r>
            <a:r>
              <a:rPr lang="en-US" sz="2400" dirty="0">
                <a:solidFill>
                  <a:prstClr val="black"/>
                </a:solidFill>
                <a:latin typeface="Calibri"/>
              </a:rPr>
              <a:t>, </a:t>
            </a:r>
          </a:p>
          <a:p>
            <a:pPr marL="800100" lvl="1" indent="-342900" fontAlgn="auto">
              <a:spcBef>
                <a:spcPts val="0"/>
              </a:spcBef>
              <a:spcAft>
                <a:spcPts val="0"/>
              </a:spcAft>
              <a:buClr>
                <a:srgbClr val="F79646">
                  <a:lumMod val="75000"/>
                </a:srgbClr>
              </a:buClr>
              <a:buFont typeface="Wingdings" panose="05000000000000000000" pitchFamily="2" charset="2"/>
              <a:buChar char="§"/>
            </a:pPr>
            <a:r>
              <a:rPr lang="en-US" sz="2400" dirty="0">
                <a:solidFill>
                  <a:prstClr val="black"/>
                </a:solidFill>
                <a:latin typeface="Calibri"/>
              </a:rPr>
              <a:t>Implementation of </a:t>
            </a:r>
            <a:r>
              <a:rPr lang="en-US" sz="2400" dirty="0">
                <a:solidFill>
                  <a:srgbClr val="FF0000"/>
                </a:solidFill>
                <a:latin typeface="Calibri"/>
              </a:rPr>
              <a:t>placement tests </a:t>
            </a:r>
            <a:r>
              <a:rPr lang="en-US" sz="2400" dirty="0">
                <a:solidFill>
                  <a:prstClr val="black"/>
                </a:solidFill>
                <a:latin typeface="Calibri"/>
              </a:rPr>
              <a:t>and policies that more accurately predict student success and identify students’ remedial needs</a:t>
            </a:r>
          </a:p>
          <a:p>
            <a:pPr lvl="1" fontAlgn="auto">
              <a:spcBef>
                <a:spcPts val="0"/>
              </a:spcBef>
              <a:spcAft>
                <a:spcPts val="0"/>
              </a:spcAft>
              <a:buSzPct val="60000"/>
            </a:pPr>
            <a:endParaRPr lang="en-US" sz="2000" b="1" dirty="0">
              <a:solidFill>
                <a:srgbClr val="000000"/>
              </a:solidFill>
              <a:latin typeface="Calibri"/>
            </a:endParaRPr>
          </a:p>
          <a:p>
            <a:pPr fontAlgn="auto">
              <a:spcBef>
                <a:spcPts val="0"/>
              </a:spcBef>
              <a:spcAft>
                <a:spcPts val="0"/>
              </a:spcAft>
              <a:buSzPct val="60000"/>
            </a:pPr>
            <a:r>
              <a:rPr lang="en-US" sz="2000" dirty="0">
                <a:solidFill>
                  <a:srgbClr val="000000"/>
                </a:solidFill>
                <a:latin typeface="Calibri"/>
              </a:rPr>
              <a:t>	</a:t>
            </a:r>
            <a:r>
              <a:rPr lang="en-US" sz="2000" b="1" dirty="0">
                <a:solidFill>
                  <a:srgbClr val="000000"/>
                </a:solidFill>
                <a:latin typeface="Calibri"/>
              </a:rPr>
              <a:t>	</a:t>
            </a:r>
            <a:endParaRPr sz="2400" b="1" dirty="0">
              <a:solidFill>
                <a:prstClr val="black"/>
              </a:solidFill>
              <a:latin typeface="Calibri"/>
            </a:endParaRPr>
          </a:p>
          <a:p>
            <a:pPr fontAlgn="auto">
              <a:spcBef>
                <a:spcPts val="0"/>
              </a:spcBef>
              <a:spcAft>
                <a:spcPts val="0"/>
              </a:spcAft>
            </a:pPr>
            <a:endParaRPr sz="2800" dirty="0">
              <a:solidFill>
                <a:srgbClr val="000000"/>
              </a:solidFill>
              <a:latin typeface="Calibri"/>
            </a:endParaRPr>
          </a:p>
          <a:p>
            <a:pPr fontAlgn="auto">
              <a:spcBef>
                <a:spcPts val="0"/>
              </a:spcBef>
              <a:spcAft>
                <a:spcPts val="0"/>
              </a:spcAft>
            </a:pPr>
            <a:endParaRPr sz="2800" dirty="0">
              <a:solidFill>
                <a:prstClr val="black"/>
              </a:solidFill>
              <a:latin typeface="Calibri"/>
            </a:endParaRPr>
          </a:p>
        </p:txBody>
      </p:sp>
      <p:sp>
        <p:nvSpPr>
          <p:cNvPr id="8" name="CustomShape 2"/>
          <p:cNvSpPr/>
          <p:nvPr/>
        </p:nvSpPr>
        <p:spPr>
          <a:xfrm>
            <a:off x="118772" y="5195818"/>
            <a:ext cx="5584753" cy="555275"/>
          </a:xfrm>
          <a:prstGeom prst="rect">
            <a:avLst/>
          </a:prstGeom>
        </p:spPr>
        <p:txBody>
          <a:bodyPr lIns="90000" tIns="45000" rIns="90000" bIns="45000"/>
          <a:lstStyle/>
          <a:p>
            <a:pPr lvl="1" fontAlgn="auto">
              <a:spcBef>
                <a:spcPts val="0"/>
              </a:spcBef>
              <a:spcAft>
                <a:spcPts val="0"/>
              </a:spcAft>
              <a:buSzPct val="60000"/>
            </a:pPr>
            <a:endParaRPr lang="en-US" sz="2000" b="1" dirty="0">
              <a:solidFill>
                <a:srgbClr val="000000"/>
              </a:solidFill>
              <a:latin typeface="Calibri"/>
            </a:endParaRPr>
          </a:p>
          <a:p>
            <a:pPr lvl="2" indent="-457200" fontAlgn="auto">
              <a:spcBef>
                <a:spcPts val="0"/>
              </a:spcBef>
              <a:spcAft>
                <a:spcPts val="0"/>
              </a:spcAft>
              <a:buSzPct val="60000"/>
            </a:pPr>
            <a:r>
              <a:rPr lang="en-US" sz="2000" dirty="0">
                <a:solidFill>
                  <a:srgbClr val="000000"/>
                </a:solidFill>
                <a:latin typeface="Calibri"/>
              </a:rPr>
              <a:t>	</a:t>
            </a:r>
            <a:endParaRPr lang="en-US" dirty="0">
              <a:solidFill>
                <a:srgbClr val="000000"/>
              </a:solidFill>
              <a:latin typeface="Calibri"/>
            </a:endParaRPr>
          </a:p>
          <a:p>
            <a:pPr lvl="1" fontAlgn="auto">
              <a:spcBef>
                <a:spcPts val="0"/>
              </a:spcBef>
              <a:spcAft>
                <a:spcPts val="0"/>
              </a:spcAft>
              <a:buSzPct val="60000"/>
            </a:pPr>
            <a:endParaRPr lang="en-US" sz="2000" dirty="0">
              <a:solidFill>
                <a:srgbClr val="000000"/>
              </a:solidFill>
              <a:latin typeface="Calibri"/>
            </a:endParaRPr>
          </a:p>
          <a:p>
            <a:pPr lvl="1" fontAlgn="auto">
              <a:spcBef>
                <a:spcPts val="0"/>
              </a:spcBef>
              <a:spcAft>
                <a:spcPts val="0"/>
              </a:spcAft>
              <a:buSzPct val="60000"/>
            </a:pPr>
            <a:endParaRPr lang="en-US" sz="2000" b="1" dirty="0">
              <a:solidFill>
                <a:srgbClr val="000000"/>
              </a:solidFill>
              <a:latin typeface="Calibri"/>
            </a:endParaRPr>
          </a:p>
          <a:p>
            <a:pPr fontAlgn="auto">
              <a:spcBef>
                <a:spcPts val="0"/>
              </a:spcBef>
              <a:spcAft>
                <a:spcPts val="0"/>
              </a:spcAft>
              <a:buSzPct val="60000"/>
            </a:pPr>
            <a:r>
              <a:rPr lang="en-US" sz="2000" dirty="0">
                <a:solidFill>
                  <a:srgbClr val="000000"/>
                </a:solidFill>
                <a:latin typeface="Calibri"/>
              </a:rPr>
              <a:t>	</a:t>
            </a:r>
            <a:r>
              <a:rPr lang="en-US" sz="2000" b="1" dirty="0">
                <a:solidFill>
                  <a:srgbClr val="000000"/>
                </a:solidFill>
                <a:latin typeface="Calibri"/>
              </a:rPr>
              <a:t>	</a:t>
            </a:r>
            <a:endParaRPr sz="2400" b="1" dirty="0">
              <a:solidFill>
                <a:prstClr val="black"/>
              </a:solidFill>
              <a:latin typeface="Calibri"/>
            </a:endParaRPr>
          </a:p>
          <a:p>
            <a:pPr fontAlgn="auto">
              <a:spcBef>
                <a:spcPts val="0"/>
              </a:spcBef>
              <a:spcAft>
                <a:spcPts val="0"/>
              </a:spcAft>
            </a:pPr>
            <a:endParaRPr sz="2800" dirty="0">
              <a:solidFill>
                <a:srgbClr val="000000"/>
              </a:solidFill>
              <a:latin typeface="Calibri"/>
            </a:endParaRPr>
          </a:p>
          <a:p>
            <a:pPr fontAlgn="auto">
              <a:spcBef>
                <a:spcPts val="0"/>
              </a:spcBef>
              <a:spcAft>
                <a:spcPts val="0"/>
              </a:spcAft>
            </a:pPr>
            <a:endParaRPr sz="2800" dirty="0">
              <a:solidFill>
                <a:prstClr val="black"/>
              </a:solidFill>
              <a:latin typeface="Calibri"/>
            </a:endParaRPr>
          </a:p>
        </p:txBody>
      </p:sp>
    </p:spTree>
    <p:extLst>
      <p:ext uri="{BB962C8B-B14F-4D97-AF65-F5344CB8AC3E}">
        <p14:creationId xmlns:p14="http://schemas.microsoft.com/office/powerpoint/2010/main" val="2356371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17">
                                            <p:txEl>
                                              <p:pRg st="0" end="0"/>
                                            </p:txEl>
                                          </p:spTgt>
                                        </p:tgtEl>
                                        <p:attrNameLst>
                                          <p:attrName>style.visibility</p:attrName>
                                        </p:attrNameLst>
                                      </p:cBhvr>
                                      <p:to>
                                        <p:strVal val="visible"/>
                                      </p:to>
                                    </p:set>
                                    <p:animEffect transition="in" filter="fade">
                                      <p:cBhvr>
                                        <p:cTn id="7" dur="500"/>
                                        <p:tgtEl>
                                          <p:spTgt spid="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181"/>
            <a:ext cx="8229600" cy="655638"/>
          </a:xfrm>
        </p:spPr>
        <p:txBody>
          <a:bodyPr>
            <a:normAutofit fontScale="90000"/>
          </a:bodyPr>
          <a:lstStyle/>
          <a:p>
            <a:pPr lvl="0" eaLnBrk="1" fontAlgn="auto" hangingPunct="1">
              <a:spcBef>
                <a:spcPts val="0"/>
              </a:spcBef>
              <a:spcAft>
                <a:spcPts val="0"/>
              </a:spcAft>
            </a:pPr>
            <a:r>
              <a:rPr lang="en-US" sz="3800" b="1" dirty="0">
                <a:solidFill>
                  <a:srgbClr val="2F5897"/>
                </a:solidFill>
                <a:latin typeface="Calibri"/>
                <a:ea typeface="+mn-ea"/>
                <a:cs typeface="+mn-cs"/>
              </a:rPr>
              <a:t>Student Equity: Expenditure </a:t>
            </a:r>
            <a:r>
              <a:rPr lang="en-US" sz="3800" b="1" dirty="0" smtClean="0">
                <a:solidFill>
                  <a:srgbClr val="2F5897"/>
                </a:solidFill>
                <a:latin typeface="Calibri"/>
                <a:ea typeface="+mn-ea"/>
                <a:cs typeface="+mn-cs"/>
              </a:rPr>
              <a:t>Guidelines</a:t>
            </a:r>
            <a:endParaRPr lang="en-US" dirty="0">
              <a:solidFill>
                <a:srgbClr val="2F5897"/>
              </a:solidFill>
            </a:endParaRPr>
          </a:p>
        </p:txBody>
      </p:sp>
      <p:sp>
        <p:nvSpPr>
          <p:cNvPr id="3" name="Content Placeholder 2"/>
          <p:cNvSpPr>
            <a:spLocks noGrp="1"/>
          </p:cNvSpPr>
          <p:nvPr>
            <p:ph idx="1"/>
          </p:nvPr>
        </p:nvSpPr>
        <p:spPr/>
        <p:txBody>
          <a:bodyPr/>
          <a:lstStyle/>
          <a:p>
            <a:pPr marL="0" lvl="0" indent="0" eaLnBrk="1" fontAlgn="auto" hangingPunct="1">
              <a:spcBef>
                <a:spcPts val="0"/>
              </a:spcBef>
              <a:spcAft>
                <a:spcPts val="0"/>
              </a:spcAft>
              <a:buNone/>
            </a:pPr>
            <a:r>
              <a:rPr lang="en-US" sz="2400" dirty="0">
                <a:solidFill>
                  <a:srgbClr val="000000"/>
                </a:solidFill>
                <a:latin typeface="Calibri"/>
              </a:rPr>
              <a:t>Basic Elements of Student Equity Expenditure Guidelines:</a:t>
            </a:r>
          </a:p>
          <a:p>
            <a:pPr marL="0" lvl="0" indent="0" eaLnBrk="1" fontAlgn="auto" hangingPunct="1">
              <a:spcBef>
                <a:spcPts val="0"/>
              </a:spcBef>
              <a:spcAft>
                <a:spcPts val="0"/>
              </a:spcAft>
              <a:buNone/>
            </a:pPr>
            <a:endParaRPr lang="en-US" sz="600" dirty="0">
              <a:solidFill>
                <a:srgbClr val="000000"/>
              </a:solidFill>
              <a:latin typeface="Calibri"/>
            </a:endParaRPr>
          </a:p>
          <a:p>
            <a:pPr marL="0" lvl="0" indent="0" eaLnBrk="1" fontAlgn="auto" hangingPunct="1">
              <a:spcBef>
                <a:spcPts val="0"/>
              </a:spcBef>
              <a:spcAft>
                <a:spcPts val="0"/>
              </a:spcAft>
              <a:buNone/>
            </a:pPr>
            <a:r>
              <a:rPr lang="en-US" sz="2400" dirty="0">
                <a:solidFill>
                  <a:prstClr val="black"/>
                </a:solidFill>
                <a:latin typeface="Calibri"/>
              </a:rPr>
              <a:t>All expenditures must:</a:t>
            </a:r>
          </a:p>
          <a:p>
            <a:pPr marL="0" lvl="0" indent="0" eaLnBrk="1" fontAlgn="auto" hangingPunct="1">
              <a:spcBef>
                <a:spcPts val="0"/>
              </a:spcBef>
              <a:spcAft>
                <a:spcPts val="0"/>
              </a:spcAft>
              <a:buNone/>
            </a:pPr>
            <a:endParaRPr lang="en-US" sz="600" dirty="0">
              <a:solidFill>
                <a:prstClr val="black"/>
              </a:solidFill>
              <a:latin typeface="Calibri"/>
            </a:endParaRPr>
          </a:p>
          <a:p>
            <a:pPr marL="285750" lvl="0" indent="-285750" eaLnBrk="1" fontAlgn="auto" hangingPunct="1">
              <a:spcBef>
                <a:spcPts val="0"/>
              </a:spcBef>
              <a:spcAft>
                <a:spcPts val="0"/>
              </a:spcAft>
              <a:buFont typeface="Arial" panose="020B0604020202020204" pitchFamily="34" charset="0"/>
              <a:buChar char="•"/>
            </a:pPr>
            <a:r>
              <a:rPr lang="en-US" sz="2400" dirty="0">
                <a:solidFill>
                  <a:prstClr val="black"/>
                </a:solidFill>
                <a:latin typeface="Calibri"/>
              </a:rPr>
              <a:t>Meet the purpose, and address the Student Equity populations and indicators as defined in statute &amp; title 5.</a:t>
            </a:r>
          </a:p>
          <a:p>
            <a:pPr marL="285750" lvl="0" indent="-285750" eaLnBrk="1" fontAlgn="auto" hangingPunct="1">
              <a:spcBef>
                <a:spcPts val="0"/>
              </a:spcBef>
              <a:spcAft>
                <a:spcPts val="0"/>
              </a:spcAft>
              <a:buFont typeface="Arial" panose="020B0604020202020204" pitchFamily="34" charset="0"/>
              <a:buChar char="•"/>
            </a:pPr>
            <a:r>
              <a:rPr lang="en-US" sz="2400" dirty="0">
                <a:solidFill>
                  <a:srgbClr val="FF0000"/>
                </a:solidFill>
                <a:latin typeface="Calibri"/>
              </a:rPr>
              <a:t>Be based on the disproportionate impact study, goals and activities described in the college Student Equity Plan. </a:t>
            </a:r>
          </a:p>
          <a:p>
            <a:pPr marL="0" lvl="0" indent="0" eaLnBrk="1" fontAlgn="auto" hangingPunct="1">
              <a:spcBef>
                <a:spcPts val="0"/>
              </a:spcBef>
              <a:spcAft>
                <a:spcPts val="0"/>
              </a:spcAft>
              <a:buNone/>
            </a:pPr>
            <a:endParaRPr lang="en-US" sz="600" dirty="0">
              <a:solidFill>
                <a:srgbClr val="000000"/>
              </a:solidFill>
              <a:latin typeface="Calibri"/>
            </a:endParaRPr>
          </a:p>
          <a:p>
            <a:pPr marL="0" lvl="0" indent="0" eaLnBrk="1" fontAlgn="auto" hangingPunct="1">
              <a:spcBef>
                <a:spcPts val="0"/>
              </a:spcBef>
              <a:spcAft>
                <a:spcPts val="0"/>
              </a:spcAft>
              <a:buNone/>
            </a:pPr>
            <a:r>
              <a:rPr lang="en-US" sz="2400" dirty="0">
                <a:solidFill>
                  <a:prstClr val="black"/>
                </a:solidFill>
                <a:latin typeface="Calibri"/>
              </a:rPr>
              <a:t>In addition:</a:t>
            </a:r>
          </a:p>
          <a:p>
            <a:pPr marL="285750" lvl="0" indent="-285750" eaLnBrk="1" fontAlgn="auto" hangingPunct="1">
              <a:spcBef>
                <a:spcPts val="0"/>
              </a:spcBef>
              <a:spcAft>
                <a:spcPts val="0"/>
              </a:spcAft>
              <a:buFont typeface="Arial" panose="020B0604020202020204" pitchFamily="34" charset="0"/>
              <a:buChar char="•"/>
            </a:pPr>
            <a:r>
              <a:rPr lang="en-US" sz="2400" dirty="0">
                <a:solidFill>
                  <a:prstClr val="black"/>
                </a:solidFill>
                <a:latin typeface="Calibri"/>
              </a:rPr>
              <a:t>Colleges will be asked to provide an annual report on expenditures and progress toward goals.</a:t>
            </a:r>
          </a:p>
          <a:p>
            <a:pPr marL="285750" lvl="0" indent="-285750" eaLnBrk="1" fontAlgn="auto" hangingPunct="1">
              <a:spcBef>
                <a:spcPts val="0"/>
              </a:spcBef>
              <a:spcAft>
                <a:spcPts val="0"/>
              </a:spcAft>
              <a:buFont typeface="Arial" panose="020B0604020202020204" pitchFamily="34" charset="0"/>
              <a:buChar char="•"/>
            </a:pPr>
            <a:r>
              <a:rPr lang="en-US" sz="2400" b="1" dirty="0">
                <a:solidFill>
                  <a:prstClr val="black"/>
                </a:solidFill>
                <a:latin typeface="Calibri"/>
              </a:rPr>
              <a:t>No match is required</a:t>
            </a:r>
            <a:r>
              <a:rPr lang="en-US" sz="2400" dirty="0">
                <a:solidFill>
                  <a:prstClr val="black"/>
                </a:solidFill>
                <a:latin typeface="Calibri"/>
              </a:rPr>
              <a:t>. </a:t>
            </a:r>
          </a:p>
          <a:p>
            <a:endParaRPr lang="en-US" dirty="0"/>
          </a:p>
        </p:txBody>
      </p:sp>
    </p:spTree>
    <p:extLst>
      <p:ext uri="{BB962C8B-B14F-4D97-AF65-F5344CB8AC3E}">
        <p14:creationId xmlns:p14="http://schemas.microsoft.com/office/powerpoint/2010/main" val="17526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371"/>
            <a:ext cx="8229600" cy="841886"/>
          </a:xfrm>
        </p:spPr>
        <p:txBody>
          <a:bodyPr/>
          <a:lstStyle/>
          <a:p>
            <a:r>
              <a:rPr lang="en-US" sz="3600" b="1" dirty="0">
                <a:latin typeface="Calibri"/>
                <a:cs typeface="Calibri"/>
              </a:rPr>
              <a:t>Student Equity Plan Requirements</a:t>
            </a:r>
          </a:p>
        </p:txBody>
      </p:sp>
      <p:sp>
        <p:nvSpPr>
          <p:cNvPr id="3" name="Content Placeholder 2"/>
          <p:cNvSpPr>
            <a:spLocks noGrp="1"/>
          </p:cNvSpPr>
          <p:nvPr>
            <p:ph idx="1"/>
          </p:nvPr>
        </p:nvSpPr>
        <p:spPr/>
        <p:txBody>
          <a:bodyPr/>
          <a:lstStyle/>
          <a:p>
            <a:pPr marL="0" indent="0">
              <a:buSzPct val="75000"/>
              <a:buNone/>
            </a:pPr>
            <a:endParaRPr lang="en-US" sz="2800" dirty="0" smtClean="0">
              <a:latin typeface="Calibri"/>
            </a:endParaRPr>
          </a:p>
          <a:p>
            <a:pPr marL="0" indent="0">
              <a:buSzPct val="75000"/>
              <a:buNone/>
            </a:pPr>
            <a:r>
              <a:rPr lang="en-US" sz="2800" dirty="0" smtClean="0">
                <a:latin typeface="Calibri"/>
              </a:rPr>
              <a:t>Timelines </a:t>
            </a:r>
            <a:r>
              <a:rPr lang="en-US" sz="2800" dirty="0" smtClean="0">
                <a:latin typeface="Calibri"/>
              </a:rPr>
              <a:t>for 2015-16:</a:t>
            </a:r>
            <a:endParaRPr lang="en-US" sz="2800" dirty="0">
              <a:latin typeface="Calibri"/>
            </a:endParaRPr>
          </a:p>
          <a:p>
            <a:pPr marL="914400" lvl="1" indent="-457200">
              <a:spcAft>
                <a:spcPts val="1200"/>
              </a:spcAft>
              <a:buSzPct val="60000"/>
              <a:buFont typeface="Wingdings" pitchFamily="2" charset="2"/>
              <a:buChar char="§"/>
            </a:pPr>
            <a:r>
              <a:rPr lang="en-US" sz="2800" dirty="0" smtClean="0">
                <a:latin typeface="Calibri"/>
              </a:rPr>
              <a:t>Planning </a:t>
            </a:r>
            <a:r>
              <a:rPr lang="en-US" sz="2800" dirty="0">
                <a:latin typeface="Calibri"/>
              </a:rPr>
              <a:t>timeframe: minimum of 3 years</a:t>
            </a:r>
          </a:p>
          <a:p>
            <a:pPr marL="914400" lvl="1" indent="-457200">
              <a:spcAft>
                <a:spcPts val="1200"/>
              </a:spcAft>
              <a:buSzPct val="60000"/>
              <a:buFont typeface="Wingdings" pitchFamily="2" charset="2"/>
              <a:buChar char="§"/>
            </a:pPr>
            <a:r>
              <a:rPr lang="en-US" sz="2800" dirty="0" smtClean="0">
                <a:latin typeface="Calibri"/>
              </a:rPr>
              <a:t>Annual </a:t>
            </a:r>
            <a:r>
              <a:rPr lang="en-US" sz="2800" dirty="0">
                <a:latin typeface="Calibri"/>
              </a:rPr>
              <a:t>Year-end Report</a:t>
            </a:r>
          </a:p>
          <a:p>
            <a:pPr marL="914400" lvl="1" indent="-457200">
              <a:spcAft>
                <a:spcPts val="1200"/>
              </a:spcAft>
              <a:buSzPct val="60000"/>
              <a:buFont typeface="Wingdings" pitchFamily="2" charset="2"/>
              <a:buChar char="§"/>
            </a:pPr>
            <a:r>
              <a:rPr lang="en-US" sz="2800" dirty="0" smtClean="0">
                <a:latin typeface="Calibri"/>
              </a:rPr>
              <a:t>Initial plan due January 1, 2015</a:t>
            </a:r>
          </a:p>
          <a:p>
            <a:pPr marL="914400" lvl="1" indent="-457200">
              <a:spcAft>
                <a:spcPts val="1200"/>
              </a:spcAft>
              <a:buSzPct val="60000"/>
              <a:buFont typeface="Wingdings" pitchFamily="2" charset="2"/>
              <a:buChar char="§"/>
            </a:pPr>
            <a:r>
              <a:rPr lang="en-US" sz="2800" dirty="0" smtClean="0">
                <a:latin typeface="Calibri"/>
              </a:rPr>
              <a:t>Revised plan due late November 23, 2015</a:t>
            </a:r>
            <a:endParaRPr lang="en-US" sz="2800" dirty="0"/>
          </a:p>
          <a:p>
            <a:endParaRPr lang="en-US" dirty="0"/>
          </a:p>
        </p:txBody>
      </p:sp>
    </p:spTree>
    <p:extLst>
      <p:ext uri="{BB962C8B-B14F-4D97-AF65-F5344CB8AC3E}">
        <p14:creationId xmlns:p14="http://schemas.microsoft.com/office/powerpoint/2010/main" val="307597263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Outcomes</a:t>
            </a:r>
            <a:endParaRPr lang="en-US" dirty="0"/>
          </a:p>
        </p:txBody>
      </p:sp>
      <p:sp>
        <p:nvSpPr>
          <p:cNvPr id="3" name="Content Placeholder 2"/>
          <p:cNvSpPr>
            <a:spLocks noGrp="1"/>
          </p:cNvSpPr>
          <p:nvPr>
            <p:ph idx="1"/>
          </p:nvPr>
        </p:nvSpPr>
        <p:spPr/>
        <p:txBody>
          <a:bodyPr/>
          <a:lstStyle/>
          <a:p>
            <a:r>
              <a:rPr lang="en-US" sz="2800" dirty="0" smtClean="0"/>
              <a:t>Participants will understand the history and purpose of SSSP and Student Equity Plans </a:t>
            </a:r>
          </a:p>
          <a:p>
            <a:r>
              <a:rPr lang="en-US" sz="2800" dirty="0" smtClean="0"/>
              <a:t>Participants will leave with an understanding of why faculty participation in development of both documents is important</a:t>
            </a:r>
          </a:p>
          <a:p>
            <a:r>
              <a:rPr lang="en-US" sz="2800" dirty="0" smtClean="0"/>
              <a:t>As Senate leaders, participants will be able to ensure campus faculty engage in discussions for both SSSP and Student Equity Plans</a:t>
            </a:r>
          </a:p>
          <a:p>
            <a:pPr marL="0" indent="0">
              <a:buNone/>
            </a:pPr>
            <a:endParaRPr lang="en-US" dirty="0"/>
          </a:p>
        </p:txBody>
      </p:sp>
    </p:spTree>
    <p:extLst>
      <p:ext uri="{BB962C8B-B14F-4D97-AF65-F5344CB8AC3E}">
        <p14:creationId xmlns:p14="http://schemas.microsoft.com/office/powerpoint/2010/main" val="1168681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808"/>
            <a:ext cx="8229600" cy="822928"/>
          </a:xfrm>
        </p:spPr>
        <p:txBody>
          <a:bodyPr>
            <a:noAutofit/>
          </a:bodyPr>
          <a:lstStyle/>
          <a:p>
            <a:r>
              <a:rPr lang="en-US" sz="3400" b="1" dirty="0" smtClean="0">
                <a:latin typeface="Calibri"/>
                <a:cs typeface="Calibri"/>
              </a:rPr>
              <a:t>Why are SSSP &amp; SE Plans Senate concerns?</a:t>
            </a:r>
            <a:endParaRPr lang="en-US" sz="3400" b="1" dirty="0">
              <a:latin typeface="Calibri"/>
              <a:cs typeface="Calibri"/>
            </a:endParaRPr>
          </a:p>
        </p:txBody>
      </p:sp>
      <p:sp>
        <p:nvSpPr>
          <p:cNvPr id="3" name="Content Placeholder 2"/>
          <p:cNvSpPr>
            <a:spLocks noGrp="1"/>
          </p:cNvSpPr>
          <p:nvPr>
            <p:ph idx="1"/>
          </p:nvPr>
        </p:nvSpPr>
        <p:spPr/>
        <p:txBody>
          <a:bodyPr>
            <a:normAutofit/>
          </a:bodyPr>
          <a:lstStyle/>
          <a:p>
            <a:r>
              <a:rPr lang="en-US" sz="2800" dirty="0" smtClean="0"/>
              <a:t>Senate President Signature</a:t>
            </a:r>
          </a:p>
          <a:p>
            <a:r>
              <a:rPr lang="en-US" sz="2800" dirty="0" smtClean="0"/>
              <a:t>Broad campus dialog is needed</a:t>
            </a:r>
          </a:p>
          <a:p>
            <a:r>
              <a:rPr lang="en-US" sz="2800" dirty="0" smtClean="0"/>
              <a:t>Student success is a faculty concern</a:t>
            </a:r>
          </a:p>
          <a:p>
            <a:r>
              <a:rPr lang="en-US" sz="2800" dirty="0" smtClean="0"/>
              <a:t>Student equity is a faculty concern</a:t>
            </a:r>
          </a:p>
          <a:p>
            <a:r>
              <a:rPr lang="en-US" sz="2800" dirty="0" smtClean="0"/>
              <a:t>Budget is a </a:t>
            </a:r>
            <a:r>
              <a:rPr lang="en-US" sz="2800" smtClean="0"/>
              <a:t>faculty concern</a:t>
            </a:r>
            <a:endParaRPr lang="en-US" sz="2800" dirty="0" smtClean="0"/>
          </a:p>
          <a:p>
            <a:r>
              <a:rPr lang="en-US" sz="2800" dirty="0" smtClean="0"/>
              <a:t>Many initiatives involve affect faculty, so faculty need to be part of dialog</a:t>
            </a:r>
          </a:p>
        </p:txBody>
      </p:sp>
    </p:spTree>
    <p:extLst>
      <p:ext uri="{BB962C8B-B14F-4D97-AF65-F5344CB8AC3E}">
        <p14:creationId xmlns:p14="http://schemas.microsoft.com/office/powerpoint/2010/main" val="1062749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800" b="1" dirty="0" smtClean="0"/>
              <a:t>QUESTIONS?</a:t>
            </a:r>
            <a:endParaRPr lang="en-US" sz="4800" b="1" dirty="0"/>
          </a:p>
        </p:txBody>
      </p:sp>
    </p:spTree>
    <p:extLst>
      <p:ext uri="{BB962C8B-B14F-4D97-AF65-F5344CB8AC3E}">
        <p14:creationId xmlns:p14="http://schemas.microsoft.com/office/powerpoint/2010/main" val="323057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0844"/>
            <a:ext cx="8229600" cy="4525963"/>
          </a:xfrm>
        </p:spPr>
        <p:txBody>
          <a:bodyPr>
            <a:normAutofit fontScale="85000" lnSpcReduction="10000"/>
          </a:bodyPr>
          <a:lstStyle/>
          <a:p>
            <a:pPr marL="0" indent="0" algn="ctr">
              <a:buNone/>
            </a:pPr>
            <a:endParaRPr lang="en-US" sz="2800" b="1" dirty="0" smtClean="0"/>
          </a:p>
          <a:p>
            <a:pPr marL="0" indent="0" algn="ctr">
              <a:buNone/>
            </a:pPr>
            <a:r>
              <a:rPr lang="en-US" sz="8800" b="1" dirty="0" smtClean="0"/>
              <a:t>Student </a:t>
            </a:r>
            <a:r>
              <a:rPr lang="en-US" sz="8800" b="1" dirty="0" smtClean="0"/>
              <a:t>Services Support Program (SSSP)</a:t>
            </a:r>
            <a:endParaRPr lang="en-US" sz="8800" b="1" dirty="0"/>
          </a:p>
        </p:txBody>
      </p:sp>
    </p:spTree>
    <p:extLst>
      <p:ext uri="{BB962C8B-B14F-4D97-AF65-F5344CB8AC3E}">
        <p14:creationId xmlns:p14="http://schemas.microsoft.com/office/powerpoint/2010/main" val="38163537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latin typeface="Calibri"/>
                <a:cs typeface="Calibri"/>
              </a:rPr>
              <a:t>Student Support Services </a:t>
            </a:r>
            <a:r>
              <a:rPr lang="en-US" sz="4000" b="1" dirty="0" smtClean="0">
                <a:latin typeface="Calibri"/>
                <a:cs typeface="Calibri"/>
              </a:rPr>
              <a:t/>
            </a:r>
            <a:br>
              <a:rPr lang="en-US" sz="4000" b="1" dirty="0" smtClean="0">
                <a:latin typeface="Calibri"/>
                <a:cs typeface="Calibri"/>
              </a:rPr>
            </a:br>
            <a:r>
              <a:rPr lang="en-US" sz="4000" b="1" dirty="0" smtClean="0">
                <a:latin typeface="Calibri"/>
                <a:cs typeface="Calibri"/>
              </a:rPr>
              <a:t>Program </a:t>
            </a:r>
            <a:r>
              <a:rPr lang="en-US" sz="4000" b="1" dirty="0" smtClean="0">
                <a:latin typeface="Calibri"/>
                <a:cs typeface="Calibri"/>
              </a:rPr>
              <a:t>Plan (SSSP)</a:t>
            </a:r>
            <a:endParaRPr lang="en-US" sz="4000" b="1" dirty="0">
              <a:latin typeface="Calibri"/>
              <a:cs typeface="Calibri"/>
            </a:endParaRPr>
          </a:p>
        </p:txBody>
      </p:sp>
      <p:sp>
        <p:nvSpPr>
          <p:cNvPr id="5" name="Content Placeholder 4"/>
          <p:cNvSpPr>
            <a:spLocks noGrp="1"/>
          </p:cNvSpPr>
          <p:nvPr>
            <p:ph idx="1"/>
          </p:nvPr>
        </p:nvSpPr>
        <p:spPr/>
        <p:txBody>
          <a:bodyPr/>
          <a:lstStyle/>
          <a:p>
            <a:pPr marL="0" indent="0">
              <a:buNone/>
            </a:pPr>
            <a:endParaRPr lang="en-US" dirty="0"/>
          </a:p>
          <a:p>
            <a:pPr marL="0" indent="0">
              <a:buNone/>
            </a:pPr>
            <a:r>
              <a:rPr lang="en-US" sz="2800" dirty="0" smtClean="0"/>
              <a:t>The </a:t>
            </a:r>
            <a:r>
              <a:rPr lang="en-US" sz="2800" dirty="0" smtClean="0"/>
              <a:t>Seymour-Campbell Student Success Act of 2012 targets state resources on core services</a:t>
            </a:r>
          </a:p>
          <a:p>
            <a:pPr lvl="1"/>
            <a:r>
              <a:rPr lang="en-US" sz="2400" dirty="0" smtClean="0"/>
              <a:t>Orientation</a:t>
            </a:r>
            <a:endParaRPr lang="en-US" sz="2400" dirty="0"/>
          </a:p>
          <a:p>
            <a:pPr lvl="1"/>
            <a:r>
              <a:rPr lang="en-US" sz="2400" dirty="0" smtClean="0"/>
              <a:t>Assessment</a:t>
            </a:r>
          </a:p>
          <a:p>
            <a:pPr lvl="1"/>
            <a:r>
              <a:rPr lang="en-US" sz="2400" dirty="0" smtClean="0"/>
              <a:t>Counseling, Advising and Education Planning </a:t>
            </a:r>
          </a:p>
          <a:p>
            <a:pPr lvl="1"/>
            <a:r>
              <a:rPr lang="en-US" sz="2400" dirty="0" smtClean="0"/>
              <a:t>Student Follow up (early intervention)</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178388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6428"/>
          </a:xfrm>
        </p:spPr>
        <p:txBody>
          <a:bodyPr/>
          <a:lstStyle/>
          <a:p>
            <a:r>
              <a:rPr lang="en-US" sz="4000" b="1" dirty="0" smtClean="0">
                <a:latin typeface="Calibri"/>
                <a:cs typeface="Calibri"/>
              </a:rPr>
              <a:t>Mission of SSSP</a:t>
            </a:r>
            <a:endParaRPr lang="en-US" sz="4000" b="1" dirty="0">
              <a:latin typeface="Calibri"/>
              <a:cs typeface="Calibri"/>
            </a:endParaRPr>
          </a:p>
        </p:txBody>
      </p:sp>
      <p:sp>
        <p:nvSpPr>
          <p:cNvPr id="3" name="Content Placeholder 2"/>
          <p:cNvSpPr>
            <a:spLocks noGrp="1"/>
          </p:cNvSpPr>
          <p:nvPr>
            <p:ph idx="1"/>
          </p:nvPr>
        </p:nvSpPr>
        <p:spPr/>
        <p:txBody>
          <a:bodyPr>
            <a:normAutofit/>
          </a:bodyPr>
          <a:lstStyle/>
          <a:p>
            <a:r>
              <a:rPr lang="en-US" sz="2800" dirty="0" smtClean="0"/>
              <a:t>Increase </a:t>
            </a:r>
            <a:r>
              <a:rPr lang="en-US" sz="2800" dirty="0" smtClean="0"/>
              <a:t>student access, success by providing core services</a:t>
            </a:r>
          </a:p>
          <a:p>
            <a:r>
              <a:rPr lang="en-US" sz="2800" dirty="0" smtClean="0"/>
              <a:t>Ensuring student equity in assessment, student services and access to college resources and a foundation for student to achieve their educational goals</a:t>
            </a:r>
            <a:endParaRPr lang="en-US" sz="2800" dirty="0"/>
          </a:p>
        </p:txBody>
      </p:sp>
    </p:spTree>
    <p:extLst>
      <p:ext uri="{BB962C8B-B14F-4D97-AF65-F5344CB8AC3E}">
        <p14:creationId xmlns:p14="http://schemas.microsoft.com/office/powerpoint/2010/main" val="1090594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18513"/>
          </a:xfrm>
        </p:spPr>
        <p:txBody>
          <a:bodyPr/>
          <a:lstStyle/>
          <a:p>
            <a:r>
              <a:rPr lang="en-US" sz="4000" b="1" dirty="0" smtClean="0">
                <a:latin typeface="Calibri"/>
                <a:cs typeface="Calibri"/>
              </a:rPr>
              <a:t>Plans</a:t>
            </a:r>
            <a:endParaRPr lang="en-US" sz="4000" b="1" dirty="0">
              <a:latin typeface="Calibri"/>
              <a:cs typeface="Calibri"/>
            </a:endParaRPr>
          </a:p>
        </p:txBody>
      </p:sp>
      <p:sp>
        <p:nvSpPr>
          <p:cNvPr id="3" name="Content Placeholder 2"/>
          <p:cNvSpPr>
            <a:spLocks noGrp="1"/>
          </p:cNvSpPr>
          <p:nvPr>
            <p:ph idx="1"/>
          </p:nvPr>
        </p:nvSpPr>
        <p:spPr/>
        <p:txBody>
          <a:bodyPr/>
          <a:lstStyle/>
          <a:p>
            <a:pPr marL="0" indent="0">
              <a:buNone/>
            </a:pPr>
            <a:r>
              <a:rPr lang="en-US" sz="2800" dirty="0" smtClean="0"/>
              <a:t>Template </a:t>
            </a:r>
            <a:r>
              <a:rPr lang="en-US" sz="2800" dirty="0" smtClean="0"/>
              <a:t>include four sections</a:t>
            </a:r>
          </a:p>
          <a:p>
            <a:pPr lvl="1"/>
            <a:r>
              <a:rPr lang="en-US" sz="2400" dirty="0" smtClean="0"/>
              <a:t>Signature Page</a:t>
            </a:r>
          </a:p>
          <a:p>
            <a:pPr lvl="1"/>
            <a:r>
              <a:rPr lang="en-US" sz="2400" dirty="0" smtClean="0"/>
              <a:t>SSSP Services (description, activities and how college is meeting title 5 requirements</a:t>
            </a:r>
          </a:p>
          <a:p>
            <a:pPr lvl="1"/>
            <a:r>
              <a:rPr lang="en-US" sz="2400" dirty="0" smtClean="0"/>
              <a:t>Policies and Professional Development</a:t>
            </a:r>
          </a:p>
          <a:p>
            <a:pPr lvl="1"/>
            <a:r>
              <a:rPr lang="en-US" sz="2400" dirty="0" smtClean="0"/>
              <a:t>Attachments</a:t>
            </a:r>
            <a:endParaRPr lang="en-US" sz="2400" dirty="0"/>
          </a:p>
        </p:txBody>
      </p:sp>
    </p:spTree>
    <p:extLst>
      <p:ext uri="{BB962C8B-B14F-4D97-AF65-F5344CB8AC3E}">
        <p14:creationId xmlns:p14="http://schemas.microsoft.com/office/powerpoint/2010/main" val="1359090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4344"/>
          </a:xfrm>
        </p:spPr>
        <p:txBody>
          <a:bodyPr/>
          <a:lstStyle/>
          <a:p>
            <a:r>
              <a:rPr lang="en-US" sz="4000" b="1" dirty="0" smtClean="0">
                <a:latin typeface="Calibri"/>
                <a:cs typeface="Calibri"/>
              </a:rPr>
              <a:t>Conditions of SSSP Funding</a:t>
            </a:r>
            <a:endParaRPr lang="en-US" sz="4000" b="1" dirty="0">
              <a:latin typeface="Calibri"/>
              <a:cs typeface="Calibri"/>
            </a:endParaRPr>
          </a:p>
        </p:txBody>
      </p:sp>
      <p:sp>
        <p:nvSpPr>
          <p:cNvPr id="3" name="Content Placeholder 2"/>
          <p:cNvSpPr>
            <a:spLocks noGrp="1"/>
          </p:cNvSpPr>
          <p:nvPr>
            <p:ph idx="1"/>
          </p:nvPr>
        </p:nvSpPr>
        <p:spPr/>
        <p:txBody>
          <a:bodyPr>
            <a:normAutofit/>
          </a:bodyPr>
          <a:lstStyle/>
          <a:p>
            <a:r>
              <a:rPr lang="en-US" sz="2800" dirty="0" smtClean="0"/>
              <a:t>Funds </a:t>
            </a:r>
            <a:r>
              <a:rPr lang="en-US" sz="2800" dirty="0" smtClean="0"/>
              <a:t>can ONLY be expended for Core Services</a:t>
            </a:r>
          </a:p>
          <a:p>
            <a:pPr lvl="1"/>
            <a:r>
              <a:rPr lang="en-US" sz="2000" dirty="0" smtClean="0"/>
              <a:t>Orientation, Assessment Counseling, Advising and other Education Planning Services and Follow-up for At-Risk Students</a:t>
            </a:r>
          </a:p>
          <a:p>
            <a:r>
              <a:rPr lang="en-US" sz="2800" dirty="0" smtClean="0"/>
              <a:t>Conditions</a:t>
            </a:r>
          </a:p>
          <a:p>
            <a:pPr lvl="1"/>
            <a:r>
              <a:rPr lang="en-US" sz="2000" dirty="0" smtClean="0"/>
              <a:t>Must agree to implement BOG approved common assessment</a:t>
            </a:r>
          </a:p>
          <a:p>
            <a:pPr lvl="1"/>
            <a:r>
              <a:rPr lang="en-US" sz="2000" dirty="0" smtClean="0"/>
              <a:t>Develop and maintain a Student Equity Plan</a:t>
            </a:r>
          </a:p>
          <a:p>
            <a:pPr lvl="1"/>
            <a:r>
              <a:rPr lang="en-US" sz="2000" dirty="0" smtClean="0"/>
              <a:t>Implement BOG Accountability Scorecard</a:t>
            </a:r>
          </a:p>
          <a:p>
            <a:pPr lvl="1"/>
            <a:r>
              <a:rPr lang="en-US" sz="2000" dirty="0" smtClean="0"/>
              <a:t>Contribute matching funds</a:t>
            </a:r>
          </a:p>
        </p:txBody>
      </p:sp>
    </p:spTree>
    <p:extLst>
      <p:ext uri="{BB962C8B-B14F-4D97-AF65-F5344CB8AC3E}">
        <p14:creationId xmlns:p14="http://schemas.microsoft.com/office/powerpoint/2010/main" val="1793547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1639"/>
          </a:xfrm>
        </p:spPr>
        <p:txBody>
          <a:bodyPr/>
          <a:lstStyle/>
          <a:p>
            <a:r>
              <a:rPr lang="en-US" sz="4000" b="1" dirty="0" smtClean="0">
                <a:latin typeface="Calibri"/>
                <a:cs typeface="Calibri"/>
              </a:rPr>
              <a:t>Budget Plan</a:t>
            </a:r>
            <a:endParaRPr lang="en-US" sz="4000" b="1" dirty="0">
              <a:latin typeface="Calibri"/>
              <a:cs typeface="Calibri"/>
            </a:endParaRPr>
          </a:p>
        </p:txBody>
      </p:sp>
      <p:sp>
        <p:nvSpPr>
          <p:cNvPr id="3" name="Content Placeholder 2"/>
          <p:cNvSpPr>
            <a:spLocks noGrp="1"/>
          </p:cNvSpPr>
          <p:nvPr>
            <p:ph idx="1"/>
          </p:nvPr>
        </p:nvSpPr>
        <p:spPr/>
        <p:txBody>
          <a:bodyPr>
            <a:normAutofit/>
          </a:bodyPr>
          <a:lstStyle/>
          <a:p>
            <a:r>
              <a:rPr lang="en-US" sz="2800" dirty="0" smtClean="0"/>
              <a:t>Planned </a:t>
            </a:r>
            <a:r>
              <a:rPr lang="en-US" sz="2800" dirty="0" smtClean="0"/>
              <a:t>SSSP Fund Expenses by each core service for</a:t>
            </a:r>
          </a:p>
          <a:p>
            <a:pPr lvl="1"/>
            <a:r>
              <a:rPr lang="en-US" sz="2000" dirty="0" smtClean="0"/>
              <a:t>Salaries and benefits</a:t>
            </a:r>
          </a:p>
          <a:p>
            <a:pPr lvl="1"/>
            <a:r>
              <a:rPr lang="en-US" sz="2000" dirty="0" smtClean="0"/>
              <a:t>Supplies and Materials</a:t>
            </a:r>
          </a:p>
          <a:p>
            <a:pPr lvl="1"/>
            <a:r>
              <a:rPr lang="en-US" sz="2000" dirty="0" smtClean="0"/>
              <a:t>Other operating expenses</a:t>
            </a:r>
          </a:p>
          <a:p>
            <a:pPr lvl="1"/>
            <a:r>
              <a:rPr lang="en-US" sz="2000" dirty="0" smtClean="0"/>
              <a:t>Capital Outlay</a:t>
            </a:r>
          </a:p>
          <a:p>
            <a:pPr lvl="1"/>
            <a:r>
              <a:rPr lang="en-US" sz="2000" dirty="0" smtClean="0"/>
              <a:t>Other outgo</a:t>
            </a:r>
          </a:p>
          <a:p>
            <a:r>
              <a:rPr lang="en-US" sz="2800" dirty="0" smtClean="0"/>
              <a:t>Planned District Match Expenses</a:t>
            </a:r>
          </a:p>
          <a:p>
            <a:r>
              <a:rPr lang="en-US" sz="2800" dirty="0" smtClean="0"/>
              <a:t>Separate Budget Signature page</a:t>
            </a:r>
          </a:p>
          <a:p>
            <a:pPr lvl="1"/>
            <a:endParaRPr lang="en-US" dirty="0"/>
          </a:p>
        </p:txBody>
      </p:sp>
    </p:spTree>
    <p:extLst>
      <p:ext uri="{BB962C8B-B14F-4D97-AF65-F5344CB8AC3E}">
        <p14:creationId xmlns:p14="http://schemas.microsoft.com/office/powerpoint/2010/main" val="353632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18513"/>
          </a:xfrm>
        </p:spPr>
        <p:txBody>
          <a:bodyPr/>
          <a:lstStyle/>
          <a:p>
            <a:r>
              <a:rPr lang="en-US" sz="4000" b="1" dirty="0" smtClean="0">
                <a:latin typeface="Calibri"/>
                <a:cs typeface="Calibri"/>
              </a:rPr>
              <a:t>A year in review</a:t>
            </a:r>
            <a:endParaRPr lang="en-US" sz="4000" b="1" dirty="0">
              <a:latin typeface="Calibri"/>
              <a:cs typeface="Calibri"/>
            </a:endParaRPr>
          </a:p>
        </p:txBody>
      </p:sp>
      <p:sp>
        <p:nvSpPr>
          <p:cNvPr id="3" name="Content Placeholder 2"/>
          <p:cNvSpPr>
            <a:spLocks noGrp="1"/>
          </p:cNvSpPr>
          <p:nvPr>
            <p:ph idx="1"/>
          </p:nvPr>
        </p:nvSpPr>
        <p:spPr>
          <a:xfrm>
            <a:off x="247414" y="1600200"/>
            <a:ext cx="8439386" cy="4833041"/>
          </a:xfrm>
        </p:spPr>
        <p:txBody>
          <a:bodyPr>
            <a:normAutofit/>
          </a:bodyPr>
          <a:lstStyle/>
          <a:p>
            <a:r>
              <a:rPr lang="en-US" sz="2800" dirty="0" smtClean="0"/>
              <a:t>Need </a:t>
            </a:r>
            <a:r>
              <a:rPr lang="en-US" sz="2800" dirty="0" smtClean="0"/>
              <a:t>to align spending to the funding guidelines</a:t>
            </a:r>
          </a:p>
          <a:p>
            <a:r>
              <a:rPr lang="en-US" sz="2800" dirty="0" smtClean="0"/>
              <a:t>Items listed on budget plan not in the program plan (i.e. staff ≠ narrative)</a:t>
            </a:r>
          </a:p>
          <a:p>
            <a:r>
              <a:rPr lang="en-US" sz="2800" dirty="0" smtClean="0"/>
              <a:t>Inclusion of related activities not covered given funding guidelines and no clarity of funding source</a:t>
            </a:r>
          </a:p>
          <a:p>
            <a:r>
              <a:rPr lang="en-US" sz="2800" dirty="0" smtClean="0"/>
              <a:t>Match not clearly identified</a:t>
            </a:r>
          </a:p>
          <a:p>
            <a:r>
              <a:rPr lang="en-US" sz="2800" dirty="0" smtClean="0"/>
              <a:t>Issues with assessment –multiple measures, unapproved assessments</a:t>
            </a:r>
          </a:p>
          <a:p>
            <a:pPr marL="0" indent="0">
              <a:buNone/>
            </a:pPr>
            <a:endParaRPr lang="en-US" dirty="0" smtClean="0"/>
          </a:p>
        </p:txBody>
      </p:sp>
    </p:spTree>
    <p:extLst>
      <p:ext uri="{BB962C8B-B14F-4D97-AF65-F5344CB8AC3E}">
        <p14:creationId xmlns:p14="http://schemas.microsoft.com/office/powerpoint/2010/main" val="1407291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629</TotalTime>
  <Words>1670</Words>
  <Application>Microsoft Macintosh PowerPoint</Application>
  <PresentationFormat>On-screen Show (4:3)</PresentationFormat>
  <Paragraphs>186</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Executive</vt:lpstr>
      <vt:lpstr>Student Services Support Program (SSSP) and Student Equity Plans </vt:lpstr>
      <vt:lpstr>Student Learning Outcomes</vt:lpstr>
      <vt:lpstr>PowerPoint Presentation</vt:lpstr>
      <vt:lpstr>Student Support Services  Program Plan (SSSP)</vt:lpstr>
      <vt:lpstr>Mission of SSSP</vt:lpstr>
      <vt:lpstr>Plans</vt:lpstr>
      <vt:lpstr>Conditions of SSSP Funding</vt:lpstr>
      <vt:lpstr>Budget Plan</vt:lpstr>
      <vt:lpstr>A year in review</vt:lpstr>
      <vt:lpstr>As of today</vt:lpstr>
      <vt:lpstr>Probable changes for 2015-2016</vt:lpstr>
      <vt:lpstr>PowerPoint Presentation</vt:lpstr>
      <vt:lpstr>Student Equity Funding</vt:lpstr>
      <vt:lpstr>PowerPoint Presentation</vt:lpstr>
      <vt:lpstr>PowerPoint Presentation</vt:lpstr>
      <vt:lpstr>Student Equity Plan:  Populations</vt:lpstr>
      <vt:lpstr>PowerPoint Presentation</vt:lpstr>
      <vt:lpstr>Student Equity: Expenditure Guidelines</vt:lpstr>
      <vt:lpstr>Student Equity Plan Requirements</vt:lpstr>
      <vt:lpstr>Why are SSSP &amp; SE Plans Senate concerns?</vt:lpstr>
      <vt:lpstr>PowerPoint Presentation</vt:lpstr>
    </vt:vector>
  </TitlesOfParts>
  <Company>San Diego Mesa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Support Services Program Plan (SSSP)</dc:title>
  <dc:creator>Cynthia Rico</dc:creator>
  <cp:lastModifiedBy>Cheryl Aschenbach</cp:lastModifiedBy>
  <cp:revision>17</cp:revision>
  <dcterms:created xsi:type="dcterms:W3CDTF">2015-06-10T02:29:02Z</dcterms:created>
  <dcterms:modified xsi:type="dcterms:W3CDTF">2015-06-11T14:13:12Z</dcterms:modified>
</cp:coreProperties>
</file>