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394" r:id="rId3"/>
    <p:sldId id="395" r:id="rId4"/>
    <p:sldId id="405" r:id="rId5"/>
    <p:sldId id="392" r:id="rId6"/>
    <p:sldId id="406" r:id="rId7"/>
    <p:sldId id="324" r:id="rId8"/>
    <p:sldId id="407" r:id="rId9"/>
    <p:sldId id="321" r:id="rId10"/>
    <p:sldId id="397" r:id="rId11"/>
    <p:sldId id="398" r:id="rId12"/>
    <p:sldId id="312" r:id="rId13"/>
    <p:sldId id="342" r:id="rId14"/>
    <p:sldId id="403" r:id="rId15"/>
    <p:sldId id="404" r:id="rId16"/>
    <p:sldId id="410" r:id="rId17"/>
    <p:sldId id="347" r:id="rId18"/>
    <p:sldId id="399" r:id="rId19"/>
    <p:sldId id="411" r:id="rId20"/>
    <p:sldId id="304" r:id="rId2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E39"/>
    <a:srgbClr val="009E47"/>
    <a:srgbClr val="BE830E"/>
    <a:srgbClr val="D69410"/>
    <a:srgbClr val="EFAA22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28" autoAdjust="0"/>
  </p:normalViewPr>
  <p:slideViewPr>
    <p:cSldViewPr snapToGrid="0"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notesViewPr>
    <p:cSldViewPr snapToGrid="0">
      <p:cViewPr varScale="1">
        <p:scale>
          <a:sx n="67" d="100"/>
          <a:sy n="67" d="100"/>
        </p:scale>
        <p:origin x="-822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DBB2A-8512-4156-8AE0-788FB9F08F0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76052-B9C7-406A-974C-072B3E2FDD25}">
      <dgm:prSet phldrT="[Text]"/>
      <dgm:spPr/>
      <dgm:t>
        <a:bodyPr/>
        <a:lstStyle/>
        <a:p>
          <a:r>
            <a:rPr lang="en-US" dirty="0" smtClean="0"/>
            <a:t>Orientation</a:t>
          </a:r>
        </a:p>
        <a:p>
          <a:r>
            <a:rPr lang="en-US" dirty="0" smtClean="0"/>
            <a:t>Assessment</a:t>
          </a:r>
        </a:p>
        <a:p>
          <a:r>
            <a:rPr lang="en-US" dirty="0" smtClean="0"/>
            <a:t>Education Planning</a:t>
          </a:r>
        </a:p>
        <a:p>
          <a:r>
            <a:rPr lang="en-US" dirty="0" smtClean="0"/>
            <a:t>Follow-up</a:t>
          </a:r>
          <a:endParaRPr lang="en-US" dirty="0"/>
        </a:p>
      </dgm:t>
    </dgm:pt>
    <dgm:pt modelId="{6498C8B9-1958-4FA2-8349-49C8A0C74289}" type="parTrans" cxnId="{A9061DC5-821E-4CCE-9E8E-C50A3044FAD6}">
      <dgm:prSet/>
      <dgm:spPr/>
      <dgm:t>
        <a:bodyPr/>
        <a:lstStyle/>
        <a:p>
          <a:endParaRPr lang="en-US"/>
        </a:p>
      </dgm:t>
    </dgm:pt>
    <dgm:pt modelId="{CAD57489-7E02-4E6A-A913-D477342FCF26}" type="sibTrans" cxnId="{A9061DC5-821E-4CCE-9E8E-C50A3044FAD6}">
      <dgm:prSet/>
      <dgm:spPr/>
      <dgm:t>
        <a:bodyPr/>
        <a:lstStyle/>
        <a:p>
          <a:endParaRPr lang="en-US"/>
        </a:p>
      </dgm:t>
    </dgm:pt>
    <dgm:pt modelId="{227735D7-015F-4069-AF4F-3905962949A2}">
      <dgm:prSet phldrT="[Text]"/>
      <dgm:spPr/>
      <dgm:t>
        <a:bodyPr/>
        <a:lstStyle/>
        <a:p>
          <a:r>
            <a:rPr lang="en-US" dirty="0" smtClean="0"/>
            <a:t>Communication to Students</a:t>
          </a:r>
          <a:endParaRPr lang="en-US" dirty="0"/>
        </a:p>
      </dgm:t>
    </dgm:pt>
    <dgm:pt modelId="{9E3756F3-DCFE-42E1-ABB2-4873BFF879A3}" type="parTrans" cxnId="{A8573E25-B451-4DAF-BC0C-A9D4B27B967C}">
      <dgm:prSet/>
      <dgm:spPr/>
      <dgm:t>
        <a:bodyPr/>
        <a:lstStyle/>
        <a:p>
          <a:endParaRPr lang="en-US"/>
        </a:p>
      </dgm:t>
    </dgm:pt>
    <dgm:pt modelId="{D644D244-50C4-4B92-A075-A084212D5F05}" type="sibTrans" cxnId="{A8573E25-B451-4DAF-BC0C-A9D4B27B967C}">
      <dgm:prSet/>
      <dgm:spPr/>
      <dgm:t>
        <a:bodyPr/>
        <a:lstStyle/>
        <a:p>
          <a:endParaRPr lang="en-US"/>
        </a:p>
      </dgm:t>
    </dgm:pt>
    <dgm:pt modelId="{A4A42E21-3342-43A7-B876-5944F4F5EA2A}">
      <dgm:prSet phldrT="[Text]"/>
      <dgm:spPr/>
      <dgm:t>
        <a:bodyPr/>
        <a:lstStyle/>
        <a:p>
          <a:r>
            <a:rPr lang="en-US" dirty="0" smtClean="0"/>
            <a:t>Increase SSSP Core Services Capacity</a:t>
          </a:r>
          <a:endParaRPr lang="en-US" dirty="0"/>
        </a:p>
      </dgm:t>
    </dgm:pt>
    <dgm:pt modelId="{25543E92-87AE-46E4-B8F0-EB246A060073}" type="parTrans" cxnId="{AFB3CDEB-06D7-494F-9240-849659B1986B}">
      <dgm:prSet/>
      <dgm:spPr/>
      <dgm:t>
        <a:bodyPr/>
        <a:lstStyle/>
        <a:p>
          <a:endParaRPr lang="en-US"/>
        </a:p>
      </dgm:t>
    </dgm:pt>
    <dgm:pt modelId="{5CE601DE-591F-4246-BB91-9272198694B2}" type="sibTrans" cxnId="{AFB3CDEB-06D7-494F-9240-849659B1986B}">
      <dgm:prSet/>
      <dgm:spPr/>
      <dgm:t>
        <a:bodyPr/>
        <a:lstStyle/>
        <a:p>
          <a:endParaRPr lang="en-US"/>
        </a:p>
      </dgm:t>
    </dgm:pt>
    <dgm:pt modelId="{33541470-E8CB-4BE3-91FB-6F1195711D16}">
      <dgm:prSet phldrT="[Text]"/>
      <dgm:spPr/>
      <dgm:t>
        <a:bodyPr/>
        <a:lstStyle/>
        <a:p>
          <a:r>
            <a:rPr lang="en-US" dirty="0" smtClean="0"/>
            <a:t>SSSP Mandates Begins Spring 2015</a:t>
          </a:r>
          <a:endParaRPr lang="en-US" dirty="0"/>
        </a:p>
      </dgm:t>
    </dgm:pt>
    <dgm:pt modelId="{E78BA6B5-385D-4E47-ADB2-92A309091676}" type="parTrans" cxnId="{B0E7470D-AC5C-4463-9E37-98C0038FFEFD}">
      <dgm:prSet/>
      <dgm:spPr/>
      <dgm:t>
        <a:bodyPr/>
        <a:lstStyle/>
        <a:p>
          <a:endParaRPr lang="en-US"/>
        </a:p>
      </dgm:t>
    </dgm:pt>
    <dgm:pt modelId="{14828CA8-5BC7-453A-B16B-577CE1F488F2}" type="sibTrans" cxnId="{B0E7470D-AC5C-4463-9E37-98C0038FFEFD}">
      <dgm:prSet/>
      <dgm:spPr/>
      <dgm:t>
        <a:bodyPr/>
        <a:lstStyle/>
        <a:p>
          <a:endParaRPr lang="en-US"/>
        </a:p>
      </dgm:t>
    </dgm:pt>
    <dgm:pt modelId="{2AF033EE-8880-4F72-9024-CF4AEE376E86}">
      <dgm:prSet phldrT="[Text]"/>
      <dgm:spPr/>
      <dgm:t>
        <a:bodyPr/>
        <a:lstStyle/>
        <a:p>
          <a:r>
            <a:rPr lang="en-US" dirty="0" smtClean="0"/>
            <a:t>Technology Solutions</a:t>
          </a:r>
          <a:endParaRPr lang="en-US" dirty="0"/>
        </a:p>
      </dgm:t>
    </dgm:pt>
    <dgm:pt modelId="{B0BF4898-CB6B-4DF8-8F2B-4D06302A1B38}" type="parTrans" cxnId="{B245ABBB-20FC-4DCE-B3F1-10BCB1C50C6C}">
      <dgm:prSet/>
      <dgm:spPr/>
      <dgm:t>
        <a:bodyPr/>
        <a:lstStyle/>
        <a:p>
          <a:endParaRPr lang="en-US"/>
        </a:p>
      </dgm:t>
    </dgm:pt>
    <dgm:pt modelId="{B0DFF764-4E36-4867-AA28-23D14A7EB552}" type="sibTrans" cxnId="{B245ABBB-20FC-4DCE-B3F1-10BCB1C50C6C}">
      <dgm:prSet/>
      <dgm:spPr/>
      <dgm:t>
        <a:bodyPr/>
        <a:lstStyle/>
        <a:p>
          <a:endParaRPr lang="en-US"/>
        </a:p>
      </dgm:t>
    </dgm:pt>
    <dgm:pt modelId="{4F328C3D-2D22-4BBC-A523-7034F1ED158F}">
      <dgm:prSet phldrT="[Text]"/>
      <dgm:spPr/>
      <dgm:t>
        <a:bodyPr/>
        <a:lstStyle/>
        <a:p>
          <a:r>
            <a:rPr lang="en-US" dirty="0" smtClean="0"/>
            <a:t>Research and Evaluation</a:t>
          </a:r>
          <a:endParaRPr lang="en-US" dirty="0"/>
        </a:p>
      </dgm:t>
    </dgm:pt>
    <dgm:pt modelId="{5BA7AAF0-6051-4250-A768-BDC874AB3718}" type="parTrans" cxnId="{5D02BEFA-250C-462C-9F4B-8776F3207407}">
      <dgm:prSet/>
      <dgm:spPr/>
      <dgm:t>
        <a:bodyPr/>
        <a:lstStyle/>
        <a:p>
          <a:endParaRPr lang="en-US"/>
        </a:p>
      </dgm:t>
    </dgm:pt>
    <dgm:pt modelId="{36FB2CCC-3765-439C-83CA-BEB0C81D14AB}" type="sibTrans" cxnId="{5D02BEFA-250C-462C-9F4B-8776F3207407}">
      <dgm:prSet/>
      <dgm:spPr/>
      <dgm:t>
        <a:bodyPr/>
        <a:lstStyle/>
        <a:p>
          <a:endParaRPr lang="en-US"/>
        </a:p>
      </dgm:t>
    </dgm:pt>
    <dgm:pt modelId="{B0E1462D-D0C1-49F3-AAE0-493825A3BA2F}">
      <dgm:prSet phldrT="[Text]"/>
      <dgm:spPr/>
      <dgm:t>
        <a:bodyPr/>
        <a:lstStyle/>
        <a:p>
          <a:r>
            <a:rPr lang="en-US" dirty="0" smtClean="0"/>
            <a:t>SSP Professional Development</a:t>
          </a:r>
          <a:endParaRPr lang="en-US" dirty="0"/>
        </a:p>
      </dgm:t>
    </dgm:pt>
    <dgm:pt modelId="{7779BF98-254C-4EAC-AF1D-4D1491113B7C}" type="parTrans" cxnId="{BF05CFEB-BE86-47A9-9221-85110C9E4DA9}">
      <dgm:prSet/>
      <dgm:spPr/>
      <dgm:t>
        <a:bodyPr/>
        <a:lstStyle/>
        <a:p>
          <a:endParaRPr lang="en-US"/>
        </a:p>
      </dgm:t>
    </dgm:pt>
    <dgm:pt modelId="{7DAE5051-2DC8-400A-8EF4-D05AEBE441C0}" type="sibTrans" cxnId="{BF05CFEB-BE86-47A9-9221-85110C9E4DA9}">
      <dgm:prSet/>
      <dgm:spPr/>
      <dgm:t>
        <a:bodyPr/>
        <a:lstStyle/>
        <a:p>
          <a:endParaRPr lang="en-US"/>
        </a:p>
      </dgm:t>
    </dgm:pt>
    <dgm:pt modelId="{8BCC15C9-C211-4D20-BD13-48143BCECD1A}" type="pres">
      <dgm:prSet presAssocID="{A11DBB2A-8512-4156-8AE0-788FB9F08F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912D08-59E1-4A8B-B163-DECADC7AF5A0}" type="pres">
      <dgm:prSet presAssocID="{7F476052-B9C7-406A-974C-072B3E2FDD2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B588DAD-BB95-41B9-905F-DEFE18684DB2}" type="pres">
      <dgm:prSet presAssocID="{227735D7-015F-4069-AF4F-3905962949A2}" presName="Accent1" presStyleCnt="0"/>
      <dgm:spPr/>
    </dgm:pt>
    <dgm:pt modelId="{2EE571DF-0ACB-49DC-8F47-CA26AFFC5540}" type="pres">
      <dgm:prSet presAssocID="{227735D7-015F-4069-AF4F-3905962949A2}" presName="Accent" presStyleLbl="bgShp" presStyleIdx="0" presStyleCnt="6"/>
      <dgm:spPr/>
    </dgm:pt>
    <dgm:pt modelId="{0032E110-8D33-46F5-BECC-47D07239214F}" type="pres">
      <dgm:prSet presAssocID="{227735D7-015F-4069-AF4F-3905962949A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13383-ECC1-4AD8-8D0F-6F9B4C42114F}" type="pres">
      <dgm:prSet presAssocID="{A4A42E21-3342-43A7-B876-5944F4F5EA2A}" presName="Accent2" presStyleCnt="0"/>
      <dgm:spPr/>
    </dgm:pt>
    <dgm:pt modelId="{0BC9BA74-4687-47E1-AC3E-3EB18E3C76B8}" type="pres">
      <dgm:prSet presAssocID="{A4A42E21-3342-43A7-B876-5944F4F5EA2A}" presName="Accent" presStyleLbl="bgShp" presStyleIdx="1" presStyleCnt="6"/>
      <dgm:spPr/>
    </dgm:pt>
    <dgm:pt modelId="{051D1FA7-A67E-4984-BAA0-F56785C7AD8D}" type="pres">
      <dgm:prSet presAssocID="{A4A42E21-3342-43A7-B876-5944F4F5EA2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47D91-D686-4660-8D0B-06EEC1AF5CED}" type="pres">
      <dgm:prSet presAssocID="{33541470-E8CB-4BE3-91FB-6F1195711D16}" presName="Accent3" presStyleCnt="0"/>
      <dgm:spPr/>
    </dgm:pt>
    <dgm:pt modelId="{A57523B0-8316-4361-9FF4-458CCA64255A}" type="pres">
      <dgm:prSet presAssocID="{33541470-E8CB-4BE3-91FB-6F1195711D16}" presName="Accent" presStyleLbl="bgShp" presStyleIdx="2" presStyleCnt="6"/>
      <dgm:spPr/>
    </dgm:pt>
    <dgm:pt modelId="{2978A376-42E7-41C5-8F66-2C311155D343}" type="pres">
      <dgm:prSet presAssocID="{33541470-E8CB-4BE3-91FB-6F1195711D1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F80CC-A5D5-4971-8790-FC8FB7BF87B8}" type="pres">
      <dgm:prSet presAssocID="{2AF033EE-8880-4F72-9024-CF4AEE376E86}" presName="Accent4" presStyleCnt="0"/>
      <dgm:spPr/>
    </dgm:pt>
    <dgm:pt modelId="{7A9E9B3F-55B2-45DC-99AC-65A7FC09DF52}" type="pres">
      <dgm:prSet presAssocID="{2AF033EE-8880-4F72-9024-CF4AEE376E86}" presName="Accent" presStyleLbl="bgShp" presStyleIdx="3" presStyleCnt="6"/>
      <dgm:spPr/>
    </dgm:pt>
    <dgm:pt modelId="{05177D59-DBD2-4303-B635-8523F6341ECF}" type="pres">
      <dgm:prSet presAssocID="{2AF033EE-8880-4F72-9024-CF4AEE376E8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2143A-7B54-4424-99BE-B14630827D3E}" type="pres">
      <dgm:prSet presAssocID="{4F328C3D-2D22-4BBC-A523-7034F1ED158F}" presName="Accent5" presStyleCnt="0"/>
      <dgm:spPr/>
    </dgm:pt>
    <dgm:pt modelId="{5392EC50-022D-44CD-AADF-456B946984AB}" type="pres">
      <dgm:prSet presAssocID="{4F328C3D-2D22-4BBC-A523-7034F1ED158F}" presName="Accent" presStyleLbl="bgShp" presStyleIdx="4" presStyleCnt="6"/>
      <dgm:spPr/>
    </dgm:pt>
    <dgm:pt modelId="{4624AECB-500E-450C-BCC3-85E0F7402CFC}" type="pres">
      <dgm:prSet presAssocID="{4F328C3D-2D22-4BBC-A523-7034F1ED158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6D33-3297-479F-BBDF-5C4C0CAB50E1}" type="pres">
      <dgm:prSet presAssocID="{B0E1462D-D0C1-49F3-AAE0-493825A3BA2F}" presName="Accent6" presStyleCnt="0"/>
      <dgm:spPr/>
    </dgm:pt>
    <dgm:pt modelId="{8E9F0E21-7014-48C3-87C5-945CC5BCC9EE}" type="pres">
      <dgm:prSet presAssocID="{B0E1462D-D0C1-49F3-AAE0-493825A3BA2F}" presName="Accent" presStyleLbl="bgShp" presStyleIdx="5" presStyleCnt="6"/>
      <dgm:spPr/>
    </dgm:pt>
    <dgm:pt modelId="{9E4EA942-D760-4D91-A747-EFD5E726490A}" type="pres">
      <dgm:prSet presAssocID="{B0E1462D-D0C1-49F3-AAE0-493825A3BA2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3CDEB-06D7-494F-9240-849659B1986B}" srcId="{7F476052-B9C7-406A-974C-072B3E2FDD25}" destId="{A4A42E21-3342-43A7-B876-5944F4F5EA2A}" srcOrd="1" destOrd="0" parTransId="{25543E92-87AE-46E4-B8F0-EB246A060073}" sibTransId="{5CE601DE-591F-4246-BB91-9272198694B2}"/>
    <dgm:cxn modelId="{D6EE2D53-0B5A-4E10-8AAA-26CA5DE37BC5}" type="presOf" srcId="{227735D7-015F-4069-AF4F-3905962949A2}" destId="{0032E110-8D33-46F5-BECC-47D07239214F}" srcOrd="0" destOrd="0" presId="urn:microsoft.com/office/officeart/2011/layout/HexagonRadial"/>
    <dgm:cxn modelId="{086819B3-0DAA-4467-8441-581CCCAA90AD}" type="presOf" srcId="{A11DBB2A-8512-4156-8AE0-788FB9F08F0F}" destId="{8BCC15C9-C211-4D20-BD13-48143BCECD1A}" srcOrd="0" destOrd="0" presId="urn:microsoft.com/office/officeart/2011/layout/HexagonRadial"/>
    <dgm:cxn modelId="{131498D5-88DA-42BE-AAA8-3BEBFC700CFD}" type="presOf" srcId="{A4A42E21-3342-43A7-B876-5944F4F5EA2A}" destId="{051D1FA7-A67E-4984-BAA0-F56785C7AD8D}" srcOrd="0" destOrd="0" presId="urn:microsoft.com/office/officeart/2011/layout/HexagonRadial"/>
    <dgm:cxn modelId="{6B5A7307-0DDA-4C4C-9AE4-A12D7A22D960}" type="presOf" srcId="{33541470-E8CB-4BE3-91FB-6F1195711D16}" destId="{2978A376-42E7-41C5-8F66-2C311155D343}" srcOrd="0" destOrd="0" presId="urn:microsoft.com/office/officeart/2011/layout/HexagonRadial"/>
    <dgm:cxn modelId="{D005E910-4E01-4605-B2D2-A000E2E7A43D}" type="presOf" srcId="{7F476052-B9C7-406A-974C-072B3E2FDD25}" destId="{BC912D08-59E1-4A8B-B163-DECADC7AF5A0}" srcOrd="0" destOrd="0" presId="urn:microsoft.com/office/officeart/2011/layout/HexagonRadial"/>
    <dgm:cxn modelId="{A9061DC5-821E-4CCE-9E8E-C50A3044FAD6}" srcId="{A11DBB2A-8512-4156-8AE0-788FB9F08F0F}" destId="{7F476052-B9C7-406A-974C-072B3E2FDD25}" srcOrd="0" destOrd="0" parTransId="{6498C8B9-1958-4FA2-8349-49C8A0C74289}" sibTransId="{CAD57489-7E02-4E6A-A913-D477342FCF26}"/>
    <dgm:cxn modelId="{5FBA51C3-82BC-4457-B7C4-C3C983230CE4}" type="presOf" srcId="{4F328C3D-2D22-4BBC-A523-7034F1ED158F}" destId="{4624AECB-500E-450C-BCC3-85E0F7402CFC}" srcOrd="0" destOrd="0" presId="urn:microsoft.com/office/officeart/2011/layout/HexagonRadial"/>
    <dgm:cxn modelId="{D6C1B54C-E477-4AD5-8181-F79B638CDD6B}" type="presOf" srcId="{B0E1462D-D0C1-49F3-AAE0-493825A3BA2F}" destId="{9E4EA942-D760-4D91-A747-EFD5E726490A}" srcOrd="0" destOrd="0" presId="urn:microsoft.com/office/officeart/2011/layout/HexagonRadial"/>
    <dgm:cxn modelId="{19BA8967-ADD4-4897-A76B-30476876E124}" type="presOf" srcId="{2AF033EE-8880-4F72-9024-CF4AEE376E86}" destId="{05177D59-DBD2-4303-B635-8523F6341ECF}" srcOrd="0" destOrd="0" presId="urn:microsoft.com/office/officeart/2011/layout/HexagonRadial"/>
    <dgm:cxn modelId="{B245ABBB-20FC-4DCE-B3F1-10BCB1C50C6C}" srcId="{7F476052-B9C7-406A-974C-072B3E2FDD25}" destId="{2AF033EE-8880-4F72-9024-CF4AEE376E86}" srcOrd="3" destOrd="0" parTransId="{B0BF4898-CB6B-4DF8-8F2B-4D06302A1B38}" sibTransId="{B0DFF764-4E36-4867-AA28-23D14A7EB552}"/>
    <dgm:cxn modelId="{B0E7470D-AC5C-4463-9E37-98C0038FFEFD}" srcId="{7F476052-B9C7-406A-974C-072B3E2FDD25}" destId="{33541470-E8CB-4BE3-91FB-6F1195711D16}" srcOrd="2" destOrd="0" parTransId="{E78BA6B5-385D-4E47-ADB2-92A309091676}" sibTransId="{14828CA8-5BC7-453A-B16B-577CE1F488F2}"/>
    <dgm:cxn modelId="{BF05CFEB-BE86-47A9-9221-85110C9E4DA9}" srcId="{7F476052-B9C7-406A-974C-072B3E2FDD25}" destId="{B0E1462D-D0C1-49F3-AAE0-493825A3BA2F}" srcOrd="5" destOrd="0" parTransId="{7779BF98-254C-4EAC-AF1D-4D1491113B7C}" sibTransId="{7DAE5051-2DC8-400A-8EF4-D05AEBE441C0}"/>
    <dgm:cxn modelId="{A8573E25-B451-4DAF-BC0C-A9D4B27B967C}" srcId="{7F476052-B9C7-406A-974C-072B3E2FDD25}" destId="{227735D7-015F-4069-AF4F-3905962949A2}" srcOrd="0" destOrd="0" parTransId="{9E3756F3-DCFE-42E1-ABB2-4873BFF879A3}" sibTransId="{D644D244-50C4-4B92-A075-A084212D5F05}"/>
    <dgm:cxn modelId="{5D02BEFA-250C-462C-9F4B-8776F3207407}" srcId="{7F476052-B9C7-406A-974C-072B3E2FDD25}" destId="{4F328C3D-2D22-4BBC-A523-7034F1ED158F}" srcOrd="4" destOrd="0" parTransId="{5BA7AAF0-6051-4250-A768-BDC874AB3718}" sibTransId="{36FB2CCC-3765-439C-83CA-BEB0C81D14AB}"/>
    <dgm:cxn modelId="{909F39CE-AAC4-47BE-9E7B-9112A0863633}" type="presParOf" srcId="{8BCC15C9-C211-4D20-BD13-48143BCECD1A}" destId="{BC912D08-59E1-4A8B-B163-DECADC7AF5A0}" srcOrd="0" destOrd="0" presId="urn:microsoft.com/office/officeart/2011/layout/HexagonRadial"/>
    <dgm:cxn modelId="{E098D706-48EF-425D-AF4B-A9C26E9B2C4D}" type="presParOf" srcId="{8BCC15C9-C211-4D20-BD13-48143BCECD1A}" destId="{1B588DAD-BB95-41B9-905F-DEFE18684DB2}" srcOrd="1" destOrd="0" presId="urn:microsoft.com/office/officeart/2011/layout/HexagonRadial"/>
    <dgm:cxn modelId="{3EF28AF2-F3BE-491F-A2BF-0E81A3AC6ACD}" type="presParOf" srcId="{1B588DAD-BB95-41B9-905F-DEFE18684DB2}" destId="{2EE571DF-0ACB-49DC-8F47-CA26AFFC5540}" srcOrd="0" destOrd="0" presId="urn:microsoft.com/office/officeart/2011/layout/HexagonRadial"/>
    <dgm:cxn modelId="{7799EAEC-2036-4EFB-91CA-96CD676DD12B}" type="presParOf" srcId="{8BCC15C9-C211-4D20-BD13-48143BCECD1A}" destId="{0032E110-8D33-46F5-BECC-47D07239214F}" srcOrd="2" destOrd="0" presId="urn:microsoft.com/office/officeart/2011/layout/HexagonRadial"/>
    <dgm:cxn modelId="{E8B1029A-C581-4E42-914F-0255765268E8}" type="presParOf" srcId="{8BCC15C9-C211-4D20-BD13-48143BCECD1A}" destId="{A5B13383-ECC1-4AD8-8D0F-6F9B4C42114F}" srcOrd="3" destOrd="0" presId="urn:microsoft.com/office/officeart/2011/layout/HexagonRadial"/>
    <dgm:cxn modelId="{A4F92BBE-4790-4996-B162-7EDF8FE2EA35}" type="presParOf" srcId="{A5B13383-ECC1-4AD8-8D0F-6F9B4C42114F}" destId="{0BC9BA74-4687-47E1-AC3E-3EB18E3C76B8}" srcOrd="0" destOrd="0" presId="urn:microsoft.com/office/officeart/2011/layout/HexagonRadial"/>
    <dgm:cxn modelId="{DDB83A6D-9DBA-4F9C-A7FA-36E039CE230D}" type="presParOf" srcId="{8BCC15C9-C211-4D20-BD13-48143BCECD1A}" destId="{051D1FA7-A67E-4984-BAA0-F56785C7AD8D}" srcOrd="4" destOrd="0" presId="urn:microsoft.com/office/officeart/2011/layout/HexagonRadial"/>
    <dgm:cxn modelId="{7D996696-6644-404C-B928-B63B692C3EFE}" type="presParOf" srcId="{8BCC15C9-C211-4D20-BD13-48143BCECD1A}" destId="{86D47D91-D686-4660-8D0B-06EEC1AF5CED}" srcOrd="5" destOrd="0" presId="urn:microsoft.com/office/officeart/2011/layout/HexagonRadial"/>
    <dgm:cxn modelId="{B7D605CA-57B2-419D-9F56-AF4D0A1E2D68}" type="presParOf" srcId="{86D47D91-D686-4660-8D0B-06EEC1AF5CED}" destId="{A57523B0-8316-4361-9FF4-458CCA64255A}" srcOrd="0" destOrd="0" presId="urn:microsoft.com/office/officeart/2011/layout/HexagonRadial"/>
    <dgm:cxn modelId="{99B875BD-3526-4BFA-88FF-C7136C2FE293}" type="presParOf" srcId="{8BCC15C9-C211-4D20-BD13-48143BCECD1A}" destId="{2978A376-42E7-41C5-8F66-2C311155D343}" srcOrd="6" destOrd="0" presId="urn:microsoft.com/office/officeart/2011/layout/HexagonRadial"/>
    <dgm:cxn modelId="{453B92C3-1FF9-4CC6-BE2D-03067EFB1F4A}" type="presParOf" srcId="{8BCC15C9-C211-4D20-BD13-48143BCECD1A}" destId="{C98F80CC-A5D5-4971-8790-FC8FB7BF87B8}" srcOrd="7" destOrd="0" presId="urn:microsoft.com/office/officeart/2011/layout/HexagonRadial"/>
    <dgm:cxn modelId="{CFC0FFD6-B253-4CED-8231-0A06E333F7CF}" type="presParOf" srcId="{C98F80CC-A5D5-4971-8790-FC8FB7BF87B8}" destId="{7A9E9B3F-55B2-45DC-99AC-65A7FC09DF52}" srcOrd="0" destOrd="0" presId="urn:microsoft.com/office/officeart/2011/layout/HexagonRadial"/>
    <dgm:cxn modelId="{0455B5DD-F468-4C84-8CDF-2692FF7D51FE}" type="presParOf" srcId="{8BCC15C9-C211-4D20-BD13-48143BCECD1A}" destId="{05177D59-DBD2-4303-B635-8523F6341ECF}" srcOrd="8" destOrd="0" presId="urn:microsoft.com/office/officeart/2011/layout/HexagonRadial"/>
    <dgm:cxn modelId="{532870C0-A678-4DF2-B2B6-2604AD056BF9}" type="presParOf" srcId="{8BCC15C9-C211-4D20-BD13-48143BCECD1A}" destId="{8CB2143A-7B54-4424-99BE-B14630827D3E}" srcOrd="9" destOrd="0" presId="urn:microsoft.com/office/officeart/2011/layout/HexagonRadial"/>
    <dgm:cxn modelId="{3B2A5C07-87AA-4882-ACA4-E7D32AF20124}" type="presParOf" srcId="{8CB2143A-7B54-4424-99BE-B14630827D3E}" destId="{5392EC50-022D-44CD-AADF-456B946984AB}" srcOrd="0" destOrd="0" presId="urn:microsoft.com/office/officeart/2011/layout/HexagonRadial"/>
    <dgm:cxn modelId="{CE340467-754C-4310-AD07-68750E1613F4}" type="presParOf" srcId="{8BCC15C9-C211-4D20-BD13-48143BCECD1A}" destId="{4624AECB-500E-450C-BCC3-85E0F7402CFC}" srcOrd="10" destOrd="0" presId="urn:microsoft.com/office/officeart/2011/layout/HexagonRadial"/>
    <dgm:cxn modelId="{058B7AC6-907B-40AD-96FC-B9A579D711F3}" type="presParOf" srcId="{8BCC15C9-C211-4D20-BD13-48143BCECD1A}" destId="{1EDA6D33-3297-479F-BBDF-5C4C0CAB50E1}" srcOrd="11" destOrd="0" presId="urn:microsoft.com/office/officeart/2011/layout/HexagonRadial"/>
    <dgm:cxn modelId="{A66D1ED0-A32D-43DC-BA19-76F925AEAE25}" type="presParOf" srcId="{1EDA6D33-3297-479F-BBDF-5C4C0CAB50E1}" destId="{8E9F0E21-7014-48C3-87C5-945CC5BCC9EE}" srcOrd="0" destOrd="0" presId="urn:microsoft.com/office/officeart/2011/layout/HexagonRadial"/>
    <dgm:cxn modelId="{B0A30CA9-71D8-4F4E-A03E-2A61810F53C2}" type="presParOf" srcId="{8BCC15C9-C211-4D20-BD13-48143BCECD1A}" destId="{9E4EA942-D760-4D91-A747-EFD5E726490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84F77-80D6-4F9C-9D18-2FED9A87E98A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5005-42BA-44F5-B577-1B74B6F30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EB7C-E809-4188-81EB-E04533E93EAC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22459"/>
            <a:ext cx="5562610" cy="41887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74B1-9468-4233-848C-D57F4093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Discovered we were doing well in assessing students and providing orientations</a:t>
            </a:r>
            <a:r>
              <a:rPr lang="en-US" baseline="0" dirty="0" smtClean="0"/>
              <a:t> but large gap in comp.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Transitional </a:t>
            </a:r>
            <a:r>
              <a:rPr lang="en-US" dirty="0" err="1" smtClean="0"/>
              <a:t>ed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Retest</a:t>
            </a:r>
            <a:r>
              <a:rPr lang="en-US" baseline="0" dirty="0" smtClean="0"/>
              <a:t> once per semester after initial placement,  Transitional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plans.  Text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8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Via email nudges,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BB8-5BA5-4EDC-B0D5-8EFD78685E76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ssharepoint.santarosa.edu/committees/ssec/SitePages/Committee%20Home%20Page.aspx" TargetMode="External"/><Relationship Id="rId2" Type="http://schemas.openxmlformats.org/officeDocument/2006/relationships/hyperlink" Target="http://admissions.santarosa.edu/steps-new-stud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4" y="941695"/>
            <a:ext cx="5663821" cy="43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241341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4000" dirty="0" smtClean="0">
                <a:solidFill>
                  <a:schemeClr val="tx2"/>
                </a:solidFill>
              </a:rPr>
              <a:t>What </a:t>
            </a:r>
            <a:r>
              <a:rPr lang="en-US" sz="4000" dirty="0">
                <a:solidFill>
                  <a:schemeClr val="tx2"/>
                </a:solidFill>
              </a:rPr>
              <a:t>We </a:t>
            </a:r>
            <a:r>
              <a:rPr lang="en-US" sz="4000" dirty="0" smtClean="0">
                <a:solidFill>
                  <a:schemeClr val="tx2"/>
                </a:solidFill>
              </a:rPr>
              <a:t>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2862"/>
            <a:ext cx="8258175" cy="476701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Reviewed </a:t>
            </a:r>
            <a:r>
              <a:rPr lang="en-US" sz="2800" b="1" dirty="0"/>
              <a:t>and aligned SRJC orientation to state </a:t>
            </a:r>
            <a:r>
              <a:rPr lang="en-US" sz="2800" b="1" dirty="0" smtClean="0"/>
              <a:t>requirements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SRJC Offers three types of orientation: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COUNS 270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: Introduction to College (8 hours, .5 units) This is the most comprehensive.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“Mini” orientation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– 1.5 hours.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Online orientation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– includes video links to special programs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Students who complete COUNS 270 persist from fall to spring 91% vs. the District average of 70%</a:t>
            </a:r>
          </a:p>
          <a:p>
            <a:pPr lvl="1"/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5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62975" cy="1241341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What We 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Design/implement </a:t>
            </a:r>
            <a:r>
              <a:rPr lang="en-US" b="1" dirty="0"/>
              <a:t>an intervention </a:t>
            </a:r>
            <a:r>
              <a:rPr lang="en-US" b="1" dirty="0" smtClean="0"/>
              <a:t>system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 smtClean="0"/>
              <a:t>Student Drop Survey implemented / data collected</a:t>
            </a:r>
          </a:p>
          <a:p>
            <a:r>
              <a:rPr lang="en-US" sz="2800" dirty="0"/>
              <a:t>Revision of Student Success Referral form</a:t>
            </a:r>
          </a:p>
          <a:p>
            <a:r>
              <a:rPr lang="en-US" sz="2800" dirty="0" smtClean="0"/>
              <a:t>Early Connection Program for faculty to </a:t>
            </a:r>
            <a:r>
              <a:rPr lang="en-US" sz="2800" dirty="0"/>
              <a:t>follow-up and </a:t>
            </a:r>
            <a:r>
              <a:rPr lang="en-US" sz="2800" dirty="0" smtClean="0"/>
              <a:t>make referrals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Pilot program launched in spring 2014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Roll-out in fall 2014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62975" cy="1241341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What We 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Technology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Modification of Education Plan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Programming in SIS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Student Success Steps / SSSP completion status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Priority registration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Implement policies/procedures on placement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SARS </a:t>
            </a:r>
            <a:r>
              <a:rPr lang="en-US" sz="2400" dirty="0"/>
              <a:t>Message </a:t>
            </a:r>
            <a:r>
              <a:rPr lang="en-US" sz="2400" dirty="0" smtClean="0"/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Reviewed Counseling education plan module and modified to conform with State standards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8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62975" cy="1241341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What We 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b="1" dirty="0" smtClean="0"/>
              <a:t>Education Plan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New </a:t>
            </a:r>
            <a:r>
              <a:rPr lang="en-US" sz="2400" dirty="0"/>
              <a:t>students develop an </a:t>
            </a:r>
            <a:r>
              <a:rPr lang="en-US" sz="2400" b="1" dirty="0"/>
              <a:t>abbreviated</a:t>
            </a:r>
            <a:r>
              <a:rPr lang="en-US" sz="2400" dirty="0"/>
              <a:t> (1-2 semesters) plan either in the </a:t>
            </a:r>
            <a:r>
              <a:rPr lang="en-US" sz="2400" dirty="0" err="1"/>
              <a:t>Coun</a:t>
            </a:r>
            <a:r>
              <a:rPr lang="en-US" sz="2400" dirty="0"/>
              <a:t>. 270 or in an initial meeting with a counselor</a:t>
            </a:r>
            <a:r>
              <a:rPr lang="en-US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Continuing </a:t>
            </a:r>
            <a:r>
              <a:rPr lang="en-US" sz="2400" dirty="0"/>
              <a:t>students are encouraged to meet with a counselor to develop a more </a:t>
            </a:r>
            <a:r>
              <a:rPr lang="en-US" sz="2400" b="1" dirty="0"/>
              <a:t>comprehensive</a:t>
            </a:r>
            <a:r>
              <a:rPr lang="en-US" sz="2400" dirty="0"/>
              <a:t> plan</a:t>
            </a:r>
            <a:r>
              <a:rPr lang="en-US" sz="2000" dirty="0"/>
              <a:t>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As an incentive, students who have completed fewer than 42 SRJC units can earn a higher registration priority (Early Bird). 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62975" cy="1241341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What We 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b="1" dirty="0" smtClean="0"/>
              <a:t>Education Plan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Continuing </a:t>
            </a:r>
            <a:r>
              <a:rPr lang="en-US" dirty="0"/>
              <a:t>students with 15 degree-applicable units receive email nudges and phone calls to meet with a counselor to discuss their goals and develop a comprehensive plan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2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9148"/>
            <a:ext cx="8229600" cy="6278853"/>
          </a:xfrm>
        </p:spPr>
        <p:txBody>
          <a:bodyPr>
            <a:normAutofit/>
          </a:bodyPr>
          <a:lstStyle/>
          <a:p>
            <a:r>
              <a:rPr lang="en-US" sz="2200" dirty="0"/>
              <a:t>OK. Mr. Hook. Seems you're trying to decide between a career in pirating or massage therapy.  Let’s see if I can’t help you narrow it down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4401" y="1393019"/>
            <a:ext cx="7948246" cy="5464981"/>
            <a:chOff x="2506" y="2274"/>
            <a:chExt cx="7267" cy="52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244"/>
              <a:ext cx="4435" cy="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519" y="2304"/>
              <a:ext cx="4155" cy="2"/>
              <a:chOff x="2519" y="2304"/>
              <a:chExt cx="4155" cy="2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2519" y="2304"/>
                <a:ext cx="4155" cy="2"/>
              </a:xfrm>
              <a:custGeom>
                <a:avLst/>
                <a:gdLst>
                  <a:gd name="T0" fmla="+- 0 2519 2519"/>
                  <a:gd name="T1" fmla="*/ T0 w 4155"/>
                  <a:gd name="T2" fmla="+- 0 6674 2519"/>
                  <a:gd name="T3" fmla="*/ T2 w 415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155">
                    <a:moveTo>
                      <a:pt x="0" y="0"/>
                    </a:moveTo>
                    <a:lnTo>
                      <a:pt x="4155" y="0"/>
                    </a:lnTo>
                  </a:path>
                </a:pathLst>
              </a:custGeom>
              <a:noFill/>
              <a:ln w="1745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540" y="2288"/>
              <a:ext cx="2" cy="778"/>
              <a:chOff x="2540" y="2288"/>
              <a:chExt cx="2" cy="778"/>
            </a:xfrm>
          </p:grpSpPr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2540" y="2288"/>
                <a:ext cx="2" cy="778"/>
              </a:xfrm>
              <a:custGeom>
                <a:avLst/>
                <a:gdLst>
                  <a:gd name="T0" fmla="+- 0 3066 2288"/>
                  <a:gd name="T1" fmla="*/ 3066 h 778"/>
                  <a:gd name="T2" fmla="+- 0 2288 2288"/>
                  <a:gd name="T3" fmla="*/ 2288 h 77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78">
                    <a:moveTo>
                      <a:pt x="0" y="778"/>
                    </a:moveTo>
                    <a:lnTo>
                      <a:pt x="0" y="0"/>
                    </a:lnTo>
                  </a:path>
                </a:pathLst>
              </a:custGeom>
              <a:noFill/>
              <a:ln w="1745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538" y="2449"/>
              <a:ext cx="4136" cy="2"/>
              <a:chOff x="2538" y="2449"/>
              <a:chExt cx="4136" cy="2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2538" y="2449"/>
                <a:ext cx="4136" cy="2"/>
              </a:xfrm>
              <a:custGeom>
                <a:avLst/>
                <a:gdLst>
                  <a:gd name="T0" fmla="+- 0 2538 2538"/>
                  <a:gd name="T1" fmla="*/ T0 w 4136"/>
                  <a:gd name="T2" fmla="+- 0 6674 2538"/>
                  <a:gd name="T3" fmla="*/ T2 w 413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136">
                    <a:moveTo>
                      <a:pt x="0" y="0"/>
                    </a:moveTo>
                    <a:lnTo>
                      <a:pt x="4136" y="0"/>
                    </a:lnTo>
                  </a:path>
                </a:pathLst>
              </a:custGeom>
              <a:noFill/>
              <a:ln w="1745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266" y="2456"/>
              <a:ext cx="2" cy="2209"/>
              <a:chOff x="3266" y="2456"/>
              <a:chExt cx="2" cy="2209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3266" y="2456"/>
                <a:ext cx="2" cy="2209"/>
              </a:xfrm>
              <a:custGeom>
                <a:avLst/>
                <a:gdLst>
                  <a:gd name="T0" fmla="+- 0 4665 2456"/>
                  <a:gd name="T1" fmla="*/ 4665 h 2209"/>
                  <a:gd name="T2" fmla="+- 0 2456 2456"/>
                  <a:gd name="T3" fmla="*/ 2456 h 220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209">
                    <a:moveTo>
                      <a:pt x="0" y="2209"/>
                    </a:moveTo>
                    <a:lnTo>
                      <a:pt x="0" y="0"/>
                    </a:lnTo>
                  </a:path>
                </a:pathLst>
              </a:custGeom>
              <a:noFill/>
              <a:ln w="872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6658" y="2288"/>
              <a:ext cx="2" cy="778"/>
              <a:chOff x="6658" y="2288"/>
              <a:chExt cx="2" cy="778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6658" y="2288"/>
                <a:ext cx="2" cy="778"/>
              </a:xfrm>
              <a:custGeom>
                <a:avLst/>
                <a:gdLst>
                  <a:gd name="T0" fmla="+- 0 3066 2288"/>
                  <a:gd name="T1" fmla="*/ 3066 h 778"/>
                  <a:gd name="T2" fmla="+- 0 2288 2288"/>
                  <a:gd name="T3" fmla="*/ 2288 h 77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78">
                    <a:moveTo>
                      <a:pt x="0" y="778"/>
                    </a:moveTo>
                    <a:lnTo>
                      <a:pt x="0" y="0"/>
                    </a:lnTo>
                  </a:path>
                </a:pathLst>
              </a:custGeom>
              <a:noFill/>
              <a:ln w="1745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" y="2610"/>
                <a:ext cx="2304" cy="1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7004" y="4250"/>
              <a:ext cx="2309" cy="2"/>
              <a:chOff x="7004" y="4250"/>
              <a:chExt cx="2309" cy="2"/>
            </a:xfrm>
          </p:grpSpPr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7004" y="4250"/>
                <a:ext cx="2309" cy="2"/>
              </a:xfrm>
              <a:custGeom>
                <a:avLst/>
                <a:gdLst>
                  <a:gd name="T0" fmla="+- 0 7004 7004"/>
                  <a:gd name="T1" fmla="*/ T0 w 2309"/>
                  <a:gd name="T2" fmla="+- 0 9313 7004"/>
                  <a:gd name="T3" fmla="*/ T2 w 2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309">
                    <a:moveTo>
                      <a:pt x="0" y="0"/>
                    </a:moveTo>
                    <a:lnTo>
                      <a:pt x="2309" y="0"/>
                    </a:lnTo>
                  </a:path>
                </a:pathLst>
              </a:custGeom>
              <a:noFill/>
              <a:ln w="1163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23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What We Plan to </a:t>
            </a:r>
            <a:r>
              <a:rPr lang="en-US" sz="4000" dirty="0" smtClean="0">
                <a:solidFill>
                  <a:schemeClr val="tx2"/>
                </a:solidFill>
              </a:rPr>
              <a:t>Do: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				</a:t>
            </a:r>
            <a:r>
              <a:rPr lang="en-US" b="1" dirty="0" smtClean="0">
                <a:solidFill>
                  <a:schemeClr val="tx2"/>
                </a:solidFill>
              </a:rPr>
              <a:t>SSSP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36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0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413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chemeClr val="tx2"/>
                </a:solidFill>
              </a:rPr>
              <a:t>What </a:t>
            </a:r>
            <a:r>
              <a:rPr lang="en-US" dirty="0">
                <a:solidFill>
                  <a:schemeClr val="tx2"/>
                </a:solidFill>
              </a:rPr>
              <a:t>We </a:t>
            </a:r>
            <a:r>
              <a:rPr lang="en-US" dirty="0" smtClean="0">
                <a:solidFill>
                  <a:schemeClr val="tx2"/>
                </a:solidFill>
              </a:rPr>
              <a:t>Plan to Do –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SSSP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Communicate SSSP requirements to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Increase service capacity to meet SSSP service  needs at Santa Rosa and Petaluma Campuses: counselors, assessment and evaluation staff, support staff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Mandate SSSP requirements to first-time students spring 2015 term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Investigate and implement technology solutions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Research and Evaluate program effectiveness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Continue professional development related to SSSP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62975" cy="1241341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chemeClr val="tx2"/>
                </a:solidFill>
              </a:rPr>
              <a:t>How Will SRJC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SRJC </a:t>
            </a:r>
            <a:r>
              <a:rPr lang="en-US" sz="2400" dirty="0"/>
              <a:t>began mandatory requirements starting </a:t>
            </a:r>
            <a:r>
              <a:rPr lang="en-US" sz="2400" dirty="0">
                <a:solidFill>
                  <a:srgbClr val="007E39"/>
                </a:solidFill>
              </a:rPr>
              <a:t>spring 2015</a:t>
            </a:r>
          </a:p>
          <a:p>
            <a:r>
              <a:rPr lang="en-US" sz="2400" dirty="0"/>
              <a:t>In fall 2014, all new students were notified of SSSP requirements in their first welcome letter after application</a:t>
            </a:r>
          </a:p>
          <a:p>
            <a:r>
              <a:rPr lang="en-US" sz="2400" dirty="0"/>
              <a:t>Notifications and nudges continue through each semester till requirements are met</a:t>
            </a:r>
          </a:p>
          <a:p>
            <a:r>
              <a:rPr lang="en-US" sz="2400" dirty="0"/>
              <a:t>If SSSP requirements are not met prior to summer/fall 2015 registration: students will not earn registration priority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2024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Questions?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74632" y="1780674"/>
            <a:ext cx="3172326" cy="404260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952249"/>
            <a:ext cx="46767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567992"/>
            <a:ext cx="8829675" cy="19656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Student Success and Equity Committee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786" y="4621446"/>
            <a:ext cx="6400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Academic Academy Presentation</a:t>
            </a:r>
          </a:p>
          <a:p>
            <a:pPr>
              <a:defRPr/>
            </a:pPr>
            <a:r>
              <a:rPr lang="en-US" sz="2400" dirty="0" smtClean="0"/>
              <a:t>March, 2015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8" y="5944737"/>
            <a:ext cx="265176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36" y="2201939"/>
            <a:ext cx="614530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241341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4000" dirty="0" smtClean="0">
                <a:solidFill>
                  <a:schemeClr val="tx2"/>
                </a:solidFill>
              </a:rPr>
              <a:t>How it all began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2862"/>
            <a:ext cx="8258175" cy="4767013"/>
          </a:xfrm>
        </p:spPr>
        <p:txBody>
          <a:bodyPr>
            <a:noAutofit/>
          </a:bodyPr>
          <a:lstStyle/>
          <a:p>
            <a:r>
              <a:rPr lang="en-US" sz="2400" dirty="0"/>
              <a:t>Discussions began spring of 2014</a:t>
            </a:r>
          </a:p>
          <a:p>
            <a:r>
              <a:rPr lang="en-US" sz="2400" dirty="0" smtClean="0"/>
              <a:t>SSSP </a:t>
            </a:r>
            <a:r>
              <a:rPr lang="en-US" sz="2400" dirty="0"/>
              <a:t>Workgroup formed – IT, Dean of SSR, Counseling Dept.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Procedures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IT data collection/reporting</a:t>
            </a:r>
          </a:p>
          <a:p>
            <a:r>
              <a:rPr lang="en-US" sz="2400" dirty="0" smtClean="0"/>
              <a:t>Committee </a:t>
            </a:r>
            <a:r>
              <a:rPr lang="en-US" sz="2400" dirty="0"/>
              <a:t>vetted through all shared constituency groups and College Council/IPC in early 2014. </a:t>
            </a:r>
          </a:p>
          <a:p>
            <a:r>
              <a:rPr lang="en-US" sz="2400" dirty="0" smtClean="0"/>
              <a:t>Student </a:t>
            </a:r>
            <a:r>
              <a:rPr lang="en-US" sz="2400" dirty="0"/>
              <a:t>Success and Equity Committee was finalized in Feb. 2014 and convened its first meeting in March.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Student Equity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680" y="1192794"/>
            <a:ext cx="7165660" cy="5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2413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>
                <a:solidFill>
                  <a:schemeClr val="tx2"/>
                </a:solidFill>
              </a:rPr>
              <a:t>Writing </a:t>
            </a:r>
            <a:r>
              <a:rPr lang="en-US" sz="4000" dirty="0">
                <a:solidFill>
                  <a:schemeClr val="tx2"/>
                </a:solidFill>
              </a:rPr>
              <a:t>the plans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( </a:t>
            </a:r>
            <a:r>
              <a:rPr lang="en-US" sz="2200" dirty="0">
                <a:solidFill>
                  <a:schemeClr val="tx2"/>
                </a:solidFill>
              </a:rPr>
              <a:t>A Summer Break Adventure 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2862"/>
            <a:ext cx="8258175" cy="476701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Offered </a:t>
            </a:r>
            <a:r>
              <a:rPr lang="en-US" sz="2800" dirty="0"/>
              <a:t>faculty flex credit for summer workshops to develop </a:t>
            </a:r>
            <a:r>
              <a:rPr lang="en-US" sz="2800" dirty="0" smtClean="0"/>
              <a:t>plans</a:t>
            </a:r>
          </a:p>
          <a:p>
            <a:r>
              <a:rPr lang="en-US" sz="2800" dirty="0" smtClean="0"/>
              <a:t>Broke </a:t>
            </a:r>
            <a:r>
              <a:rPr lang="en-US" sz="2800" dirty="0"/>
              <a:t>into groups responsible for different parts of the plan.  </a:t>
            </a:r>
            <a:endParaRPr lang="en-US" sz="2800" dirty="0" smtClean="0"/>
          </a:p>
          <a:p>
            <a:r>
              <a:rPr lang="en-US" sz="2800" dirty="0" smtClean="0"/>
              <a:t>Reconvened </a:t>
            </a:r>
            <a:r>
              <a:rPr lang="en-US" sz="2800" dirty="0"/>
              <a:t>to pull it all together in Sept. 2014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7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241341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4000" dirty="0" smtClean="0">
                <a:solidFill>
                  <a:schemeClr val="tx2"/>
                </a:solidFill>
              </a:rPr>
              <a:t>What </a:t>
            </a:r>
            <a:r>
              <a:rPr lang="en-US" sz="4000" dirty="0">
                <a:solidFill>
                  <a:schemeClr val="tx2"/>
                </a:solidFill>
              </a:rPr>
              <a:t>We </a:t>
            </a:r>
            <a:r>
              <a:rPr lang="en-US" sz="4000" dirty="0" smtClean="0">
                <a:solidFill>
                  <a:schemeClr val="tx2"/>
                </a:solidFill>
              </a:rPr>
              <a:t>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2862"/>
            <a:ext cx="8258175" cy="4767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Student Success and Support Program (SSSP)</a:t>
            </a:r>
          </a:p>
          <a:p>
            <a:r>
              <a:rPr lang="en-US" sz="2800" dirty="0" smtClean="0"/>
              <a:t>Communication with college community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Presentations across the District: </a:t>
            </a:r>
            <a:r>
              <a:rPr lang="en-US" sz="2600" dirty="0"/>
              <a:t>Campus </a:t>
            </a:r>
            <a:r>
              <a:rPr lang="en-US" sz="2600" dirty="0" smtClean="0"/>
              <a:t>buy-in/ownership, (Academic Senate, IPC, EPCC, DCC)</a:t>
            </a:r>
          </a:p>
          <a:p>
            <a:pPr marL="457200" lvl="1" indent="0">
              <a:buNone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PDA workshop, New Faculty Orientation and other professional development activities related to SSSP</a:t>
            </a:r>
          </a:p>
          <a:p>
            <a:pPr marL="457200" lvl="1" indent="0">
              <a:buNone/>
            </a:pPr>
            <a:endParaRPr lang="en-US" sz="2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46" y="676401"/>
            <a:ext cx="8391524" cy="124134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Action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(SSSP Planning: Data Driven, Student Centered)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86" y="2007398"/>
            <a:ext cx="8229600" cy="4547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Research to identify service </a:t>
            </a:r>
            <a:r>
              <a:rPr lang="en-US" sz="2800" dirty="0" smtClean="0"/>
              <a:t>gaps</a:t>
            </a:r>
            <a:endParaRPr lang="en-US" sz="2800" b="1" dirty="0" smtClean="0"/>
          </a:p>
          <a:p>
            <a:r>
              <a:rPr lang="en-US" sz="2400" dirty="0"/>
              <a:t>What data have we already collected that might help the college make </a:t>
            </a:r>
            <a:r>
              <a:rPr lang="en-US" sz="2400" u="sng" dirty="0"/>
              <a:t>better decisions</a:t>
            </a:r>
            <a:r>
              <a:rPr lang="en-US" sz="2400" dirty="0"/>
              <a:t>?</a:t>
            </a:r>
          </a:p>
          <a:p>
            <a:r>
              <a:rPr lang="en-US" sz="2400" dirty="0"/>
              <a:t>What do the </a:t>
            </a:r>
            <a:r>
              <a:rPr lang="en-US" sz="2400" u="sng" dirty="0"/>
              <a:t>data</a:t>
            </a:r>
            <a:r>
              <a:rPr lang="en-US" sz="2400" dirty="0"/>
              <a:t> tell us?  </a:t>
            </a:r>
          </a:p>
          <a:p>
            <a:r>
              <a:rPr lang="en-US" sz="2400" dirty="0"/>
              <a:t>What are reasonable </a:t>
            </a:r>
            <a:r>
              <a:rPr lang="en-US" sz="2400" u="sng" dirty="0"/>
              <a:t>benchmarks</a:t>
            </a:r>
            <a:r>
              <a:rPr lang="en-US" sz="2400" dirty="0"/>
              <a:t> based on the research and data?</a:t>
            </a:r>
          </a:p>
          <a:p>
            <a:r>
              <a:rPr lang="en-US" sz="2400" dirty="0"/>
              <a:t>What </a:t>
            </a:r>
            <a:r>
              <a:rPr lang="en-US" sz="2400" u="sng" dirty="0"/>
              <a:t>action</a:t>
            </a:r>
            <a:r>
              <a:rPr lang="en-US" sz="2400" dirty="0"/>
              <a:t> should we take based on what the data tell us?</a:t>
            </a:r>
          </a:p>
          <a:p>
            <a:r>
              <a:rPr lang="en-US" sz="2400" dirty="0"/>
              <a:t>What </a:t>
            </a:r>
            <a:r>
              <a:rPr lang="en-US" sz="2400" u="sng" dirty="0"/>
              <a:t>interventions</a:t>
            </a:r>
            <a:r>
              <a:rPr lang="en-US" sz="2400" dirty="0"/>
              <a:t> or </a:t>
            </a:r>
            <a:r>
              <a:rPr lang="en-US" sz="2400" u="sng" dirty="0"/>
              <a:t>strategies</a:t>
            </a:r>
            <a:r>
              <a:rPr lang="en-US" sz="2400" dirty="0"/>
              <a:t> do we need to deploy in order to “move the needle”?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6" y="303797"/>
            <a:ext cx="8391524" cy="1241341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4000" dirty="0" smtClean="0">
                <a:solidFill>
                  <a:schemeClr val="tx2"/>
                </a:solidFill>
              </a:rPr>
              <a:t>What </a:t>
            </a:r>
            <a:r>
              <a:rPr lang="en-US" sz="4000" dirty="0">
                <a:solidFill>
                  <a:schemeClr val="tx2"/>
                </a:solidFill>
              </a:rPr>
              <a:t>We </a:t>
            </a:r>
            <a:r>
              <a:rPr lang="en-US" sz="4000" dirty="0" smtClean="0">
                <a:solidFill>
                  <a:schemeClr val="tx2"/>
                </a:solidFill>
              </a:rPr>
              <a:t>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862"/>
            <a:ext cx="8229600" cy="454793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Established exemption criteria</a:t>
            </a:r>
          </a:p>
          <a:p>
            <a:pPr lvl="1"/>
            <a:r>
              <a:rPr lang="en-US" sz="2000" dirty="0"/>
              <a:t>Only new to college, non-exempt students will be required to fulfill SSSP steps</a:t>
            </a:r>
          </a:p>
          <a:p>
            <a:pPr lvl="1"/>
            <a:r>
              <a:rPr lang="en-US" sz="2000" dirty="0"/>
              <a:t>Exemptions at SRJC</a:t>
            </a:r>
            <a:r>
              <a:rPr lang="en-US" sz="2000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 AA or higher degrees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High school concurrent students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 Ed goals categories are: Maintain Certificate or License, Pursue Educational Development (intellectual, cultural), Complete credits for high school diploma or GED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solidFill>
                  <a:srgbClr val="007E39"/>
                </a:solidFill>
              </a:rPr>
              <a:t>(Exempt students do not automatically gain registration priority; however, they may partake SSSP services to earn registration priority.)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241341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z="4000" dirty="0" smtClean="0">
                <a:solidFill>
                  <a:schemeClr val="tx2"/>
                </a:solidFill>
              </a:rPr>
              <a:t>What </a:t>
            </a:r>
            <a:r>
              <a:rPr lang="en-US" sz="4000" dirty="0">
                <a:solidFill>
                  <a:schemeClr val="tx2"/>
                </a:solidFill>
              </a:rPr>
              <a:t>We </a:t>
            </a:r>
            <a:r>
              <a:rPr lang="en-US" sz="4000" dirty="0" smtClean="0">
                <a:solidFill>
                  <a:schemeClr val="tx2"/>
                </a:solidFill>
              </a:rPr>
              <a:t>Have Accomplished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2862"/>
            <a:ext cx="8258175" cy="4767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Student Success and Support Program (SSSP)</a:t>
            </a:r>
          </a:p>
          <a:p>
            <a:r>
              <a:rPr lang="en-US" sz="2800" dirty="0" smtClean="0"/>
              <a:t>Developed Student Success Theme – </a:t>
            </a:r>
          </a:p>
          <a:p>
            <a:pPr lvl="1"/>
            <a:r>
              <a:rPr lang="en-US" sz="2400" dirty="0">
                <a:hlinkClick r:id="rId2"/>
              </a:rPr>
              <a:t>Steps for New Students | Admissions &amp; Records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Revised </a:t>
            </a:r>
            <a:r>
              <a:rPr lang="en-US" dirty="0"/>
              <a:t>policies/procedures related to </a:t>
            </a:r>
            <a:r>
              <a:rPr lang="en-US" dirty="0" smtClean="0"/>
              <a:t>SSSP</a:t>
            </a:r>
          </a:p>
          <a:p>
            <a:r>
              <a:rPr lang="en-US" dirty="0" smtClean="0">
                <a:hlinkClick r:id="rId3"/>
              </a:rPr>
              <a:t>SSEC  Website</a:t>
            </a:r>
            <a:r>
              <a:rPr lang="en-US" dirty="0" smtClean="0"/>
              <a:t> 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" y="303797"/>
            <a:ext cx="1556082" cy="13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5" y="233031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6" y="676401"/>
            <a:ext cx="665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F497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F497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29262</TotalTime>
  <Words>841</Words>
  <Application>Microsoft Office PowerPoint</Application>
  <PresentationFormat>On-screen Show (4:3)</PresentationFormat>
  <Paragraphs>127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1_Office Theme</vt:lpstr>
      <vt:lpstr>PowerPoint Presentation</vt:lpstr>
      <vt:lpstr>Student Success and Equity Committee</vt:lpstr>
      <vt:lpstr>        How it all began</vt:lpstr>
      <vt:lpstr>Student Equity</vt:lpstr>
      <vt:lpstr>  Writing the plans ( A Summer Break Adventure ) </vt:lpstr>
      <vt:lpstr>        What We Have Accomplished</vt:lpstr>
      <vt:lpstr>Action Research (SSSP Planning: Data Driven, Student Centered) </vt:lpstr>
      <vt:lpstr>        What We Have Accomplished</vt:lpstr>
      <vt:lpstr>        What We Have Accomplished</vt:lpstr>
      <vt:lpstr>        What We Have Accomplished</vt:lpstr>
      <vt:lpstr>        What We Have Accomplished</vt:lpstr>
      <vt:lpstr>        What We Have Accomplished</vt:lpstr>
      <vt:lpstr>        What We Have Accomplished</vt:lpstr>
      <vt:lpstr>        What We Have Accomplished</vt:lpstr>
      <vt:lpstr>PowerPoint Presentation</vt:lpstr>
      <vt:lpstr>What We Plan to Do:      SSSP</vt:lpstr>
      <vt:lpstr>        What We Plan to Do –  SSSP</vt:lpstr>
      <vt:lpstr>        How Will SRJC Mandate</vt:lpstr>
      <vt:lpstr>Questions?</vt:lpstr>
    </vt:vector>
  </TitlesOfParts>
  <Company>Chancellor's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T.Norberto Quiroz</cp:lastModifiedBy>
  <cp:revision>354</cp:revision>
  <cp:lastPrinted>2014-09-02T21:24:54Z</cp:lastPrinted>
  <dcterms:created xsi:type="dcterms:W3CDTF">2012-08-17T21:54:29Z</dcterms:created>
  <dcterms:modified xsi:type="dcterms:W3CDTF">2015-03-14T15:18:31Z</dcterms:modified>
</cp:coreProperties>
</file>