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0" r:id="rId1"/>
  </p:sldMasterIdLst>
  <p:notesMasterIdLst>
    <p:notesMasterId r:id="rId44"/>
  </p:notesMasterIdLst>
  <p:handoutMasterIdLst>
    <p:handoutMasterId r:id="rId45"/>
  </p:handoutMasterIdLst>
  <p:sldIdLst>
    <p:sldId id="256" r:id="rId2"/>
    <p:sldId id="313" r:id="rId3"/>
    <p:sldId id="259" r:id="rId4"/>
    <p:sldId id="260" r:id="rId5"/>
    <p:sldId id="314" r:id="rId6"/>
    <p:sldId id="258" r:id="rId7"/>
    <p:sldId id="262" r:id="rId8"/>
    <p:sldId id="315" r:id="rId9"/>
    <p:sldId id="271" r:id="rId10"/>
    <p:sldId id="316" r:id="rId11"/>
    <p:sldId id="272" r:id="rId12"/>
    <p:sldId id="273" r:id="rId13"/>
    <p:sldId id="320" r:id="rId14"/>
    <p:sldId id="317" r:id="rId15"/>
    <p:sldId id="264" r:id="rId16"/>
    <p:sldId id="265" r:id="rId17"/>
    <p:sldId id="266" r:id="rId18"/>
    <p:sldId id="267" r:id="rId19"/>
    <p:sldId id="321" r:id="rId20"/>
    <p:sldId id="307" r:id="rId21"/>
    <p:sldId id="318" r:id="rId22"/>
    <p:sldId id="298" r:id="rId23"/>
    <p:sldId id="306" r:id="rId24"/>
    <p:sldId id="305" r:id="rId25"/>
    <p:sldId id="299" r:id="rId26"/>
    <p:sldId id="297"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6" r:id="rId41"/>
    <p:sldId id="335" r:id="rId42"/>
    <p:sldId id="33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8" autoAdjust="0"/>
    <p:restoredTop sz="94660"/>
  </p:normalViewPr>
  <p:slideViewPr>
    <p:cSldViewPr snapToGrid="0" snapToObjects="1">
      <p:cViewPr>
        <p:scale>
          <a:sx n="87" d="100"/>
          <a:sy n="87" d="100"/>
        </p:scale>
        <p:origin x="-82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5C7DE8-3B38-F342-9517-1EB58B166FD6}" type="datetimeFigureOut">
              <a:rPr lang="en-US" smtClean="0"/>
              <a:t>6/10/15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06E633-1F20-0148-90EF-EB31AB83F686}" type="slidenum">
              <a:rPr lang="en-US" smtClean="0"/>
              <a:t>‹#›</a:t>
            </a:fld>
            <a:endParaRPr lang="en-US"/>
          </a:p>
        </p:txBody>
      </p:sp>
    </p:spTree>
    <p:extLst>
      <p:ext uri="{BB962C8B-B14F-4D97-AF65-F5344CB8AC3E}">
        <p14:creationId xmlns:p14="http://schemas.microsoft.com/office/powerpoint/2010/main" val="346512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AF13B-7848-BF4E-9F3E-559881E00F30}" type="datetimeFigureOut">
              <a:rPr lang="en-US" smtClean="0"/>
              <a:pPr/>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964A7-4745-224A-B963-F27F4D5B2D6D}" type="slidenum">
              <a:rPr lang="en-US" smtClean="0"/>
              <a:pPr/>
              <a:t>‹#›</a:t>
            </a:fld>
            <a:endParaRPr lang="en-US"/>
          </a:p>
        </p:txBody>
      </p:sp>
    </p:spTree>
    <p:extLst>
      <p:ext uri="{BB962C8B-B14F-4D97-AF65-F5344CB8AC3E}">
        <p14:creationId xmlns:p14="http://schemas.microsoft.com/office/powerpoint/2010/main" val="1401732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6</a:t>
            </a:fld>
            <a:endParaRPr lang="en-US"/>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16</a:t>
            </a:fld>
            <a:endParaRPr lang="en-US"/>
          </a:p>
        </p:txBody>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18</a:t>
            </a:fld>
            <a:endParaRPr lang="en-US"/>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22</a:t>
            </a:fld>
            <a:endParaRPr lang="en-US"/>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23</a:t>
            </a:fld>
            <a:endParaRPr lang="en-US"/>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24</a:t>
            </a:fld>
            <a:endParaRPr lang="en-US"/>
          </a:p>
        </p:txBody>
      </p:sp>
    </p:spTree>
    <p:extLst>
      <p:ext uri="{BB962C8B-B14F-4D97-AF65-F5344CB8AC3E}">
        <p14:creationId xmlns:p14="http://schemas.microsoft.com/office/powerpoint/2010/main" val="719885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25</a:t>
            </a:fld>
            <a:endParaRPr lang="en-US"/>
          </a:p>
        </p:txBody>
      </p:sp>
    </p:spTree>
    <p:extLst>
      <p:ext uri="{BB962C8B-B14F-4D97-AF65-F5344CB8AC3E}">
        <p14:creationId xmlns:p14="http://schemas.microsoft.com/office/powerpoint/2010/main" val="1649760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26</a:t>
            </a:fld>
            <a:endParaRPr lang="en-US"/>
          </a:p>
        </p:txBody>
      </p:sp>
    </p:spTree>
    <p:extLst>
      <p:ext uri="{BB962C8B-B14F-4D97-AF65-F5344CB8AC3E}">
        <p14:creationId xmlns:p14="http://schemas.microsoft.com/office/powerpoint/2010/main" val="59651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C47A9-4CA8-4943-A278-F3D7FE84A7F8}"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441ED-22D9-48D6-AD92-DEFB122789E0}" type="slidenum">
              <a:rPr lang="en-US" smtClean="0"/>
              <a:pPr/>
              <a:t>‹#›</a:t>
            </a:fld>
            <a:endParaRPr lang="en-US"/>
          </a:p>
        </p:txBody>
      </p:sp>
    </p:spTree>
    <p:extLst>
      <p:ext uri="{BB962C8B-B14F-4D97-AF65-F5344CB8AC3E}">
        <p14:creationId xmlns:p14="http://schemas.microsoft.com/office/powerpoint/2010/main" val="167665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47A9-4CA8-4943-A278-F3D7FE84A7F8}"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398995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47A9-4CA8-4943-A278-F3D7FE84A7F8}"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114211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C47A9-4CA8-4943-A278-F3D7FE84A7F8}"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118129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6/10/15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9D441ED-22D9-48D6-AD92-DEFB122789E0}" type="slidenum">
              <a:rPr lang="en-US" smtClean="0"/>
              <a:pPr/>
              <a:t>‹#›</a:t>
            </a:fld>
            <a:endParaRPr lang="en-US"/>
          </a:p>
        </p:txBody>
      </p:sp>
    </p:spTree>
    <p:extLst>
      <p:ext uri="{BB962C8B-B14F-4D97-AF65-F5344CB8AC3E}">
        <p14:creationId xmlns:p14="http://schemas.microsoft.com/office/powerpoint/2010/main" val="379042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C47A9-4CA8-4943-A278-F3D7FE84A7F8}"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307811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C47A9-4CA8-4943-A278-F3D7FE84A7F8}" type="datetimeFigureOut">
              <a:rPr lang="en-US" smtClean="0"/>
              <a:pPr/>
              <a:t>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362604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C47A9-4CA8-4943-A278-F3D7FE84A7F8}" type="datetimeFigureOut">
              <a:rPr lang="en-US" smtClean="0"/>
              <a:pPr/>
              <a:t>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376295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C47A9-4CA8-4943-A278-F3D7FE84A7F8}" type="datetimeFigureOut">
              <a:rPr lang="en-US" smtClean="0"/>
              <a:pPr/>
              <a:t>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418624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C47A9-4CA8-4943-A278-F3D7FE84A7F8}"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247737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C47A9-4CA8-4943-A278-F3D7FE84A7F8}" type="datetimeFigureOut">
              <a:rPr lang="en-US" smtClean="0"/>
              <a:pPr/>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8E1F4-84A4-1C4F-B7CE-4803F050C12D}" type="slidenum">
              <a:rPr lang="en-US" smtClean="0"/>
              <a:pPr/>
              <a:t>‹#›</a:t>
            </a:fld>
            <a:endParaRPr lang="en-US"/>
          </a:p>
        </p:txBody>
      </p:sp>
    </p:spTree>
    <p:extLst>
      <p:ext uri="{BB962C8B-B14F-4D97-AF65-F5344CB8AC3E}">
        <p14:creationId xmlns:p14="http://schemas.microsoft.com/office/powerpoint/2010/main" val="10982421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C47A9-4CA8-4943-A278-F3D7FE84A7F8}" type="datetimeFigureOut">
              <a:rPr lang="en-US" smtClean="0"/>
              <a:pPr/>
              <a:t>6/10/15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8E1F4-84A4-1C4F-B7CE-4803F050C12D}" type="slidenum">
              <a:rPr lang="en-US" smtClean="0"/>
              <a:pPr/>
              <a:t>‹#›</a:t>
            </a:fld>
            <a:endParaRPr lang="en-US"/>
          </a:p>
        </p:txBody>
      </p:sp>
    </p:spTree>
    <p:extLst>
      <p:ext uri="{BB962C8B-B14F-4D97-AF65-F5344CB8AC3E}">
        <p14:creationId xmlns:p14="http://schemas.microsoft.com/office/powerpoint/2010/main" val="3169228658"/>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9471" y="651204"/>
            <a:ext cx="5724758" cy="2268647"/>
          </a:xfrm>
        </p:spPr>
        <p:txBody>
          <a:bodyPr>
            <a:normAutofit fontScale="90000"/>
          </a:bodyPr>
          <a:lstStyle/>
          <a:p>
            <a:r>
              <a:rPr lang="en-US" sz="2667" dirty="0" smtClean="0">
                <a:latin typeface="Thonburi"/>
                <a:cs typeface="Thonburi"/>
              </a:rPr>
              <a:t/>
            </a:r>
            <a:br>
              <a:rPr lang="en-US" sz="2667" dirty="0" smtClean="0">
                <a:latin typeface="Thonburi"/>
                <a:cs typeface="Thonburi"/>
              </a:rPr>
            </a:br>
            <a:r>
              <a:rPr lang="en-US" sz="4444" b="1" dirty="0" smtClean="0"/>
              <a:t>Bases for Academic Senates: What Are We And What Are Our Roles?</a:t>
            </a:r>
            <a:endParaRPr lang="en-US" sz="3100" dirty="0"/>
          </a:p>
        </p:txBody>
      </p:sp>
      <p:sp>
        <p:nvSpPr>
          <p:cNvPr id="3" name="Subtitle 2"/>
          <p:cNvSpPr>
            <a:spLocks noGrp="1"/>
          </p:cNvSpPr>
          <p:nvPr>
            <p:ph type="subTitle" idx="1"/>
          </p:nvPr>
        </p:nvSpPr>
        <p:spPr>
          <a:xfrm>
            <a:off x="655459" y="4052740"/>
            <a:ext cx="7715304" cy="2805260"/>
          </a:xfrm>
        </p:spPr>
        <p:txBody>
          <a:bodyPr>
            <a:noAutofit/>
          </a:bodyPr>
          <a:lstStyle/>
          <a:p>
            <a:r>
              <a:rPr lang="en-US" sz="2500" dirty="0" smtClean="0">
                <a:solidFill>
                  <a:schemeClr val="tx1"/>
                </a:solidFill>
              </a:rPr>
              <a:t>Craig Rutan, Area D Representative</a:t>
            </a:r>
          </a:p>
          <a:p>
            <a:r>
              <a:rPr lang="en-US" sz="2500" dirty="0" smtClean="0">
                <a:solidFill>
                  <a:schemeClr val="tx1"/>
                </a:solidFill>
              </a:rPr>
              <a:t>Cynthia Rico, South Representative</a:t>
            </a:r>
          </a:p>
        </p:txBody>
      </p:sp>
      <p:sp>
        <p:nvSpPr>
          <p:cNvPr id="7" name="Rectangle 6"/>
          <p:cNvSpPr/>
          <p:nvPr/>
        </p:nvSpPr>
        <p:spPr>
          <a:xfrm>
            <a:off x="368695" y="4052739"/>
            <a:ext cx="8493661" cy="569387"/>
          </a:xfrm>
          <a:prstGeom prst="rect">
            <a:avLst/>
          </a:prstGeom>
        </p:spPr>
        <p:txBody>
          <a:bodyPr wrap="square">
            <a:spAutoFit/>
          </a:bodyPr>
          <a:lstStyle/>
          <a:p>
            <a:r>
              <a:rPr lang="en-US" sz="3100" dirty="0" smtClean="0">
                <a:solidFill>
                  <a:prstClr val="black"/>
                </a:solidFill>
                <a:latin typeface="Thonburi"/>
                <a:ea typeface="+mj-ea"/>
                <a:cs typeface="Thonburi"/>
              </a:rPr>
              <a:t>  </a:t>
            </a:r>
            <a:endParaRPr lang="en-US" sz="2800" dirty="0">
              <a:latin typeface="Thonburi"/>
              <a:cs typeface="Thonburi"/>
            </a:endParaRPr>
          </a:p>
        </p:txBody>
      </p:sp>
      <p:pic>
        <p:nvPicPr>
          <p:cNvPr id="8" name="Picture 7"/>
          <p:cNvPicPr>
            <a:picLocks noChangeAspect="1"/>
          </p:cNvPicPr>
          <p:nvPr/>
        </p:nvPicPr>
        <p:blipFill>
          <a:blip r:embed="rId2"/>
          <a:stretch>
            <a:fillRect/>
          </a:stretch>
        </p:blipFill>
        <p:spPr>
          <a:xfrm>
            <a:off x="1769471" y="5558861"/>
            <a:ext cx="5273396" cy="9017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algn="ctr">
              <a:buNone/>
            </a:pPr>
            <a:r>
              <a:rPr lang="en-US" dirty="0" smtClean="0"/>
              <a:t>	</a:t>
            </a:r>
            <a:r>
              <a:rPr lang="en-US" sz="5400" dirty="0" smtClean="0"/>
              <a:t>What is the difference between “primarily rely” and “mutually agree”?</a:t>
            </a:r>
          </a:p>
          <a:p>
            <a:pPr lvl="0" algn="ctr">
              <a:buNone/>
            </a:pPr>
            <a:endParaRPr lang="en-US" sz="47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673"/>
            <a:ext cx="8229600" cy="853671"/>
          </a:xfrm>
        </p:spPr>
        <p:txBody>
          <a:bodyPr>
            <a:normAutofit fontScale="90000"/>
          </a:bodyPr>
          <a:lstStyle/>
          <a:p>
            <a:pPr lvl="0"/>
            <a:r>
              <a:rPr lang="en-US" b="1" dirty="0" smtClean="0">
                <a:latin typeface="+mn-lt"/>
                <a:ea typeface="ＭＳ Ｐゴシック" pitchFamily="1" charset="-128"/>
                <a:cs typeface="Thonburi"/>
              </a:rPr>
              <a:t>Collegial </a:t>
            </a:r>
            <a:r>
              <a:rPr lang="en-US" b="1" dirty="0">
                <a:latin typeface="+mn-lt"/>
                <a:ea typeface="ＭＳ Ｐゴシック" pitchFamily="1" charset="-128"/>
                <a:cs typeface="Thonburi"/>
              </a:rPr>
              <a:t>Consultation – Defined</a:t>
            </a:r>
            <a:r>
              <a:rPr lang="en-US" sz="5400" b="1" dirty="0" smtClean="0">
                <a:latin typeface="+mn-lt"/>
                <a:ea typeface="ＭＳ Ｐゴシック" pitchFamily="1" charset="-128"/>
                <a:cs typeface="Thonburi"/>
              </a:rPr>
              <a:t> </a:t>
            </a:r>
            <a:r>
              <a:rPr lang="en-US" sz="6600" b="1" dirty="0" smtClean="0">
                <a:latin typeface="+mn-lt"/>
                <a:cs typeface="Thonburi"/>
              </a:rPr>
              <a:t/>
            </a:r>
            <a:br>
              <a:rPr lang="en-US" sz="6600" b="1" dirty="0" smtClean="0">
                <a:latin typeface="+mn-lt"/>
                <a:cs typeface="Thonburi"/>
              </a:rPr>
            </a:br>
            <a:endParaRPr lang="en-US" sz="2000" b="1" dirty="0">
              <a:latin typeface="+mn-lt"/>
              <a:cs typeface="Thonburi"/>
            </a:endParaRPr>
          </a:p>
        </p:txBody>
      </p:sp>
      <p:sp>
        <p:nvSpPr>
          <p:cNvPr id="9" name="Content Placeholder 2"/>
          <p:cNvSpPr txBox="1">
            <a:spLocks/>
          </p:cNvSpPr>
          <p:nvPr/>
        </p:nvSpPr>
        <p:spPr>
          <a:xfrm>
            <a:off x="457200" y="1236344"/>
            <a:ext cx="8229600" cy="4858433"/>
          </a:xfrm>
          <a:prstGeom prst="rect">
            <a:avLst/>
          </a:prstGeom>
        </p:spPr>
        <p:txBody>
          <a:bodyPr vert="horz" lIns="91440" tIns="45720" rIns="91440" bIns="45720" rtlCol="0">
            <a:normAutofit fontScale="92500" lnSpcReduction="20000"/>
          </a:bodyPr>
          <a:lstStyle/>
          <a:p>
            <a:pPr marL="342900" lvl="0" indent="-342900">
              <a:spcBef>
                <a:spcPct val="0"/>
              </a:spcBef>
            </a:pPr>
            <a:r>
              <a:rPr lang="en-US" sz="3200" dirty="0" smtClean="0">
                <a:cs typeface="Thonburi"/>
              </a:rPr>
              <a:t>Section </a:t>
            </a:r>
            <a:r>
              <a:rPr lang="en-US" sz="3200" dirty="0" smtClean="0">
                <a:ea typeface="ＭＳ Ｐゴシック" pitchFamily="1" charset="-128"/>
                <a:cs typeface="Thonburi"/>
              </a:rPr>
              <a:t>§53200 (d)(1)</a:t>
            </a:r>
            <a:r>
              <a:rPr lang="en-US" sz="3200" dirty="0" smtClean="0">
                <a:cs typeface="Thonburi"/>
              </a:rPr>
              <a:t>:</a:t>
            </a:r>
          </a:p>
          <a:p>
            <a:pPr marL="342900" indent="-342900">
              <a:spcBef>
                <a:spcPct val="0"/>
              </a:spcBef>
              <a:buFont typeface="Arial"/>
              <a:buChar char="•"/>
            </a:pPr>
            <a:r>
              <a:rPr lang="en-US" sz="3200" dirty="0" smtClean="0">
                <a:ea typeface="ＭＳ Ｐゴシック" pitchFamily="1" charset="-128"/>
                <a:cs typeface="Thonburi"/>
              </a:rPr>
              <a:t>When </a:t>
            </a:r>
            <a:r>
              <a:rPr lang="en-US" sz="3200" b="1" dirty="0" smtClean="0">
                <a:ea typeface="ＭＳ Ｐゴシック" pitchFamily="1" charset="-128"/>
                <a:cs typeface="Thonburi"/>
              </a:rPr>
              <a:t>rely primarily</a:t>
            </a:r>
            <a:endParaRPr lang="en-US" sz="3200" dirty="0" smtClean="0">
              <a:cs typeface="Thonburi"/>
            </a:endParaRPr>
          </a:p>
          <a:p>
            <a:pPr marL="342900" indent="-342900">
              <a:spcBef>
                <a:spcPct val="0"/>
              </a:spcBef>
              <a:buFont typeface="Arial"/>
              <a:buChar char="•"/>
            </a:pPr>
            <a:r>
              <a:rPr lang="en-US" sz="3200" dirty="0" smtClean="0">
                <a:ea typeface="ＭＳ Ｐゴシック" pitchFamily="1" charset="-128"/>
                <a:cs typeface="Thonburi"/>
              </a:rPr>
              <a:t>The recommendations of the senate will normally be accepted…</a:t>
            </a:r>
          </a:p>
          <a:p>
            <a:pPr marL="800100" lvl="1" indent="-342900">
              <a:spcBef>
                <a:spcPct val="0"/>
              </a:spcBef>
              <a:buFont typeface="Arial"/>
              <a:buChar char="•"/>
            </a:pPr>
            <a:r>
              <a:rPr lang="en-US" sz="3200" dirty="0" smtClean="0">
                <a:ea typeface="ＭＳ Ｐゴシック" pitchFamily="1" charset="-128"/>
                <a:cs typeface="Thonburi"/>
              </a:rPr>
              <a:t>Only in exceptional circumstances and for compelling reasons will the recommendations not be accepted. </a:t>
            </a:r>
          </a:p>
          <a:p>
            <a:pPr marL="800100" lvl="1" indent="-342900">
              <a:spcBef>
                <a:spcPct val="0"/>
              </a:spcBef>
              <a:buFont typeface="Arial"/>
              <a:buChar char="•"/>
            </a:pPr>
            <a:r>
              <a:rPr lang="en-US" sz="3200" dirty="0" smtClean="0">
                <a:ea typeface="ＭＳ Ｐゴシック" pitchFamily="1" charset="-128"/>
                <a:cs typeface="Thonburi"/>
              </a:rPr>
              <a:t>If a recommendation is not accepted, the governing board or its designee, upon request of the academic senate, shall promptly communicate its reasons in writing to the academic senate.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5978"/>
            <a:ext cx="8229600" cy="770386"/>
          </a:xfrm>
        </p:spPr>
        <p:txBody>
          <a:bodyPr>
            <a:normAutofit fontScale="90000"/>
          </a:bodyPr>
          <a:lstStyle/>
          <a:p>
            <a:pPr lvl="0"/>
            <a:r>
              <a:rPr lang="en-US" b="1" dirty="0" smtClean="0">
                <a:latin typeface="+mn-lt"/>
                <a:ea typeface="ＭＳ Ｐゴシック" pitchFamily="1" charset="-128"/>
                <a:cs typeface="Thonburi"/>
              </a:rPr>
              <a:t>Collegial </a:t>
            </a:r>
            <a:r>
              <a:rPr lang="en-US" b="1" dirty="0">
                <a:latin typeface="+mn-lt"/>
                <a:ea typeface="ＭＳ Ｐゴシック" pitchFamily="1" charset="-128"/>
                <a:cs typeface="Thonburi"/>
              </a:rPr>
              <a:t>Consultation – Defined</a:t>
            </a:r>
            <a:r>
              <a:rPr lang="en-US" sz="5400" b="1" dirty="0" smtClean="0">
                <a:latin typeface="+mn-lt"/>
                <a:ea typeface="ＭＳ Ｐゴシック" pitchFamily="1" charset="-128"/>
                <a:cs typeface="Thonburi"/>
              </a:rPr>
              <a:t> </a:t>
            </a:r>
            <a:r>
              <a:rPr lang="en-US" sz="6600" b="1" dirty="0" smtClean="0">
                <a:latin typeface="Thonburi"/>
                <a:cs typeface="Thonburi"/>
              </a:rPr>
              <a:t/>
            </a:r>
            <a:br>
              <a:rPr lang="en-US" sz="6600" b="1" dirty="0" smtClean="0">
                <a:latin typeface="Thonburi"/>
                <a:cs typeface="Thonburi"/>
              </a:rPr>
            </a:br>
            <a:endParaRPr lang="en-US" sz="2000" b="1" dirty="0">
              <a:latin typeface="Thonburi"/>
              <a:cs typeface="Thonburi"/>
            </a:endParaRPr>
          </a:p>
        </p:txBody>
      </p:sp>
      <p:sp>
        <p:nvSpPr>
          <p:cNvPr id="9" name="Content Placeholder 2"/>
          <p:cNvSpPr txBox="1">
            <a:spLocks/>
          </p:cNvSpPr>
          <p:nvPr/>
        </p:nvSpPr>
        <p:spPr>
          <a:xfrm>
            <a:off x="457200" y="1576720"/>
            <a:ext cx="8229600" cy="4604655"/>
          </a:xfrm>
          <a:prstGeom prst="rect">
            <a:avLst/>
          </a:prstGeom>
        </p:spPr>
        <p:txBody>
          <a:bodyPr vert="horz" lIns="91440" tIns="45720" rIns="91440" bIns="45720" rtlCol="0">
            <a:normAutofit/>
          </a:bodyPr>
          <a:lstStyle/>
          <a:p>
            <a:pPr marL="342900" lvl="0" indent="-342900">
              <a:spcBef>
                <a:spcPct val="0"/>
              </a:spcBef>
            </a:pPr>
            <a:r>
              <a:rPr lang="en-US" sz="3200" dirty="0" smtClean="0">
                <a:cs typeface="Thonburi"/>
              </a:rPr>
              <a:t>Section </a:t>
            </a:r>
            <a:r>
              <a:rPr lang="en-US" sz="3200" dirty="0" smtClean="0">
                <a:ea typeface="ＭＳ Ｐゴシック" pitchFamily="1" charset="-128"/>
                <a:cs typeface="Thonburi"/>
              </a:rPr>
              <a:t>§53200 (d)(1)</a:t>
            </a:r>
            <a:r>
              <a:rPr lang="en-US" sz="3200" dirty="0" smtClean="0">
                <a:cs typeface="Thonburi"/>
              </a:rPr>
              <a:t>:</a:t>
            </a:r>
          </a:p>
          <a:p>
            <a:pPr marL="342900" indent="-342900">
              <a:spcBef>
                <a:spcPct val="0"/>
              </a:spcBef>
              <a:buFont typeface="Arial"/>
              <a:buChar char="•"/>
            </a:pPr>
            <a:r>
              <a:rPr lang="en-US" sz="3200" dirty="0" smtClean="0">
                <a:ea typeface="ＭＳ Ｐゴシック" pitchFamily="1" charset="-128"/>
                <a:cs typeface="Thonburi"/>
              </a:rPr>
              <a:t>When </a:t>
            </a:r>
            <a:r>
              <a:rPr lang="en-US" sz="3200" b="1" i="1" dirty="0" smtClean="0">
                <a:ea typeface="ＭＳ Ｐゴシック" pitchFamily="1" charset="-128"/>
                <a:cs typeface="Thonburi"/>
              </a:rPr>
              <a:t>mutually agree </a:t>
            </a:r>
            <a:r>
              <a:rPr lang="en-US" sz="3200" i="1" dirty="0" smtClean="0">
                <a:ea typeface="ＭＳ Ｐゴシック" pitchFamily="1" charset="-128"/>
                <a:cs typeface="Thonburi"/>
              </a:rPr>
              <a:t>(and an agreement has not been reached)</a:t>
            </a:r>
            <a:endParaRPr lang="en-US" sz="3200" dirty="0" smtClean="0">
              <a:cs typeface="Thonburi"/>
            </a:endParaRPr>
          </a:p>
          <a:p>
            <a:pPr marL="800100" lvl="1" indent="-342900">
              <a:spcBef>
                <a:spcPct val="0"/>
              </a:spcBef>
              <a:buFont typeface="Arial"/>
              <a:buChar char="•"/>
            </a:pPr>
            <a:r>
              <a:rPr lang="en-US" sz="3200" dirty="0" smtClean="0">
                <a:ea typeface="ＭＳ Ｐゴシック" pitchFamily="1" charset="-128"/>
                <a:cs typeface="Thonburi"/>
              </a:rPr>
              <a:t>Existing policy shall remain in effect except in cases of legal liability or fiscal hardship.</a:t>
            </a:r>
          </a:p>
          <a:p>
            <a:pPr marL="800100" lvl="1" indent="-342900">
              <a:spcBef>
                <a:spcPct val="0"/>
              </a:spcBef>
              <a:buFont typeface="Arial"/>
              <a:buChar char="•"/>
            </a:pPr>
            <a:r>
              <a:rPr lang="en-US" sz="3200" dirty="0" smtClean="0">
                <a:ea typeface="ＭＳ Ｐゴシック" pitchFamily="1" charset="-128"/>
                <a:cs typeface="Thonburi"/>
              </a:rPr>
              <a:t>Board may act, after a good faith effort to reach agreement, only for compelling legal, fiscal, or organizational reasons.</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dirty="0"/>
              <a:t>Do you know your </a:t>
            </a:r>
            <a:r>
              <a:rPr lang="en-US" sz="5400" dirty="0" smtClean="0"/>
              <a:t>local board policy</a:t>
            </a:r>
            <a:r>
              <a:rPr lang="en-US" sz="5400" dirty="0"/>
              <a:t>?</a:t>
            </a:r>
          </a:p>
        </p:txBody>
      </p:sp>
    </p:spTree>
    <p:extLst>
      <p:ext uri="{BB962C8B-B14F-4D97-AF65-F5344CB8AC3E}">
        <p14:creationId xmlns:p14="http://schemas.microsoft.com/office/powerpoint/2010/main" val="1904583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lvl="0" algn="ctr">
              <a:buNone/>
            </a:pPr>
            <a:r>
              <a:rPr lang="en-US" sz="5400" dirty="0" smtClean="0"/>
              <a:t>What are “academic and professional matters”?</a:t>
            </a:r>
          </a:p>
          <a:p>
            <a:pPr algn="ctr">
              <a:buNone/>
            </a:pPr>
            <a:endParaRPr lang="en-US" sz="4800" dirty="0" smtClean="0"/>
          </a:p>
          <a:p>
            <a:pPr lvl="0" algn="ctr">
              <a:buNone/>
            </a:pPr>
            <a:endParaRPr lang="en-US" sz="47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449"/>
            <a:ext cx="8229600" cy="1041062"/>
          </a:xfrm>
        </p:spPr>
        <p:txBody>
          <a:bodyPr>
            <a:normAutofit fontScale="90000"/>
          </a:bodyPr>
          <a:lstStyle/>
          <a:p>
            <a:pPr marL="342900" lvl="0" indent="-342900">
              <a:spcBef>
                <a:spcPct val="20000"/>
              </a:spcBef>
              <a:defRPr/>
            </a:pPr>
            <a:r>
              <a:rPr lang="en-US" b="1" dirty="0" smtClean="0">
                <a:cs typeface="Thonburi"/>
              </a:rPr>
              <a:t>What does the Academic Senate have authority over?</a:t>
            </a:r>
          </a:p>
        </p:txBody>
      </p:sp>
      <p:sp>
        <p:nvSpPr>
          <p:cNvPr id="9" name="Content Placeholder 2"/>
          <p:cNvSpPr txBox="1">
            <a:spLocks/>
          </p:cNvSpPr>
          <p:nvPr/>
        </p:nvSpPr>
        <p:spPr>
          <a:xfrm>
            <a:off x="457200" y="2153799"/>
            <a:ext cx="8229600" cy="1247828"/>
          </a:xfrm>
          <a:prstGeom prst="rect">
            <a:avLst/>
          </a:prstGeom>
        </p:spPr>
        <p:txBody>
          <a:bodyPr vert="horz" lIns="91440" tIns="45720" rIns="91440" bIns="45720" rtlCol="0">
            <a:normAutofit/>
          </a:bodyPr>
          <a:lstStyle/>
          <a:p>
            <a:pPr marL="342900" indent="-342900" algn="ctr">
              <a:spcBef>
                <a:spcPct val="0"/>
              </a:spcBef>
            </a:pPr>
            <a:r>
              <a:rPr lang="en-US" sz="7200" dirty="0" smtClean="0">
                <a:solidFill>
                  <a:srgbClr val="FF0000"/>
                </a:solidFill>
                <a:latin typeface="Thonburi"/>
                <a:ea typeface="ＭＳ Ｐゴシック" charset="-128"/>
                <a:cs typeface="Thonburi"/>
              </a:rPr>
              <a:t>The </a:t>
            </a:r>
            <a:r>
              <a:rPr lang="ja-JP" altLang="en-US" sz="7200" dirty="0" smtClean="0">
                <a:solidFill>
                  <a:srgbClr val="FF0000"/>
                </a:solidFill>
                <a:latin typeface="Thonburi"/>
                <a:ea typeface="ＭＳ Ｐゴシック" charset="-128"/>
                <a:cs typeface="Thonburi"/>
              </a:rPr>
              <a:t>“</a:t>
            </a:r>
            <a:r>
              <a:rPr lang="en-US" altLang="ja-JP" sz="7200" dirty="0" smtClean="0">
                <a:solidFill>
                  <a:srgbClr val="FF0000"/>
                </a:solidFill>
                <a:latin typeface="Thonburi"/>
                <a:ea typeface="ＭＳ Ｐゴシック" charset="-128"/>
                <a:cs typeface="Thonburi"/>
              </a:rPr>
              <a:t>10 + 1</a:t>
            </a:r>
            <a:r>
              <a:rPr lang="ja-JP" altLang="en-US" sz="7200" dirty="0" smtClean="0">
                <a:solidFill>
                  <a:srgbClr val="FF0000"/>
                </a:solidFill>
                <a:latin typeface="Thonburi"/>
                <a:ea typeface="ＭＳ Ｐゴシック" charset="-128"/>
                <a:cs typeface="Thonburi"/>
              </a:rPr>
              <a:t>”</a:t>
            </a:r>
            <a:endParaRPr lang="en-US" sz="7200" dirty="0" smtClean="0">
              <a:latin typeface="Thonburi"/>
              <a:ea typeface="ＭＳ Ｐゴシック" charset="-128"/>
              <a:cs typeface="Thonburi"/>
            </a:endParaRPr>
          </a:p>
        </p:txBody>
      </p:sp>
      <p:pic>
        <p:nvPicPr>
          <p:cNvPr id="5" name="Picture 4"/>
          <p:cNvPicPr>
            <a:picLocks noChangeAspect="1"/>
          </p:cNvPicPr>
          <p:nvPr/>
        </p:nvPicPr>
        <p:blipFill>
          <a:blip r:embed="rId2"/>
          <a:stretch>
            <a:fillRect/>
          </a:stretch>
        </p:blipFill>
        <p:spPr>
          <a:xfrm>
            <a:off x="2812857" y="3904874"/>
            <a:ext cx="3263900" cy="24892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34808"/>
            <a:ext cx="8229600" cy="936956"/>
          </a:xfrm>
        </p:spPr>
        <p:txBody>
          <a:bodyPr>
            <a:normAutofit fontScale="90000"/>
          </a:bodyPr>
          <a:lstStyle/>
          <a:p>
            <a:r>
              <a:rPr lang="en-US" b="1" dirty="0" smtClean="0">
                <a:ea typeface="ＭＳ Ｐゴシック" charset="-128"/>
                <a:cs typeface="Thonburi"/>
              </a:rPr>
              <a:t>The “10 + 1”</a:t>
            </a:r>
            <a:r>
              <a:rPr lang="en-US" sz="2000" b="1" dirty="0" smtClean="0">
                <a:ea typeface="ＭＳ Ｐゴシック" charset="-128"/>
                <a:cs typeface="Thonburi"/>
              </a:rPr>
              <a:t/>
            </a:r>
            <a:br>
              <a:rPr lang="en-US" sz="2000" b="1" dirty="0" smtClean="0">
                <a:ea typeface="ＭＳ Ｐゴシック" charset="-128"/>
                <a:cs typeface="Thonburi"/>
              </a:rPr>
            </a:br>
            <a:r>
              <a:rPr lang="en-US" sz="2000" b="1" dirty="0" smtClean="0">
                <a:cs typeface="Thonburi"/>
              </a:rPr>
              <a:t>Section </a:t>
            </a:r>
            <a:r>
              <a:rPr lang="en-US" sz="2000" b="1" dirty="0" smtClean="0">
                <a:ea typeface="ＭＳ Ｐゴシック" pitchFamily="1" charset="-128"/>
                <a:cs typeface="Thonburi"/>
              </a:rPr>
              <a:t>§</a:t>
            </a:r>
            <a:r>
              <a:rPr lang="en-US" sz="2000" b="1" dirty="0" smtClean="0">
                <a:cs typeface="Thonburi"/>
              </a:rPr>
              <a:t>53200 (c)</a:t>
            </a:r>
            <a:endParaRPr lang="en-US" sz="2000" b="1" dirty="0">
              <a:cs typeface="Thonburi"/>
            </a:endParaRPr>
          </a:p>
        </p:txBody>
      </p:sp>
      <p:sp>
        <p:nvSpPr>
          <p:cNvPr id="9" name="Content Placeholder 2"/>
          <p:cNvSpPr txBox="1">
            <a:spLocks/>
          </p:cNvSpPr>
          <p:nvPr/>
        </p:nvSpPr>
        <p:spPr>
          <a:xfrm>
            <a:off x="457199" y="1562120"/>
            <a:ext cx="8357935" cy="3941799"/>
          </a:xfrm>
          <a:prstGeom prst="rect">
            <a:avLst/>
          </a:prstGeom>
        </p:spPr>
        <p:txBody>
          <a:bodyPr vert="horz" lIns="91440" tIns="45720" rIns="91440" bIns="45720" rtlCol="0">
            <a:normAutofit/>
          </a:bodyPr>
          <a:lstStyle/>
          <a:p>
            <a:pPr marL="514350" indent="-514350">
              <a:spcBef>
                <a:spcPct val="0"/>
              </a:spcBef>
              <a:buFont typeface="+mj-lt"/>
              <a:buAutoNum type="arabicPeriod"/>
            </a:pPr>
            <a:r>
              <a:rPr lang="en-US" sz="3200" dirty="0" smtClean="0">
                <a:cs typeface="Thonburi"/>
              </a:rPr>
              <a:t>Curriculum, including establishing prerequisites</a:t>
            </a:r>
          </a:p>
          <a:p>
            <a:pPr marL="514350" indent="-514350">
              <a:spcBef>
                <a:spcPct val="0"/>
              </a:spcBef>
              <a:buFont typeface="+mj-lt"/>
              <a:buAutoNum type="arabicPeriod"/>
            </a:pPr>
            <a:r>
              <a:rPr lang="en-US" sz="3200" dirty="0" smtClean="0">
                <a:cs typeface="Thonburi"/>
              </a:rPr>
              <a:t>Degree &amp; Certificate Requirements</a:t>
            </a:r>
          </a:p>
          <a:p>
            <a:pPr marL="514350" indent="-514350">
              <a:spcBef>
                <a:spcPct val="0"/>
              </a:spcBef>
              <a:buFont typeface="+mj-lt"/>
              <a:buAutoNum type="arabicPeriod"/>
            </a:pPr>
            <a:r>
              <a:rPr lang="en-US" sz="3200" dirty="0" smtClean="0">
                <a:cs typeface="Thonburi"/>
              </a:rPr>
              <a:t>Grading Policies</a:t>
            </a:r>
          </a:p>
          <a:p>
            <a:pPr marL="514350" indent="-514350">
              <a:spcBef>
                <a:spcPct val="0"/>
              </a:spcBef>
              <a:buFont typeface="+mj-lt"/>
              <a:buAutoNum type="arabicPeriod"/>
            </a:pPr>
            <a:r>
              <a:rPr lang="en-US" sz="3200" dirty="0" smtClean="0">
                <a:cs typeface="Thonburi"/>
              </a:rPr>
              <a:t>Educational Program Development</a:t>
            </a:r>
          </a:p>
          <a:p>
            <a:pPr marL="514350" indent="-514350">
              <a:spcBef>
                <a:spcPct val="0"/>
              </a:spcBef>
              <a:buFont typeface="+mj-lt"/>
              <a:buAutoNum type="arabicPeriod"/>
            </a:pPr>
            <a:r>
              <a:rPr lang="en-US" sz="3200" dirty="0" smtClean="0">
                <a:cs typeface="Thonburi"/>
              </a:rPr>
              <a:t>Standards &amp; Policies regarding </a:t>
            </a:r>
            <a:br>
              <a:rPr lang="en-US" sz="3200" dirty="0" smtClean="0">
                <a:cs typeface="Thonburi"/>
              </a:rPr>
            </a:br>
            <a:r>
              <a:rPr lang="en-US" sz="3200" dirty="0" smtClean="0">
                <a:cs typeface="Thonburi"/>
              </a:rPr>
              <a:t>    Student Preparation and Success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532"/>
            <a:ext cx="8229600" cy="895313"/>
          </a:xfrm>
        </p:spPr>
        <p:txBody>
          <a:bodyPr>
            <a:normAutofit fontScale="90000"/>
          </a:bodyPr>
          <a:lstStyle/>
          <a:p>
            <a:r>
              <a:rPr lang="en-US" b="1" dirty="0" smtClean="0">
                <a:ea typeface="ＭＳ Ｐゴシック" charset="-128"/>
                <a:cs typeface="Thonburi"/>
              </a:rPr>
              <a:t>The “10 + 1”</a:t>
            </a:r>
            <a:r>
              <a:rPr lang="en-US" sz="2000" b="1" dirty="0" smtClean="0">
                <a:ea typeface="ＭＳ Ｐゴシック" charset="-128"/>
                <a:cs typeface="Thonburi"/>
              </a:rPr>
              <a:t/>
            </a:r>
            <a:br>
              <a:rPr lang="en-US" sz="2000" b="1" dirty="0" smtClean="0">
                <a:ea typeface="ＭＳ Ｐゴシック" charset="-128"/>
                <a:cs typeface="Thonburi"/>
              </a:rPr>
            </a:br>
            <a:r>
              <a:rPr lang="en-US" sz="2000" b="1" dirty="0" smtClean="0">
                <a:cs typeface="Thonburi"/>
              </a:rPr>
              <a:t>Section </a:t>
            </a:r>
            <a:r>
              <a:rPr lang="en-US" sz="2000" b="1" dirty="0" smtClean="0">
                <a:ea typeface="ＭＳ Ｐゴシック" pitchFamily="1" charset="-128"/>
                <a:cs typeface="Thonburi"/>
              </a:rPr>
              <a:t>§</a:t>
            </a:r>
            <a:r>
              <a:rPr lang="en-US" sz="2000" b="1" dirty="0" smtClean="0">
                <a:cs typeface="Thonburi"/>
              </a:rPr>
              <a:t>53200 (c)</a:t>
            </a:r>
            <a:endParaRPr lang="en-US" sz="2000" b="1" dirty="0">
              <a:cs typeface="Thonburi"/>
            </a:endParaRPr>
          </a:p>
        </p:txBody>
      </p:sp>
      <p:sp>
        <p:nvSpPr>
          <p:cNvPr id="9" name="Content Placeholder 2"/>
          <p:cNvSpPr txBox="1">
            <a:spLocks/>
          </p:cNvSpPr>
          <p:nvPr/>
        </p:nvSpPr>
        <p:spPr>
          <a:xfrm>
            <a:off x="457200" y="1769806"/>
            <a:ext cx="8229600" cy="4411569"/>
          </a:xfrm>
          <a:prstGeom prst="rect">
            <a:avLst/>
          </a:prstGeom>
        </p:spPr>
        <p:txBody>
          <a:bodyPr vert="horz" lIns="91440" tIns="45720" rIns="91440" bIns="45720" rtlCol="0">
            <a:normAutofit lnSpcReduction="10000"/>
          </a:bodyPr>
          <a:lstStyle/>
          <a:p>
            <a:pPr marL="514350" indent="-514350">
              <a:spcBef>
                <a:spcPct val="0"/>
              </a:spcBef>
              <a:buFont typeface="+mj-lt"/>
              <a:buAutoNum type="arabicPeriod" startAt="6"/>
            </a:pPr>
            <a:r>
              <a:rPr lang="en-US" sz="3200" dirty="0" smtClean="0">
                <a:cs typeface="Thonburi"/>
              </a:rPr>
              <a:t>College governance structures, as related to faculty roles</a:t>
            </a:r>
          </a:p>
          <a:p>
            <a:pPr marL="514350" indent="-514350">
              <a:spcBef>
                <a:spcPct val="0"/>
              </a:spcBef>
              <a:buFont typeface="+mj-lt"/>
              <a:buAutoNum type="arabicPeriod" startAt="6"/>
            </a:pPr>
            <a:r>
              <a:rPr lang="en-US" sz="3200" dirty="0" smtClean="0">
                <a:cs typeface="Thonburi"/>
              </a:rPr>
              <a:t>Faculty roles and involvement in accreditation process</a:t>
            </a:r>
          </a:p>
          <a:p>
            <a:pPr marL="514350" indent="-514350">
              <a:spcBef>
                <a:spcPct val="0"/>
              </a:spcBef>
              <a:buFont typeface="+mj-lt"/>
              <a:buAutoNum type="arabicPeriod" startAt="6"/>
            </a:pPr>
            <a:r>
              <a:rPr lang="en-US" sz="3200" dirty="0" smtClean="0">
                <a:cs typeface="Thonburi"/>
              </a:rPr>
              <a:t>Policies for faculty professional development activities</a:t>
            </a:r>
          </a:p>
          <a:p>
            <a:pPr marL="514350" indent="-514350">
              <a:spcBef>
                <a:spcPct val="0"/>
              </a:spcBef>
              <a:buFont typeface="+mj-lt"/>
              <a:buAutoNum type="arabicPeriod" startAt="6"/>
            </a:pPr>
            <a:r>
              <a:rPr lang="en-US" sz="3200" b="1" dirty="0" smtClean="0">
                <a:cs typeface="Thonburi"/>
              </a:rPr>
              <a:t>Processes</a:t>
            </a:r>
            <a:r>
              <a:rPr lang="en-US" sz="3200" dirty="0" smtClean="0">
                <a:cs typeface="Thonburi"/>
              </a:rPr>
              <a:t> for program review</a:t>
            </a:r>
          </a:p>
          <a:p>
            <a:pPr marL="514350" indent="-514350">
              <a:spcBef>
                <a:spcPct val="0"/>
              </a:spcBef>
              <a:buFont typeface="+mj-lt"/>
              <a:buAutoNum type="arabicPeriod" startAt="6"/>
            </a:pPr>
            <a:r>
              <a:rPr lang="en-US" sz="3200" b="1" dirty="0" smtClean="0">
                <a:cs typeface="Thonburi"/>
              </a:rPr>
              <a:t>Processes</a:t>
            </a:r>
            <a:r>
              <a:rPr lang="en-US" sz="3200" dirty="0" smtClean="0">
                <a:cs typeface="Thonburi"/>
              </a:rPr>
              <a:t> for institutional planning and budget development</a:t>
            </a:r>
          </a:p>
          <a:p>
            <a:pPr marL="342900" indent="-342900">
              <a:spcBef>
                <a:spcPct val="0"/>
              </a:spcBef>
              <a:buFont typeface="Arial"/>
              <a:buChar char="•"/>
            </a:pPr>
            <a:endParaRPr lang="en-US" sz="3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latin typeface="Thonburi"/>
                <a:ea typeface="ＭＳ Ｐゴシック" charset="-128"/>
                <a:cs typeface="Thonburi"/>
              </a:rPr>
              <a:t>The “+ 1”</a:t>
            </a:r>
            <a:r>
              <a:rPr lang="en-US" sz="2000" dirty="0" smtClean="0">
                <a:latin typeface="Thonburi"/>
                <a:ea typeface="ＭＳ Ｐゴシック" charset="-128"/>
                <a:cs typeface="Thonburi"/>
              </a:rPr>
              <a:t/>
            </a:r>
            <a:br>
              <a:rPr lang="en-US" sz="2000" dirty="0" smtClean="0">
                <a:latin typeface="Thonburi"/>
                <a:ea typeface="ＭＳ Ｐゴシック" charset="-128"/>
                <a:cs typeface="Thonburi"/>
              </a:rPr>
            </a:br>
            <a:r>
              <a:rPr lang="en-US" sz="2000" dirty="0" smtClean="0">
                <a:latin typeface="Thonburi"/>
                <a:cs typeface="Thonburi"/>
              </a:rPr>
              <a:t>Section </a:t>
            </a:r>
            <a:r>
              <a:rPr lang="en-US" sz="2000" dirty="0" smtClean="0">
                <a:latin typeface="Thonburi"/>
                <a:ea typeface="ＭＳ Ｐゴシック" pitchFamily="1" charset="-128"/>
                <a:cs typeface="Thonburi"/>
              </a:rPr>
              <a:t>§</a:t>
            </a:r>
            <a:r>
              <a:rPr lang="en-US" sz="2000" dirty="0" smtClean="0">
                <a:latin typeface="Thonburi"/>
                <a:cs typeface="Thonburi"/>
              </a:rPr>
              <a:t>53200 (c)</a:t>
            </a:r>
            <a:endParaRPr lang="en-US" sz="2000" dirty="0">
              <a:latin typeface="Thonburi"/>
              <a:cs typeface="Thonburi"/>
            </a:endParaRPr>
          </a:p>
        </p:txBody>
      </p:sp>
      <p:sp>
        <p:nvSpPr>
          <p:cNvPr id="9" name="Content Placeholder 2"/>
          <p:cNvSpPr txBox="1">
            <a:spLocks/>
          </p:cNvSpPr>
          <p:nvPr/>
        </p:nvSpPr>
        <p:spPr>
          <a:xfrm>
            <a:off x="1065122" y="3911452"/>
            <a:ext cx="7621678" cy="1320354"/>
          </a:xfrm>
          <a:prstGeom prst="rect">
            <a:avLst/>
          </a:prstGeom>
        </p:spPr>
        <p:txBody>
          <a:bodyPr vert="horz" lIns="91440" tIns="45720" rIns="91440" bIns="45720" rtlCol="0">
            <a:normAutofit/>
          </a:bodyPr>
          <a:lstStyle/>
          <a:p>
            <a:pPr>
              <a:spcBef>
                <a:spcPct val="0"/>
              </a:spcBef>
            </a:pPr>
            <a:r>
              <a:rPr lang="en-US" sz="3200" dirty="0" smtClean="0">
                <a:cs typeface="Thonburi"/>
              </a:rPr>
              <a:t>Other academic and professional matters as mutually agreed upon</a:t>
            </a:r>
            <a:r>
              <a:rPr lang="en-US" sz="3200" dirty="0" smtClean="0">
                <a:latin typeface="Thonburi"/>
                <a:cs typeface="Thonburi"/>
              </a:rPr>
              <a:t>.</a:t>
            </a:r>
            <a:endParaRPr lang="en-US" sz="3200" dirty="0" smtClean="0">
              <a:latin typeface="Thonburi"/>
              <a:ea typeface="ＭＳ Ｐゴシック" pitchFamily="1" charset="-128"/>
              <a:cs typeface="Thonburi"/>
            </a:endParaRPr>
          </a:p>
          <a:p>
            <a:pPr marL="342900" indent="-342900">
              <a:spcBef>
                <a:spcPct val="0"/>
              </a:spcBef>
            </a:pPr>
            <a:endParaRPr lang="en-US" sz="3200" dirty="0" smtClean="0"/>
          </a:p>
        </p:txBody>
      </p:sp>
      <p:pic>
        <p:nvPicPr>
          <p:cNvPr id="5" name="Picture 4"/>
          <p:cNvPicPr>
            <a:picLocks noChangeAspect="1"/>
          </p:cNvPicPr>
          <p:nvPr/>
        </p:nvPicPr>
        <p:blipFill>
          <a:blip r:embed="rId3"/>
          <a:stretch>
            <a:fillRect/>
          </a:stretch>
        </p:blipFill>
        <p:spPr>
          <a:xfrm>
            <a:off x="3081704" y="681880"/>
            <a:ext cx="2857500" cy="2844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dirty="0"/>
              <a:t>What Are Examples of OTHER?</a:t>
            </a:r>
          </a:p>
        </p:txBody>
      </p:sp>
    </p:spTree>
    <p:extLst>
      <p:ext uri="{BB962C8B-B14F-4D97-AF65-F5344CB8AC3E}">
        <p14:creationId xmlns:p14="http://schemas.microsoft.com/office/powerpoint/2010/main" val="25132513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457200" y="1664316"/>
            <a:ext cx="8229600" cy="4461848"/>
          </a:xfrm>
        </p:spPr>
        <p:txBody>
          <a:bodyPr/>
          <a:lstStyle/>
          <a:p>
            <a:pPr lvl="0" algn="ctr">
              <a:buNone/>
            </a:pPr>
            <a:r>
              <a:rPr lang="en-US" dirty="0" smtClean="0"/>
              <a:t>	</a:t>
            </a:r>
            <a:r>
              <a:rPr lang="en-US" sz="5400" dirty="0" smtClean="0"/>
              <a:t>What is the difference between Education Code and Title 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honburi"/>
              </a:rPr>
              <a:t>Appointments to Committees</a:t>
            </a:r>
            <a:endParaRPr lang="en-US" b="1" dirty="0">
              <a:cs typeface="Thonburi"/>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dirty="0" smtClean="0">
                <a:cs typeface="Thonburi"/>
              </a:rPr>
              <a:t>“The appointment of faculty members to serve on college or district committees, task forces, or other groups dealing with academic and professional matters, shall be made, after consultation with the chief executive officer or his or her designee, by the academic senate. Notwithstanding this Subsection, the collective bargaining representative may seek to appoint faculty members to committees, task forces, or other groups.”  (53203 (F))</a:t>
            </a:r>
            <a:endParaRPr lang="en-US" dirty="0">
              <a:cs typeface="Thonburi"/>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algn="ctr">
              <a:buNone/>
            </a:pPr>
            <a:r>
              <a:rPr lang="en-US" sz="5400" dirty="0" smtClean="0"/>
              <a:t>	In what areas do academic senate and union roles overlap?</a:t>
            </a:r>
          </a:p>
          <a:p>
            <a:pPr lvl="0" algn="ctr">
              <a:buNone/>
            </a:pPr>
            <a:endParaRPr lang="en-US" sz="4800" dirty="0" smtClean="0"/>
          </a:p>
          <a:p>
            <a:pPr algn="ctr">
              <a:buNone/>
            </a:pPr>
            <a:endParaRPr lang="en-US" sz="4800" dirty="0" smtClean="0"/>
          </a:p>
          <a:p>
            <a:pPr lvl="0" algn="ctr">
              <a:buNone/>
            </a:pPr>
            <a:endParaRPr lang="en-US" sz="47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831"/>
            <a:ext cx="8229600" cy="1124348"/>
          </a:xfrm>
        </p:spPr>
        <p:txBody>
          <a:bodyPr>
            <a:normAutofit/>
          </a:bodyPr>
          <a:lstStyle/>
          <a:p>
            <a:r>
              <a:rPr lang="en-US" b="1" dirty="0" smtClean="0">
                <a:ea typeface="ＭＳ Ｐゴシック" charset="-128"/>
                <a:cs typeface="Thonburi"/>
              </a:rPr>
              <a:t>Senate-Union Relationships</a:t>
            </a:r>
            <a:endParaRPr lang="en-US" sz="2000" b="1" dirty="0">
              <a:cs typeface="Thonburi"/>
            </a:endParaRPr>
          </a:p>
        </p:txBody>
      </p:sp>
      <p:sp>
        <p:nvSpPr>
          <p:cNvPr id="9" name="Content Placeholder 2"/>
          <p:cNvSpPr txBox="1">
            <a:spLocks/>
          </p:cNvSpPr>
          <p:nvPr/>
        </p:nvSpPr>
        <p:spPr>
          <a:xfrm>
            <a:off x="457200" y="1620518"/>
            <a:ext cx="8229600" cy="4560858"/>
          </a:xfrm>
          <a:prstGeom prst="rect">
            <a:avLst/>
          </a:prstGeom>
        </p:spPr>
        <p:txBody>
          <a:bodyPr vert="horz" lIns="91440" tIns="45720" rIns="91440" bIns="45720" rtlCol="0">
            <a:normAutofit/>
          </a:bodyPr>
          <a:lstStyle/>
          <a:p>
            <a:pPr marL="342900" indent="-342900">
              <a:spcBef>
                <a:spcPct val="0"/>
              </a:spcBef>
            </a:pPr>
            <a:r>
              <a:rPr lang="en-US" sz="3200" dirty="0" smtClean="0">
                <a:cs typeface="Thonburi"/>
              </a:rPr>
              <a:t>Areas of overlap:</a:t>
            </a:r>
          </a:p>
          <a:p>
            <a:pPr marL="800100" lvl="1" indent="-342900">
              <a:spcBef>
                <a:spcPct val="0"/>
              </a:spcBef>
              <a:buFont typeface="Arial"/>
              <a:buChar char="•"/>
            </a:pPr>
            <a:r>
              <a:rPr lang="en-US" sz="2600" dirty="0" smtClean="0">
                <a:ea typeface="ＭＳ Ｐゴシック" pitchFamily="1" charset="-128"/>
                <a:cs typeface="Thonburi"/>
              </a:rPr>
              <a:t>Tenure Evaluation Procedures</a:t>
            </a:r>
          </a:p>
          <a:p>
            <a:pPr marL="1257300" lvl="2" indent="-342900">
              <a:spcBef>
                <a:spcPct val="0"/>
              </a:spcBef>
            </a:pPr>
            <a:r>
              <a:rPr lang="en-US" sz="3200" dirty="0" smtClean="0">
                <a:ea typeface="ＭＳ Ｐゴシック" pitchFamily="1" charset="-128"/>
                <a:cs typeface="Thonburi"/>
              </a:rPr>
              <a:t>	</a:t>
            </a:r>
            <a:r>
              <a:rPr lang="en-US" sz="2400" dirty="0" smtClean="0">
                <a:ea typeface="ＭＳ Ｐゴシック" pitchFamily="1" charset="-128"/>
                <a:cs typeface="Thonburi"/>
              </a:rPr>
              <a:t>“</a:t>
            </a:r>
            <a:r>
              <a:rPr lang="en-US" sz="2400" dirty="0" smtClean="0">
                <a:cs typeface="Thonburi"/>
              </a:rPr>
              <a:t>In those districts where tenure evaluation procedures are collectively bargained pursuant to Section 3543 of the Government Code, the faculty's exclusive representative shall consult with the academic senate prior to engaging in collective bargaining on these procedures.</a:t>
            </a:r>
            <a:r>
              <a:rPr lang="en-US" sz="2400" dirty="0" smtClean="0">
                <a:ea typeface="ＭＳ Ｐゴシック" pitchFamily="1" charset="-128"/>
                <a:cs typeface="Thonburi"/>
              </a:rPr>
              <a:t>” (Sec. 87610.1 (A))</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828"/>
            <a:ext cx="8229600" cy="1124348"/>
          </a:xfrm>
        </p:spPr>
        <p:txBody>
          <a:bodyPr>
            <a:normAutofit/>
          </a:bodyPr>
          <a:lstStyle/>
          <a:p>
            <a:r>
              <a:rPr lang="en-US" b="1" dirty="0" smtClean="0">
                <a:ea typeface="ＭＳ Ｐゴシック" charset="-128"/>
                <a:cs typeface="Thonburi"/>
              </a:rPr>
              <a:t>Senate-Union Relationships</a:t>
            </a:r>
            <a:endParaRPr lang="en-US" sz="2000" b="1" dirty="0">
              <a:cs typeface="Thonburi"/>
            </a:endParaRPr>
          </a:p>
        </p:txBody>
      </p:sp>
      <p:sp>
        <p:nvSpPr>
          <p:cNvPr id="9" name="Content Placeholder 2"/>
          <p:cNvSpPr txBox="1">
            <a:spLocks/>
          </p:cNvSpPr>
          <p:nvPr/>
        </p:nvSpPr>
        <p:spPr>
          <a:xfrm>
            <a:off x="457200" y="1649716"/>
            <a:ext cx="8229600" cy="4531659"/>
          </a:xfrm>
          <a:prstGeom prst="rect">
            <a:avLst/>
          </a:prstGeom>
        </p:spPr>
        <p:txBody>
          <a:bodyPr vert="horz" lIns="91440" tIns="45720" rIns="91440" bIns="45720" rtlCol="0">
            <a:normAutofit/>
          </a:bodyPr>
          <a:lstStyle/>
          <a:p>
            <a:pPr marL="342900" indent="-342900">
              <a:spcBef>
                <a:spcPct val="0"/>
              </a:spcBef>
            </a:pPr>
            <a:r>
              <a:rPr lang="en-US" sz="3200" dirty="0" smtClean="0">
                <a:cs typeface="Thonburi"/>
              </a:rPr>
              <a:t>Areas of overlap:</a:t>
            </a:r>
          </a:p>
          <a:p>
            <a:pPr marL="800100" lvl="1" indent="-342900">
              <a:spcBef>
                <a:spcPct val="0"/>
              </a:spcBef>
              <a:buFont typeface="Arial"/>
              <a:buChar char="•"/>
            </a:pPr>
            <a:r>
              <a:rPr lang="en-US" sz="2600" dirty="0" smtClean="0">
                <a:ea typeface="ＭＳ Ｐゴシック" pitchFamily="1" charset="-128"/>
                <a:cs typeface="Thonburi"/>
              </a:rPr>
              <a:t>Tenured Faculty Evaluation Procedures</a:t>
            </a:r>
          </a:p>
          <a:p>
            <a:pPr marL="1257300" lvl="2" indent="-342900">
              <a:spcBef>
                <a:spcPct val="0"/>
              </a:spcBef>
            </a:pPr>
            <a:r>
              <a:rPr lang="en-US" sz="3200" dirty="0" smtClean="0">
                <a:ea typeface="ＭＳ Ｐゴシック" pitchFamily="1" charset="-128"/>
                <a:cs typeface="Thonburi"/>
              </a:rPr>
              <a:t>	</a:t>
            </a:r>
            <a:r>
              <a:rPr lang="en-US" sz="2400" dirty="0" smtClean="0">
                <a:ea typeface="ＭＳ Ｐゴシック" pitchFamily="1" charset="-128"/>
                <a:cs typeface="Thonburi"/>
              </a:rPr>
              <a:t>“</a:t>
            </a:r>
            <a:r>
              <a:rPr lang="en-US" sz="2400" dirty="0" smtClean="0">
                <a:cs typeface="Thonburi"/>
              </a:rPr>
              <a:t>In those districts where faculty evaluation procedures are collectively bargained, the faculty's exclusive representative shall consult with the academic senate prior to engaging in collective bargaining regarding those procedures.</a:t>
            </a:r>
            <a:r>
              <a:rPr lang="en-US" sz="2400" dirty="0" smtClean="0">
                <a:ea typeface="ＭＳ Ｐゴシック" pitchFamily="1" charset="-128"/>
                <a:cs typeface="Thonburi"/>
              </a:rPr>
              <a:t>” (Sec. 87663 (F))</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225"/>
            <a:ext cx="8229600" cy="1124348"/>
          </a:xfrm>
        </p:spPr>
        <p:txBody>
          <a:bodyPr>
            <a:normAutofit/>
          </a:bodyPr>
          <a:lstStyle/>
          <a:p>
            <a:r>
              <a:rPr lang="en-US" b="1" dirty="0" smtClean="0">
                <a:ea typeface="ＭＳ Ｐゴシック" charset="-128"/>
                <a:cs typeface="Thonburi"/>
              </a:rPr>
              <a:t>Senate-Union Relationships</a:t>
            </a:r>
            <a:endParaRPr lang="en-US" sz="2000" b="1" dirty="0">
              <a:cs typeface="Thonburi"/>
            </a:endParaRPr>
          </a:p>
        </p:txBody>
      </p:sp>
      <p:sp>
        <p:nvSpPr>
          <p:cNvPr id="9" name="Content Placeholder 2"/>
          <p:cNvSpPr txBox="1">
            <a:spLocks/>
          </p:cNvSpPr>
          <p:nvPr/>
        </p:nvSpPr>
        <p:spPr>
          <a:xfrm>
            <a:off x="457200" y="1737312"/>
            <a:ext cx="8229600" cy="4444064"/>
          </a:xfrm>
          <a:prstGeom prst="rect">
            <a:avLst/>
          </a:prstGeom>
        </p:spPr>
        <p:txBody>
          <a:bodyPr vert="horz" lIns="91440" tIns="45720" rIns="91440" bIns="45720" rtlCol="0">
            <a:normAutofit/>
          </a:bodyPr>
          <a:lstStyle/>
          <a:p>
            <a:pPr marL="342900" indent="-342900">
              <a:spcBef>
                <a:spcPct val="0"/>
              </a:spcBef>
            </a:pPr>
            <a:r>
              <a:rPr lang="en-US" sz="3200" dirty="0" smtClean="0">
                <a:cs typeface="Thonburi"/>
              </a:rPr>
              <a:t>Areas of overlap:</a:t>
            </a:r>
          </a:p>
          <a:p>
            <a:pPr marL="800100" lvl="1" indent="-342900">
              <a:spcBef>
                <a:spcPct val="0"/>
              </a:spcBef>
              <a:buFont typeface="Arial"/>
              <a:buChar char="•"/>
            </a:pPr>
            <a:r>
              <a:rPr lang="en-US" sz="2600" dirty="0" smtClean="0">
                <a:ea typeface="ＭＳ Ｐゴシック" pitchFamily="1" charset="-128"/>
                <a:cs typeface="Thonburi"/>
              </a:rPr>
              <a:t>Faculty Service Areas</a:t>
            </a:r>
          </a:p>
          <a:p>
            <a:pPr marL="1257300" lvl="2" indent="-342900">
              <a:spcBef>
                <a:spcPct val="0"/>
              </a:spcBef>
            </a:pPr>
            <a:r>
              <a:rPr lang="en-US" sz="2400" dirty="0" smtClean="0">
                <a:ea typeface="ＭＳ Ｐゴシック" pitchFamily="1" charset="-128"/>
                <a:cs typeface="Thonburi"/>
              </a:rPr>
              <a:t>	“</a:t>
            </a:r>
            <a:r>
              <a:rPr lang="en-US" sz="2400" dirty="0" smtClean="0">
                <a:cs typeface="Thonburi"/>
              </a:rPr>
              <a:t>The establishment of faculty service areas shall be within the scope of meeting and negotiating pursuant to Section 3543.2 of the Government Code. The exclusive representative shall consult with the academic senate in developing its proposals.</a:t>
            </a:r>
            <a:r>
              <a:rPr lang="en-US" sz="2400" dirty="0" smtClean="0">
                <a:ea typeface="ＭＳ Ｐゴシック" pitchFamily="1" charset="-128"/>
                <a:cs typeface="Thonburi"/>
              </a:rPr>
              <a:t>” (Sec. 87743.2)</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853672"/>
          </a:xfrm>
        </p:spPr>
        <p:txBody>
          <a:bodyPr>
            <a:normAutofit/>
          </a:bodyPr>
          <a:lstStyle/>
          <a:p>
            <a:r>
              <a:rPr lang="en-US" b="1" dirty="0" smtClean="0">
                <a:ea typeface="ＭＳ Ｐゴシック" charset="-128"/>
                <a:cs typeface="Thonburi"/>
              </a:rPr>
              <a:t>Senate-Union Relationships</a:t>
            </a:r>
            <a:endParaRPr lang="en-US" sz="2000" b="1" dirty="0">
              <a:cs typeface="Thonburi"/>
            </a:endParaRPr>
          </a:p>
        </p:txBody>
      </p:sp>
      <p:sp>
        <p:nvSpPr>
          <p:cNvPr id="9" name="Content Placeholder 2"/>
          <p:cNvSpPr txBox="1">
            <a:spLocks/>
          </p:cNvSpPr>
          <p:nvPr/>
        </p:nvSpPr>
        <p:spPr>
          <a:xfrm>
            <a:off x="715316" y="1810308"/>
            <a:ext cx="7971484" cy="4371067"/>
          </a:xfrm>
          <a:prstGeom prst="rect">
            <a:avLst/>
          </a:prstGeom>
        </p:spPr>
        <p:txBody>
          <a:bodyPr vert="horz" lIns="91440" tIns="45720" rIns="91440" bIns="45720" rtlCol="0">
            <a:normAutofit/>
          </a:bodyPr>
          <a:lstStyle/>
          <a:p>
            <a:pPr marL="457200" indent="-457200">
              <a:spcBef>
                <a:spcPct val="0"/>
              </a:spcBef>
              <a:buFont typeface="Arial"/>
              <a:buChar char="•"/>
            </a:pPr>
            <a:r>
              <a:rPr lang="en-US" sz="3200" dirty="0" smtClean="0"/>
              <a:t>It is not a good idea to make EVERYTHING into an academic and professional matter.</a:t>
            </a:r>
          </a:p>
          <a:p>
            <a:pPr marL="457200" indent="-457200">
              <a:spcBef>
                <a:spcPct val="0"/>
              </a:spcBef>
              <a:buFont typeface="Arial"/>
              <a:buChar char="•"/>
            </a:pPr>
            <a:r>
              <a:rPr lang="en-US" sz="3200" dirty="0" smtClean="0"/>
              <a:t>It is also not a good idea to make EVERYTHING into a bargained or contractual issue.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229600" cy="1124348"/>
          </a:xfrm>
        </p:spPr>
        <p:txBody>
          <a:bodyPr>
            <a:normAutofit/>
          </a:bodyPr>
          <a:lstStyle/>
          <a:p>
            <a:r>
              <a:rPr lang="en-US" b="1" dirty="0" smtClean="0">
                <a:ea typeface="ＭＳ Ｐゴシック" charset="-128"/>
                <a:cs typeface="Thonburi"/>
              </a:rPr>
              <a:t>Senate-Union Relationships</a:t>
            </a:r>
            <a:endParaRPr lang="en-US" sz="2000" b="1" dirty="0">
              <a:cs typeface="Thonburi"/>
            </a:endParaRPr>
          </a:p>
        </p:txBody>
      </p:sp>
      <p:sp>
        <p:nvSpPr>
          <p:cNvPr id="9" name="Content Placeholder 2"/>
          <p:cNvSpPr txBox="1">
            <a:spLocks/>
          </p:cNvSpPr>
          <p:nvPr/>
        </p:nvSpPr>
        <p:spPr>
          <a:xfrm>
            <a:off x="457200" y="1839506"/>
            <a:ext cx="8229600" cy="4341869"/>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cs typeface="Thonburi"/>
              </a:rPr>
              <a:t>Work Conditions and employment situation vs. academic and professional matters</a:t>
            </a:r>
          </a:p>
          <a:p>
            <a:pPr marL="342900" indent="-342900">
              <a:spcBef>
                <a:spcPct val="0"/>
              </a:spcBef>
              <a:buFont typeface="Arial"/>
              <a:buChar char="•"/>
            </a:pPr>
            <a:r>
              <a:rPr lang="en-US" sz="3200" dirty="0" smtClean="0">
                <a:cs typeface="Thonburi"/>
              </a:rPr>
              <a:t>Consultation vs. negotiation</a:t>
            </a:r>
          </a:p>
          <a:p>
            <a:pPr marL="342900" indent="-342900">
              <a:spcBef>
                <a:spcPct val="0"/>
              </a:spcBef>
              <a:buFont typeface="Arial"/>
              <a:buChar char="•"/>
            </a:pPr>
            <a:r>
              <a:rPr lang="en-US" sz="3200" dirty="0" smtClean="0">
                <a:cs typeface="Thonburi"/>
              </a:rPr>
              <a:t>Separate functions and purviews but should be working together</a:t>
            </a:r>
          </a:p>
          <a:p>
            <a:pPr marL="342900" indent="-342900">
              <a:spcBef>
                <a:spcPct val="0"/>
              </a:spcBef>
              <a:buFont typeface="Arial"/>
              <a:buChar char="•"/>
            </a:pPr>
            <a:endParaRPr lang="en-US" sz="3200" dirty="0" smtClean="0"/>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1</a:t>
            </a:r>
            <a:endParaRPr lang="en-US" b="1" dirty="0"/>
          </a:p>
        </p:txBody>
      </p:sp>
      <p:sp>
        <p:nvSpPr>
          <p:cNvPr id="3" name="Content Placeholder 2"/>
          <p:cNvSpPr>
            <a:spLocks noGrp="1"/>
          </p:cNvSpPr>
          <p:nvPr>
            <p:ph idx="1"/>
          </p:nvPr>
        </p:nvSpPr>
        <p:spPr>
          <a:xfrm>
            <a:off x="457200" y="1417638"/>
            <a:ext cx="8229600" cy="5093630"/>
          </a:xfrm>
        </p:spPr>
        <p:txBody>
          <a:bodyPr>
            <a:normAutofit fontScale="85000" lnSpcReduction="20000"/>
          </a:bodyPr>
          <a:lstStyle/>
          <a:p>
            <a:pPr marL="0" indent="0">
              <a:buNone/>
            </a:pPr>
            <a:r>
              <a:rPr lang="en-US" dirty="0"/>
              <a:t>The chancellor of a multi-college district has proposed a district-wide </a:t>
            </a:r>
            <a:r>
              <a:rPr lang="en-US" dirty="0" smtClean="0"/>
              <a:t>equivalency process </a:t>
            </a:r>
            <a:r>
              <a:rPr lang="en-US" dirty="0"/>
              <a:t>that includes a district equivalency review committee. This committee </a:t>
            </a:r>
            <a:r>
              <a:rPr lang="en-US" dirty="0" smtClean="0"/>
              <a:t>would be </a:t>
            </a:r>
            <a:r>
              <a:rPr lang="en-US" dirty="0"/>
              <a:t>charged with the final review and recommendation on all equivalency </a:t>
            </a:r>
            <a:r>
              <a:rPr lang="en-US" dirty="0" smtClean="0"/>
              <a:t>applications for </a:t>
            </a:r>
            <a:r>
              <a:rPr lang="en-US" dirty="0"/>
              <a:t>the district. The chancellor wants the committee to consist of representatives </a:t>
            </a:r>
            <a:r>
              <a:rPr lang="en-US" dirty="0" smtClean="0"/>
              <a:t>of each </a:t>
            </a:r>
            <a:r>
              <a:rPr lang="en-US" dirty="0"/>
              <a:t>of the college academic senates, the executive vice president from the </a:t>
            </a:r>
            <a:r>
              <a:rPr lang="en-US" dirty="0" smtClean="0"/>
              <a:t>affected college</a:t>
            </a:r>
            <a:r>
              <a:rPr lang="en-US" dirty="0"/>
              <a:t>, three representatives from the screening committee considering </a:t>
            </a:r>
            <a:r>
              <a:rPr lang="en-US" dirty="0" smtClean="0"/>
              <a:t>the applications</a:t>
            </a:r>
            <a:r>
              <a:rPr lang="en-US" dirty="0"/>
              <a:t>, the district staff diversity officer and the district human </a:t>
            </a:r>
            <a:r>
              <a:rPr lang="en-US" dirty="0" smtClean="0"/>
              <a:t>resources director</a:t>
            </a:r>
            <a:r>
              <a:rPr lang="en-US" dirty="0"/>
              <a:t>. Each of the academic senate presidents maintain that this should remain </a:t>
            </a:r>
            <a:r>
              <a:rPr lang="en-US" dirty="0" smtClean="0"/>
              <a:t>a college </a:t>
            </a:r>
            <a:r>
              <a:rPr lang="en-US" dirty="0"/>
              <a:t>matter, as is currently the policy, and not be handled at the district level.</a:t>
            </a:r>
          </a:p>
        </p:txBody>
      </p:sp>
    </p:spTree>
    <p:extLst>
      <p:ext uri="{BB962C8B-B14F-4D97-AF65-F5344CB8AC3E}">
        <p14:creationId xmlns:p14="http://schemas.microsoft.com/office/powerpoint/2010/main" val="3086397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a:t>
            </a:r>
            <a:endParaRPr lang="en-US" b="1" dirty="0"/>
          </a:p>
        </p:txBody>
      </p:sp>
      <p:sp>
        <p:nvSpPr>
          <p:cNvPr id="3" name="Content Placeholder 2"/>
          <p:cNvSpPr>
            <a:spLocks noGrp="1"/>
          </p:cNvSpPr>
          <p:nvPr>
            <p:ph idx="1"/>
          </p:nvPr>
        </p:nvSpPr>
        <p:spPr/>
        <p:txBody>
          <a:bodyPr/>
          <a:lstStyle/>
          <a:p>
            <a:r>
              <a:rPr lang="en-US" dirty="0" smtClean="0"/>
              <a:t>The issue is determining the equivalence process.</a:t>
            </a:r>
            <a:endParaRPr lang="en-US" dirty="0"/>
          </a:p>
        </p:txBody>
      </p:sp>
    </p:spTree>
    <p:extLst>
      <p:ext uri="{BB962C8B-B14F-4D97-AF65-F5344CB8AC3E}">
        <p14:creationId xmlns:p14="http://schemas.microsoft.com/office/powerpoint/2010/main" val="2470714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7902"/>
          </a:xfrm>
        </p:spPr>
        <p:txBody>
          <a:bodyPr/>
          <a:lstStyle/>
          <a:p>
            <a:r>
              <a:rPr lang="en-US" b="1" dirty="0" smtClean="0"/>
              <a:t>Citation</a:t>
            </a:r>
            <a:endParaRPr lang="en-US" b="1" dirty="0"/>
          </a:p>
        </p:txBody>
      </p:sp>
      <p:sp>
        <p:nvSpPr>
          <p:cNvPr id="3" name="Content Placeholder 2"/>
          <p:cNvSpPr>
            <a:spLocks noGrp="1"/>
          </p:cNvSpPr>
          <p:nvPr>
            <p:ph idx="1"/>
          </p:nvPr>
        </p:nvSpPr>
        <p:spPr>
          <a:xfrm>
            <a:off x="248171" y="1417638"/>
            <a:ext cx="8627585" cy="5181225"/>
          </a:xfrm>
        </p:spPr>
        <p:txBody>
          <a:bodyPr>
            <a:normAutofit fontScale="77500" lnSpcReduction="20000"/>
          </a:bodyPr>
          <a:lstStyle/>
          <a:p>
            <a:pPr marL="0" indent="0">
              <a:buNone/>
            </a:pPr>
            <a:r>
              <a:rPr lang="en-US" dirty="0"/>
              <a:t>Education Code §87359(b) states, “The process, as well as criteria and standards </a:t>
            </a:r>
            <a:r>
              <a:rPr lang="en-US" dirty="0" smtClean="0"/>
              <a:t>by which </a:t>
            </a:r>
            <a:r>
              <a:rPr lang="en-US" dirty="0"/>
              <a:t>the governing board reaches its determinations, shall be developed and </a:t>
            </a:r>
            <a:r>
              <a:rPr lang="en-US" dirty="0" smtClean="0"/>
              <a:t>agreed upon </a:t>
            </a:r>
            <a:r>
              <a:rPr lang="en-US" dirty="0"/>
              <a:t>jointly by representatives of the governing board and the academic senate, </a:t>
            </a:r>
            <a:r>
              <a:rPr lang="en-US" dirty="0" smtClean="0"/>
              <a:t>and approved </a:t>
            </a:r>
            <a:r>
              <a:rPr lang="en-US" dirty="0"/>
              <a:t>by the governing board. The agreed upon process shall include </a:t>
            </a:r>
            <a:r>
              <a:rPr lang="en-US" dirty="0" smtClean="0"/>
              <a:t>reasonable procedures </a:t>
            </a:r>
            <a:r>
              <a:rPr lang="en-US" dirty="0"/>
              <a:t>to ensure that the governing board relies primarily upon the advice </a:t>
            </a:r>
            <a:r>
              <a:rPr lang="en-US" dirty="0" smtClean="0"/>
              <a:t>and judgment </a:t>
            </a:r>
            <a:r>
              <a:rPr lang="en-US" dirty="0"/>
              <a:t>of the academic senate to determine that each individual employed </a:t>
            </a:r>
            <a:r>
              <a:rPr lang="en-US" dirty="0" smtClean="0"/>
              <a:t>under the </a:t>
            </a:r>
            <a:r>
              <a:rPr lang="en-US" dirty="0"/>
              <a:t>authority granted by the regulations possesses qualifications that are at </a:t>
            </a:r>
            <a:r>
              <a:rPr lang="en-US" dirty="0" smtClean="0"/>
              <a:t>least equivalent </a:t>
            </a:r>
            <a:r>
              <a:rPr lang="en-US" dirty="0"/>
              <a:t>to the applicable minimum qualifications specified in regulations </a:t>
            </a:r>
            <a:r>
              <a:rPr lang="en-US" dirty="0" smtClean="0"/>
              <a:t>adopted by </a:t>
            </a:r>
            <a:r>
              <a:rPr lang="en-US" dirty="0"/>
              <a:t>the board of governors...” Thus any changes in the equivalency process must </a:t>
            </a:r>
            <a:r>
              <a:rPr lang="en-US" dirty="0" smtClean="0"/>
              <a:t>be jointly </a:t>
            </a:r>
            <a:r>
              <a:rPr lang="en-US" dirty="0"/>
              <a:t>agreed upon. Note that this is a matter of statute, not a Title 5 academic </a:t>
            </a:r>
            <a:r>
              <a:rPr lang="en-US" dirty="0" smtClean="0"/>
              <a:t>and professional </a:t>
            </a:r>
            <a:r>
              <a:rPr lang="en-US" dirty="0"/>
              <a:t>matter which would be subject to independent board action for “</a:t>
            </a:r>
            <a:r>
              <a:rPr lang="en-US" dirty="0" smtClean="0"/>
              <a:t>unusual circumstances </a:t>
            </a:r>
            <a:r>
              <a:rPr lang="en-US" dirty="0"/>
              <a:t>and compelling reasons” (Title 5 language).</a:t>
            </a:r>
          </a:p>
        </p:txBody>
      </p:sp>
    </p:spTree>
    <p:extLst>
      <p:ext uri="{BB962C8B-B14F-4D97-AF65-F5344CB8AC3E}">
        <p14:creationId xmlns:p14="http://schemas.microsoft.com/office/powerpoint/2010/main" val="45572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9298"/>
            <a:ext cx="8229600" cy="874635"/>
          </a:xfrm>
        </p:spPr>
        <p:txBody>
          <a:bodyPr/>
          <a:lstStyle/>
          <a:p>
            <a:r>
              <a:rPr lang="en-US" b="1" dirty="0" smtClean="0">
                <a:latin typeface="+mn-lt"/>
                <a:ea typeface="ＭＳ Ｐゴシック" charset="-128"/>
                <a:cs typeface="Thonburi"/>
              </a:rPr>
              <a:t>California Education Code</a:t>
            </a:r>
            <a:endParaRPr lang="en-US" b="1" dirty="0">
              <a:latin typeface="+mn-lt"/>
              <a:cs typeface="Thonburi"/>
            </a:endParaRPr>
          </a:p>
        </p:txBody>
      </p:sp>
      <p:sp>
        <p:nvSpPr>
          <p:cNvPr id="3" name="Content Placeholder 2"/>
          <p:cNvSpPr>
            <a:spLocks noGrp="1"/>
          </p:cNvSpPr>
          <p:nvPr>
            <p:ph idx="1"/>
          </p:nvPr>
        </p:nvSpPr>
        <p:spPr>
          <a:xfrm>
            <a:off x="457200" y="1582298"/>
            <a:ext cx="8229600" cy="4543865"/>
          </a:xfrm>
        </p:spPr>
        <p:txBody>
          <a:bodyPr/>
          <a:lstStyle/>
          <a:p>
            <a:pPr>
              <a:spcBef>
                <a:spcPct val="0"/>
              </a:spcBef>
            </a:pPr>
            <a:r>
              <a:rPr lang="en-US" dirty="0" smtClean="0">
                <a:ea typeface="ＭＳ Ｐゴシック" charset="-128"/>
                <a:cs typeface="Thonburi"/>
              </a:rPr>
              <a:t>Laws resulting from legislation</a:t>
            </a:r>
          </a:p>
          <a:p>
            <a:pPr>
              <a:spcBef>
                <a:spcPct val="0"/>
              </a:spcBef>
            </a:pPr>
            <a:r>
              <a:rPr lang="en-US" dirty="0" smtClean="0">
                <a:ea typeface="ＭＳ Ｐゴシック" charset="-128"/>
                <a:cs typeface="Thonburi"/>
              </a:rPr>
              <a:t>Always supersedes Title 5 regulation</a:t>
            </a:r>
          </a:p>
          <a:p>
            <a:pPr>
              <a:spcBef>
                <a:spcPct val="0"/>
              </a:spcBef>
            </a:pPr>
            <a:r>
              <a:rPr lang="en-US" dirty="0" smtClean="0">
                <a:ea typeface="ＭＳ Ｐゴシック" charset="-128"/>
                <a:cs typeface="Thonburi"/>
              </a:rPr>
              <a:t>Governance was amended by AB 1725 in 1988</a:t>
            </a:r>
          </a:p>
          <a:p>
            <a:pPr>
              <a:spcBef>
                <a:spcPct val="0"/>
              </a:spcBef>
            </a:pPr>
            <a:r>
              <a:rPr lang="en-US" dirty="0" smtClean="0">
                <a:ea typeface="ＭＳ Ｐゴシック" charset="-128"/>
                <a:cs typeface="Thonburi"/>
              </a:rPr>
              <a:t>Requires action of the legislature to change</a:t>
            </a:r>
            <a:endParaRPr lang="en-US" dirty="0">
              <a:ea typeface="ＭＳ Ｐゴシック" charset="-128"/>
              <a:cs typeface="Thonburi"/>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a:t>
            </a:r>
            <a:endParaRPr lang="en-US" b="1" dirty="0"/>
          </a:p>
        </p:txBody>
      </p:sp>
      <p:sp>
        <p:nvSpPr>
          <p:cNvPr id="3" name="Content Placeholder 2"/>
          <p:cNvSpPr>
            <a:spLocks noGrp="1"/>
          </p:cNvSpPr>
          <p:nvPr>
            <p:ph idx="1"/>
          </p:nvPr>
        </p:nvSpPr>
        <p:spPr>
          <a:xfrm>
            <a:off x="204375" y="1600200"/>
            <a:ext cx="8715175" cy="4954865"/>
          </a:xfrm>
        </p:spPr>
        <p:txBody>
          <a:bodyPr>
            <a:normAutofit fontScale="70000" lnSpcReduction="20000"/>
          </a:bodyPr>
          <a:lstStyle/>
          <a:p>
            <a:pPr marL="0" indent="0">
              <a:buNone/>
            </a:pPr>
            <a:r>
              <a:rPr lang="en-US" dirty="0"/>
              <a:t>The academic senate presidents should notify the chancellor of the requirement </a:t>
            </a:r>
            <a:r>
              <a:rPr lang="en-US" dirty="0" smtClean="0"/>
              <a:t>for joint </a:t>
            </a:r>
            <a:r>
              <a:rPr lang="en-US" dirty="0"/>
              <a:t>agreement and that existing procedures must remain in place until and unless </a:t>
            </a:r>
            <a:r>
              <a:rPr lang="en-US" dirty="0" smtClean="0"/>
              <a:t>a new </a:t>
            </a:r>
            <a:r>
              <a:rPr lang="en-US" dirty="0"/>
              <a:t>agreement is reached. No mention is made in the law regarding </a:t>
            </a:r>
            <a:r>
              <a:rPr lang="en-US" dirty="0" smtClean="0"/>
              <a:t>whether equivalency </a:t>
            </a:r>
            <a:r>
              <a:rPr lang="en-US" dirty="0"/>
              <a:t>recommendations are to be made at the college or district level. </a:t>
            </a:r>
            <a:r>
              <a:rPr lang="en-US" dirty="0" smtClean="0"/>
              <a:t>Because hiring </a:t>
            </a:r>
            <a:r>
              <a:rPr lang="en-US" dirty="0"/>
              <a:t>recommendations are almost always made at the college level, </a:t>
            </a:r>
            <a:r>
              <a:rPr lang="en-US" dirty="0" smtClean="0"/>
              <a:t>usually equivalency </a:t>
            </a:r>
            <a:r>
              <a:rPr lang="en-US" dirty="0"/>
              <a:t>recommendations are also made at the college, not district, level. </a:t>
            </a:r>
            <a:r>
              <a:rPr lang="en-US" b="1" dirty="0"/>
              <a:t>Note</a:t>
            </a:r>
            <a:r>
              <a:rPr lang="en-US" b="1" dirty="0" smtClean="0"/>
              <a:t>, however</a:t>
            </a:r>
            <a:r>
              <a:rPr lang="en-US" b="1" dirty="0"/>
              <a:t>, that once equivalency has been granted by the board, the faculty </a:t>
            </a:r>
            <a:r>
              <a:rPr lang="en-US" b="1" dirty="0" smtClean="0"/>
              <a:t>member then </a:t>
            </a:r>
            <a:r>
              <a:rPr lang="en-US" b="1" dirty="0"/>
              <a:t>meets minimum qualifications at any of the colleges in the district</a:t>
            </a:r>
            <a:r>
              <a:rPr lang="en-US" dirty="0"/>
              <a:t>. </a:t>
            </a:r>
            <a:r>
              <a:rPr lang="en-US" dirty="0" smtClean="0"/>
              <a:t>The composition </a:t>
            </a:r>
            <a:r>
              <a:rPr lang="en-US" dirty="0"/>
              <a:t>of the equivalency committee must also be jointly agreed upon. </a:t>
            </a:r>
            <a:r>
              <a:rPr lang="en-US" dirty="0" smtClean="0"/>
              <a:t>Note that </a:t>
            </a:r>
            <a:r>
              <a:rPr lang="en-US" dirty="0"/>
              <a:t>the law requires the board to rely primarily on the academic senate in </a:t>
            </a:r>
            <a:r>
              <a:rPr lang="en-US" dirty="0" smtClean="0"/>
              <a:t>the determination </a:t>
            </a:r>
            <a:r>
              <a:rPr lang="en-US" dirty="0"/>
              <a:t>of the equivalent qualifications of each individual. Thus </a:t>
            </a:r>
            <a:r>
              <a:rPr lang="en-US" dirty="0" smtClean="0"/>
              <a:t>equivalency committees </a:t>
            </a:r>
            <a:r>
              <a:rPr lang="en-US" dirty="0"/>
              <a:t>usually consist almost entirely of faculty appointed by the </a:t>
            </a:r>
            <a:r>
              <a:rPr lang="en-US" dirty="0" smtClean="0"/>
              <a:t>academic senate</a:t>
            </a:r>
            <a:r>
              <a:rPr lang="en-US" dirty="0"/>
              <a:t>.</a:t>
            </a:r>
          </a:p>
        </p:txBody>
      </p:sp>
    </p:spTree>
    <p:extLst>
      <p:ext uri="{BB962C8B-B14F-4D97-AF65-F5344CB8AC3E}">
        <p14:creationId xmlns:p14="http://schemas.microsoft.com/office/powerpoint/2010/main" val="2486424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2</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Following a recommendation of its Educational Policies Committee, consisting </a:t>
            </a:r>
            <a:r>
              <a:rPr lang="en-US" dirty="0" smtClean="0"/>
              <a:t>of faculty </a:t>
            </a:r>
            <a:r>
              <a:rPr lang="en-US" dirty="0"/>
              <a:t>representatives of each of the college divisions, the academic senate </a:t>
            </a:r>
            <a:r>
              <a:rPr lang="en-US" dirty="0" smtClean="0"/>
              <a:t>has passed </a:t>
            </a:r>
            <a:r>
              <a:rPr lang="en-US" dirty="0"/>
              <a:t>a resolution calling for the governing board to establish plus/minus </a:t>
            </a:r>
            <a:r>
              <a:rPr lang="en-US" dirty="0" smtClean="0"/>
              <a:t>grading. Grading </a:t>
            </a:r>
            <a:r>
              <a:rPr lang="en-US" dirty="0"/>
              <a:t>policies are a “rely primarily” issue in the district. The item is placed on </a:t>
            </a:r>
            <a:r>
              <a:rPr lang="en-US" dirty="0" smtClean="0"/>
              <a:t>the board </a:t>
            </a:r>
            <a:r>
              <a:rPr lang="en-US" dirty="0"/>
              <a:t>agenda and the associated students president objects on the grounds </a:t>
            </a:r>
            <a:r>
              <a:rPr lang="en-US" dirty="0" smtClean="0"/>
              <a:t>that students </a:t>
            </a:r>
            <a:r>
              <a:rPr lang="en-US" dirty="0"/>
              <a:t>did not participate in the development of the recommendation. </a:t>
            </a:r>
            <a:r>
              <a:rPr lang="en-US" dirty="0" smtClean="0"/>
              <a:t>The governing </a:t>
            </a:r>
            <a:r>
              <a:rPr lang="en-US" dirty="0"/>
              <a:t>board pulls the item from the agenda and asks the academic senate and </a:t>
            </a:r>
            <a:r>
              <a:rPr lang="en-US" dirty="0" smtClean="0"/>
              <a:t>the associated </a:t>
            </a:r>
            <a:r>
              <a:rPr lang="en-US" dirty="0"/>
              <a:t>students to work together on the proposal.</a:t>
            </a:r>
          </a:p>
        </p:txBody>
      </p:sp>
    </p:spTree>
    <p:extLst>
      <p:ext uri="{BB962C8B-B14F-4D97-AF65-F5344CB8AC3E}">
        <p14:creationId xmlns:p14="http://schemas.microsoft.com/office/powerpoint/2010/main" val="227071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a:t>
            </a:r>
            <a:endParaRPr lang="en-US" b="1" dirty="0"/>
          </a:p>
        </p:txBody>
      </p:sp>
      <p:sp>
        <p:nvSpPr>
          <p:cNvPr id="3" name="Content Placeholder 2"/>
          <p:cNvSpPr>
            <a:spLocks noGrp="1"/>
          </p:cNvSpPr>
          <p:nvPr>
            <p:ph idx="1"/>
          </p:nvPr>
        </p:nvSpPr>
        <p:spPr/>
        <p:txBody>
          <a:bodyPr/>
          <a:lstStyle/>
          <a:p>
            <a:pPr marL="0" indent="0">
              <a:buNone/>
            </a:pPr>
            <a:r>
              <a:rPr lang="en-US" dirty="0"/>
              <a:t>The issues are the responsibility of the governing board to rely primarily on </a:t>
            </a:r>
            <a:r>
              <a:rPr lang="en-US" dirty="0" smtClean="0"/>
              <a:t>the advice </a:t>
            </a:r>
            <a:r>
              <a:rPr lang="en-US" dirty="0"/>
              <a:t>and judgment of the academic senate on academic and professional </a:t>
            </a:r>
            <a:r>
              <a:rPr lang="en-US" dirty="0" smtClean="0"/>
              <a:t>matters and </a:t>
            </a:r>
            <a:r>
              <a:rPr lang="en-US" dirty="0"/>
              <a:t>to assure the effective participation of students on matters which affect them.</a:t>
            </a:r>
          </a:p>
        </p:txBody>
      </p:sp>
    </p:spTree>
    <p:extLst>
      <p:ext uri="{BB962C8B-B14F-4D97-AF65-F5344CB8AC3E}">
        <p14:creationId xmlns:p14="http://schemas.microsoft.com/office/powerpoint/2010/main" val="3975325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Citation</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Title 5 §51023.7(a)(2) states “Except in unforeseeable, emergency situations, </a:t>
            </a:r>
            <a:r>
              <a:rPr lang="en-US" dirty="0" smtClean="0"/>
              <a:t>the governing </a:t>
            </a:r>
            <a:r>
              <a:rPr lang="en-US" dirty="0"/>
              <a:t>board shall not take action on a matter having a significant effect </a:t>
            </a:r>
            <a:r>
              <a:rPr lang="en-US" dirty="0" smtClean="0"/>
              <a:t>on students </a:t>
            </a:r>
            <a:r>
              <a:rPr lang="en-US" dirty="0"/>
              <a:t>until it has provided students with an opportunity to participate in </a:t>
            </a:r>
            <a:r>
              <a:rPr lang="en-US" dirty="0" smtClean="0"/>
              <a:t>the formation </a:t>
            </a:r>
            <a:r>
              <a:rPr lang="en-US" dirty="0"/>
              <a:t>of the policy or procedure or the joint development of </a:t>
            </a:r>
            <a:r>
              <a:rPr lang="en-US" dirty="0" smtClean="0"/>
              <a:t>recommendations regarding </a:t>
            </a:r>
            <a:r>
              <a:rPr lang="en-US" dirty="0"/>
              <a:t>the action.” Title 5 §51023.7(b)(1) identifies “grading policies” as a </a:t>
            </a:r>
            <a:r>
              <a:rPr lang="en-US" dirty="0" smtClean="0"/>
              <a:t>matter with </a:t>
            </a:r>
            <a:r>
              <a:rPr lang="en-US" dirty="0"/>
              <a:t>significant effect on students. Thus the governing board must not act on </a:t>
            </a:r>
            <a:r>
              <a:rPr lang="en-US" dirty="0" smtClean="0"/>
              <a:t>the grading </a:t>
            </a:r>
            <a:r>
              <a:rPr lang="en-US" dirty="0"/>
              <a:t>proposal until students have had the opportunity to participate in </a:t>
            </a:r>
            <a:r>
              <a:rPr lang="en-US" dirty="0" smtClean="0"/>
              <a:t>its development</a:t>
            </a:r>
            <a:r>
              <a:rPr lang="en-US" dirty="0"/>
              <a:t>.</a:t>
            </a:r>
          </a:p>
        </p:txBody>
      </p:sp>
    </p:spTree>
    <p:extLst>
      <p:ext uri="{BB962C8B-B14F-4D97-AF65-F5344CB8AC3E}">
        <p14:creationId xmlns:p14="http://schemas.microsoft.com/office/powerpoint/2010/main" val="2337080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a:t>
            </a:r>
            <a:endParaRPr lang="en-US" b="1" dirty="0"/>
          </a:p>
        </p:txBody>
      </p:sp>
      <p:sp>
        <p:nvSpPr>
          <p:cNvPr id="3" name="Content Placeholder 2"/>
          <p:cNvSpPr>
            <a:spLocks noGrp="1"/>
          </p:cNvSpPr>
          <p:nvPr>
            <p:ph idx="1"/>
          </p:nvPr>
        </p:nvSpPr>
        <p:spPr/>
        <p:txBody>
          <a:bodyPr/>
          <a:lstStyle/>
          <a:p>
            <a:pPr marL="0" indent="0">
              <a:buNone/>
            </a:pPr>
            <a:r>
              <a:rPr lang="en-US" dirty="0"/>
              <a:t>The academic senate and the associated students should confer on a process </a:t>
            </a:r>
            <a:r>
              <a:rPr lang="en-US" dirty="0" smtClean="0"/>
              <a:t>through which </a:t>
            </a:r>
            <a:r>
              <a:rPr lang="en-US" dirty="0"/>
              <a:t>the academic senate can retain its primary recommending authority </a:t>
            </a:r>
            <a:r>
              <a:rPr lang="en-US" dirty="0" smtClean="0"/>
              <a:t>while allowing </a:t>
            </a:r>
            <a:r>
              <a:rPr lang="en-US" dirty="0"/>
              <a:t>students significant input on the nature of the proposal.</a:t>
            </a:r>
          </a:p>
        </p:txBody>
      </p:sp>
    </p:spTree>
    <p:extLst>
      <p:ext uri="{BB962C8B-B14F-4D97-AF65-F5344CB8AC3E}">
        <p14:creationId xmlns:p14="http://schemas.microsoft.com/office/powerpoint/2010/main" val="3386502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3</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budget committee is considering a change in its administrative procedures for </a:t>
            </a:r>
            <a:r>
              <a:rPr lang="en-US" dirty="0" smtClean="0"/>
              <a:t>the budgeting </a:t>
            </a:r>
            <a:r>
              <a:rPr lang="en-US" dirty="0"/>
              <a:t>of discretionary funds. The committee is made up of representatives of </a:t>
            </a:r>
            <a:r>
              <a:rPr lang="en-US" dirty="0" smtClean="0"/>
              <a:t>all constituent </a:t>
            </a:r>
            <a:r>
              <a:rPr lang="en-US" dirty="0"/>
              <a:t>groups; however, the majority are faculty appointed by the </a:t>
            </a:r>
            <a:r>
              <a:rPr lang="en-US" dirty="0" smtClean="0"/>
              <a:t>academic senate</a:t>
            </a:r>
            <a:r>
              <a:rPr lang="en-US" dirty="0"/>
              <a:t>. The chair, the vice president of administrative services, over the objections </a:t>
            </a:r>
            <a:r>
              <a:rPr lang="en-US" dirty="0" smtClean="0"/>
              <a:t>of the </a:t>
            </a:r>
            <a:r>
              <a:rPr lang="en-US" dirty="0"/>
              <a:t>faculty on the committee, has sent the procedural change to the college president</a:t>
            </a:r>
            <a:r>
              <a:rPr lang="en-US" dirty="0" smtClean="0"/>
              <a:t>, who </a:t>
            </a:r>
            <a:r>
              <a:rPr lang="en-US" dirty="0"/>
              <a:t>has sent out a letter to the entire college announcing the adoption of </a:t>
            </a:r>
            <a:r>
              <a:rPr lang="en-US" dirty="0" smtClean="0"/>
              <a:t>the procedural </a:t>
            </a:r>
            <a:r>
              <a:rPr lang="en-US" dirty="0"/>
              <a:t>change. The faculty members of the budget committee have come to </a:t>
            </a:r>
            <a:r>
              <a:rPr lang="en-US" dirty="0" smtClean="0"/>
              <a:t>the academic </a:t>
            </a:r>
            <a:r>
              <a:rPr lang="en-US" dirty="0"/>
              <a:t>senate objecting to the process. The governing board policy specifies that </a:t>
            </a:r>
            <a:r>
              <a:rPr lang="en-US" dirty="0" smtClean="0"/>
              <a:t>the process </a:t>
            </a:r>
            <a:r>
              <a:rPr lang="en-US" dirty="0"/>
              <a:t>for budget development is to be mutually agreed upon with the </a:t>
            </a:r>
            <a:r>
              <a:rPr lang="en-US" dirty="0" smtClean="0"/>
              <a:t>academic senate</a:t>
            </a:r>
            <a:r>
              <a:rPr lang="en-US" dirty="0"/>
              <a:t>.</a:t>
            </a:r>
          </a:p>
        </p:txBody>
      </p:sp>
    </p:spTree>
    <p:extLst>
      <p:ext uri="{BB962C8B-B14F-4D97-AF65-F5344CB8AC3E}">
        <p14:creationId xmlns:p14="http://schemas.microsoft.com/office/powerpoint/2010/main" val="3847221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a:t>
            </a:r>
            <a:endParaRPr lang="en-US" b="1" dirty="0"/>
          </a:p>
        </p:txBody>
      </p:sp>
      <p:sp>
        <p:nvSpPr>
          <p:cNvPr id="3" name="Content Placeholder 2"/>
          <p:cNvSpPr>
            <a:spLocks noGrp="1"/>
          </p:cNvSpPr>
          <p:nvPr>
            <p:ph idx="1"/>
          </p:nvPr>
        </p:nvSpPr>
        <p:spPr/>
        <p:txBody>
          <a:bodyPr/>
          <a:lstStyle/>
          <a:p>
            <a:pPr marL="0" indent="0">
              <a:buNone/>
            </a:pPr>
            <a:r>
              <a:rPr lang="en-US" dirty="0"/>
              <a:t>The issue is the academic senate role in budget process changes.</a:t>
            </a:r>
          </a:p>
        </p:txBody>
      </p:sp>
    </p:spTree>
    <p:extLst>
      <p:ext uri="{BB962C8B-B14F-4D97-AF65-F5344CB8AC3E}">
        <p14:creationId xmlns:p14="http://schemas.microsoft.com/office/powerpoint/2010/main" val="2884641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Citation</a:t>
            </a:r>
            <a:endParaRPr lang="en-US" b="1" dirty="0"/>
          </a:p>
        </p:txBody>
      </p:sp>
      <p:sp>
        <p:nvSpPr>
          <p:cNvPr id="3" name="Content Placeholder 2"/>
          <p:cNvSpPr>
            <a:spLocks noGrp="1"/>
          </p:cNvSpPr>
          <p:nvPr>
            <p:ph idx="1"/>
          </p:nvPr>
        </p:nvSpPr>
        <p:spPr/>
        <p:txBody>
          <a:bodyPr/>
          <a:lstStyle/>
          <a:p>
            <a:pPr marL="0" indent="0">
              <a:buNone/>
            </a:pPr>
            <a:r>
              <a:rPr lang="en-US" dirty="0"/>
              <a:t>Title 5 §53200(c)(10) cites “processes for institutional planning and </a:t>
            </a:r>
            <a:r>
              <a:rPr lang="en-US" dirty="0" smtClean="0"/>
              <a:t>budget development</a:t>
            </a:r>
            <a:r>
              <a:rPr lang="en-US" dirty="0"/>
              <a:t>” as an academic and professional matter. This change in </a:t>
            </a:r>
            <a:r>
              <a:rPr lang="en-US" dirty="0" smtClean="0"/>
              <a:t>existing budget </a:t>
            </a:r>
            <a:r>
              <a:rPr lang="en-US" dirty="0"/>
              <a:t>development process is a matter for collegial consultation with the </a:t>
            </a:r>
            <a:r>
              <a:rPr lang="en-US" dirty="0" smtClean="0"/>
              <a:t>academic senate</a:t>
            </a:r>
            <a:r>
              <a:rPr lang="en-US" dirty="0"/>
              <a:t>.</a:t>
            </a:r>
          </a:p>
        </p:txBody>
      </p:sp>
    </p:spTree>
    <p:extLst>
      <p:ext uri="{BB962C8B-B14F-4D97-AF65-F5344CB8AC3E}">
        <p14:creationId xmlns:p14="http://schemas.microsoft.com/office/powerpoint/2010/main" val="4094279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academic senate president should immediately meet with the college president</a:t>
            </a:r>
            <a:r>
              <a:rPr lang="en-US" dirty="0" smtClean="0"/>
              <a:t>, cite </a:t>
            </a:r>
            <a:r>
              <a:rPr lang="en-US" dirty="0"/>
              <a:t>the regulation, and request consultation on the budget process change. Further</a:t>
            </a:r>
            <a:r>
              <a:rPr lang="en-US" dirty="0" smtClean="0"/>
              <a:t>, the </a:t>
            </a:r>
            <a:r>
              <a:rPr lang="en-US" dirty="0"/>
              <a:t>college president should notify college personnel that the change is </a:t>
            </a:r>
            <a:r>
              <a:rPr lang="en-US" dirty="0" smtClean="0"/>
              <a:t>suspended pending </a:t>
            </a:r>
            <a:r>
              <a:rPr lang="en-US" dirty="0"/>
              <a:t>consultation. The academic senate should place the matter on its </a:t>
            </a:r>
            <a:r>
              <a:rPr lang="en-US" dirty="0" smtClean="0"/>
              <a:t>next agenda</a:t>
            </a:r>
            <a:r>
              <a:rPr lang="en-US" dirty="0"/>
              <a:t>. If, after a good faith effort, no agreement can be reached, “existing </a:t>
            </a:r>
            <a:r>
              <a:rPr lang="en-US" dirty="0" smtClean="0"/>
              <a:t>policy shall </a:t>
            </a:r>
            <a:r>
              <a:rPr lang="en-US" dirty="0"/>
              <a:t>remain in effect unless continuing with such policy exposes the district to </a:t>
            </a:r>
            <a:r>
              <a:rPr lang="en-US" dirty="0" smtClean="0"/>
              <a:t>legal liability </a:t>
            </a:r>
            <a:r>
              <a:rPr lang="en-US" dirty="0"/>
              <a:t>or causes substantial fiscal hardship.”</a:t>
            </a:r>
          </a:p>
        </p:txBody>
      </p:sp>
    </p:spTree>
    <p:extLst>
      <p:ext uri="{BB962C8B-B14F-4D97-AF65-F5344CB8AC3E}">
        <p14:creationId xmlns:p14="http://schemas.microsoft.com/office/powerpoint/2010/main" val="985181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4</a:t>
            </a:r>
            <a:endParaRPr lang="en-US" b="1" dirty="0"/>
          </a:p>
        </p:txBody>
      </p:sp>
      <p:sp>
        <p:nvSpPr>
          <p:cNvPr id="3" name="Content Placeholder 2"/>
          <p:cNvSpPr>
            <a:spLocks noGrp="1"/>
          </p:cNvSpPr>
          <p:nvPr>
            <p:ph idx="1"/>
          </p:nvPr>
        </p:nvSpPr>
        <p:spPr/>
        <p:txBody>
          <a:bodyPr>
            <a:normAutofit/>
          </a:bodyPr>
          <a:lstStyle/>
          <a:p>
            <a:pPr marL="0" indent="0">
              <a:buNone/>
            </a:pPr>
            <a:r>
              <a:rPr lang="en-US" dirty="0"/>
              <a:t>The philosophy department offers logic as Philosophy 5. The math department </a:t>
            </a:r>
            <a:r>
              <a:rPr lang="en-US" dirty="0" smtClean="0"/>
              <a:t>has forwarded </a:t>
            </a:r>
            <a:r>
              <a:rPr lang="en-US" dirty="0"/>
              <a:t>a proposal to the curriculum committee to add the same course to </a:t>
            </a:r>
            <a:r>
              <a:rPr lang="en-US" dirty="0" smtClean="0"/>
              <a:t>their curriculum</a:t>
            </a:r>
            <a:r>
              <a:rPr lang="en-US" dirty="0"/>
              <a:t>, with the same course outline of record, as Math 5. The </a:t>
            </a:r>
            <a:r>
              <a:rPr lang="en-US" dirty="0" smtClean="0"/>
              <a:t>philosophy department </a:t>
            </a:r>
            <a:r>
              <a:rPr lang="en-US" dirty="0"/>
              <a:t>has come to the academic senate with a resolution to deny permission </a:t>
            </a:r>
            <a:r>
              <a:rPr lang="en-US" dirty="0" smtClean="0"/>
              <a:t>to the </a:t>
            </a:r>
            <a:r>
              <a:rPr lang="en-US" dirty="0"/>
              <a:t>math department to offer the course.</a:t>
            </a:r>
          </a:p>
        </p:txBody>
      </p:sp>
    </p:spTree>
    <p:extLst>
      <p:ext uri="{BB962C8B-B14F-4D97-AF65-F5344CB8AC3E}">
        <p14:creationId xmlns:p14="http://schemas.microsoft.com/office/powerpoint/2010/main" val="244679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607"/>
            <a:ext cx="8229600" cy="1146983"/>
          </a:xfrm>
        </p:spPr>
        <p:txBody>
          <a:bodyPr>
            <a:normAutofit/>
          </a:bodyPr>
          <a:lstStyle/>
          <a:p>
            <a:r>
              <a:rPr lang="en-US" b="1" dirty="0" smtClean="0">
                <a:latin typeface="+mn-lt"/>
                <a:ea typeface="ＭＳ Ｐゴシック" charset="-128"/>
                <a:cs typeface="Thonburi"/>
              </a:rPr>
              <a:t>Title 5</a:t>
            </a:r>
            <a:endParaRPr lang="en-US" b="1" dirty="0">
              <a:latin typeface="+mn-lt"/>
              <a:cs typeface="Thonburi"/>
            </a:endParaRPr>
          </a:p>
        </p:txBody>
      </p:sp>
      <p:sp>
        <p:nvSpPr>
          <p:cNvPr id="3" name="Content Placeholder 2"/>
          <p:cNvSpPr>
            <a:spLocks noGrp="1"/>
          </p:cNvSpPr>
          <p:nvPr>
            <p:ph idx="1"/>
          </p:nvPr>
        </p:nvSpPr>
        <p:spPr>
          <a:xfrm>
            <a:off x="457200" y="1597584"/>
            <a:ext cx="8229600" cy="4137330"/>
          </a:xfrm>
        </p:spPr>
        <p:txBody>
          <a:bodyPr/>
          <a:lstStyle/>
          <a:p>
            <a:pPr>
              <a:spcBef>
                <a:spcPct val="0"/>
              </a:spcBef>
            </a:pPr>
            <a:r>
              <a:rPr lang="en-US" dirty="0" smtClean="0">
                <a:ea typeface="ＭＳ Ｐゴシック" charset="-128"/>
                <a:cs typeface="Thonburi"/>
              </a:rPr>
              <a:t>California Code of Regulations</a:t>
            </a:r>
          </a:p>
          <a:p>
            <a:pPr>
              <a:spcBef>
                <a:spcPct val="0"/>
              </a:spcBef>
            </a:pPr>
            <a:r>
              <a:rPr lang="en-US" dirty="0" smtClean="0">
                <a:ea typeface="ＭＳ Ｐゴシック" charset="-128"/>
                <a:cs typeface="Thonburi"/>
              </a:rPr>
              <a:t>Derived and approved by the Board of Governors from the California Education Code</a:t>
            </a:r>
          </a:p>
          <a:p>
            <a:pPr>
              <a:spcBef>
                <a:spcPct val="0"/>
              </a:spcBef>
            </a:pPr>
            <a:r>
              <a:rPr lang="en-US" dirty="0" smtClean="0">
                <a:ea typeface="ＭＳ Ｐゴシック" charset="-128"/>
                <a:cs typeface="Thonburi"/>
              </a:rPr>
              <a:t>Division 6 - applies to California Community Colleges</a:t>
            </a:r>
          </a:p>
          <a:p>
            <a:pPr>
              <a:spcBef>
                <a:spcPct val="0"/>
              </a:spcBef>
            </a:pPr>
            <a:r>
              <a:rPr lang="en-US" dirty="0" smtClean="0">
                <a:ea typeface="ＭＳ Ｐゴシック" charset="-128"/>
                <a:cs typeface="Thonburi"/>
              </a:rPr>
              <a:t>Regulation with the force of law</a:t>
            </a:r>
          </a:p>
          <a:p>
            <a:pPr>
              <a:spcBef>
                <a:spcPct val="0"/>
              </a:spcBef>
            </a:pPr>
            <a:r>
              <a:rPr lang="en-US" dirty="0" smtClean="0">
                <a:ea typeface="ＭＳ Ｐゴシック" charset="-128"/>
                <a:cs typeface="Thonburi"/>
              </a:rPr>
              <a:t>Requires action of the BOG to change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a:t>
            </a:r>
            <a:endParaRPr lang="en-US" b="1" dirty="0"/>
          </a:p>
        </p:txBody>
      </p:sp>
      <p:sp>
        <p:nvSpPr>
          <p:cNvPr id="3" name="Content Placeholder 2"/>
          <p:cNvSpPr>
            <a:spLocks noGrp="1"/>
          </p:cNvSpPr>
          <p:nvPr>
            <p:ph idx="1"/>
          </p:nvPr>
        </p:nvSpPr>
        <p:spPr/>
        <p:txBody>
          <a:bodyPr/>
          <a:lstStyle/>
          <a:p>
            <a:pPr marL="0" indent="0">
              <a:buNone/>
            </a:pPr>
            <a:r>
              <a:rPr lang="en-US" dirty="0"/>
              <a:t>The issue is the process for course approval.</a:t>
            </a:r>
          </a:p>
        </p:txBody>
      </p:sp>
    </p:spTree>
    <p:extLst>
      <p:ext uri="{BB962C8B-B14F-4D97-AF65-F5344CB8AC3E}">
        <p14:creationId xmlns:p14="http://schemas.microsoft.com/office/powerpoint/2010/main" val="4075866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Citation</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Title 5 §55002(a) states that a credit course must be “recommended by the </a:t>
            </a:r>
            <a:r>
              <a:rPr lang="en-US" dirty="0" smtClean="0"/>
              <a:t>college and</a:t>
            </a:r>
            <a:r>
              <a:rPr lang="en-US" dirty="0"/>
              <a:t>/or district curriculum committee and approved by the district governing board.</a:t>
            </a:r>
            <a:r>
              <a:rPr lang="en-US" dirty="0" smtClean="0"/>
              <a:t>” Title </a:t>
            </a:r>
            <a:r>
              <a:rPr lang="en-US" dirty="0"/>
              <a:t>5 §53200(a) states “that the governing board or its designees will </a:t>
            </a:r>
            <a:r>
              <a:rPr lang="en-US" dirty="0" smtClean="0"/>
              <a:t>consult collegially </a:t>
            </a:r>
            <a:r>
              <a:rPr lang="en-US" dirty="0"/>
              <a:t>with the academic senate when adopting policies and procedures </a:t>
            </a:r>
            <a:r>
              <a:rPr lang="en-US" dirty="0" smtClean="0"/>
              <a:t>on academic </a:t>
            </a:r>
            <a:r>
              <a:rPr lang="en-US" dirty="0"/>
              <a:t>and professional matters” of which curriculum is one. Thus the </a:t>
            </a:r>
            <a:r>
              <a:rPr lang="en-US" dirty="0" smtClean="0"/>
              <a:t>policies and </a:t>
            </a:r>
            <a:r>
              <a:rPr lang="en-US" dirty="0"/>
              <a:t>procedures for the review of courses is subject to collegial consultation with </a:t>
            </a:r>
            <a:r>
              <a:rPr lang="en-US" dirty="0" smtClean="0"/>
              <a:t>the academic </a:t>
            </a:r>
            <a:r>
              <a:rPr lang="en-US" dirty="0"/>
              <a:t>senate but the review itself is the responsibility of the </a:t>
            </a:r>
            <a:r>
              <a:rPr lang="en-US" dirty="0" smtClean="0"/>
              <a:t>curriculum committee</a:t>
            </a:r>
            <a:r>
              <a:rPr lang="en-US" dirty="0"/>
              <a:t>. The above case involves course review and approval and is thus </a:t>
            </a:r>
            <a:r>
              <a:rPr lang="en-US" dirty="0" smtClean="0"/>
              <a:t>under the </a:t>
            </a:r>
            <a:r>
              <a:rPr lang="en-US" dirty="0"/>
              <a:t>purview of the curriculum committee.</a:t>
            </a:r>
          </a:p>
        </p:txBody>
      </p:sp>
    </p:spTree>
    <p:extLst>
      <p:ext uri="{BB962C8B-B14F-4D97-AF65-F5344CB8AC3E}">
        <p14:creationId xmlns:p14="http://schemas.microsoft.com/office/powerpoint/2010/main" val="3112285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a:t>
            </a:r>
            <a:endParaRPr lang="en-US" b="1" dirty="0"/>
          </a:p>
        </p:txBody>
      </p:sp>
      <p:sp>
        <p:nvSpPr>
          <p:cNvPr id="3" name="Content Placeholder 2"/>
          <p:cNvSpPr>
            <a:spLocks noGrp="1"/>
          </p:cNvSpPr>
          <p:nvPr>
            <p:ph idx="1"/>
          </p:nvPr>
        </p:nvSpPr>
        <p:spPr/>
        <p:txBody>
          <a:bodyPr>
            <a:normAutofit/>
          </a:bodyPr>
          <a:lstStyle/>
          <a:p>
            <a:pPr marL="0" indent="0">
              <a:buNone/>
            </a:pPr>
            <a:r>
              <a:rPr lang="en-US" dirty="0"/>
              <a:t>The matter should be resolved by the curriculum committee. It is good practice </a:t>
            </a:r>
            <a:r>
              <a:rPr lang="en-US" dirty="0" smtClean="0"/>
              <a:t>for committees </a:t>
            </a:r>
            <a:r>
              <a:rPr lang="en-US" dirty="0"/>
              <a:t>dealing with curriculum matters to report regularly to the </a:t>
            </a:r>
            <a:r>
              <a:rPr lang="en-US" dirty="0" smtClean="0"/>
              <a:t>academic senate </a:t>
            </a:r>
            <a:r>
              <a:rPr lang="en-US" dirty="0"/>
              <a:t>to assure that the approved policies and procedures are followed. </a:t>
            </a:r>
            <a:r>
              <a:rPr lang="en-US" dirty="0" smtClean="0"/>
              <a:t>Upon resolution</a:t>
            </a:r>
            <a:r>
              <a:rPr lang="en-US" dirty="0"/>
              <a:t>, the curriculum committee should report to the academic senate that </a:t>
            </a:r>
            <a:r>
              <a:rPr lang="en-US" dirty="0" smtClean="0"/>
              <a:t>the issue </a:t>
            </a:r>
            <a:r>
              <a:rPr lang="en-US" dirty="0"/>
              <a:t>was solved following established procedures.</a:t>
            </a:r>
          </a:p>
        </p:txBody>
      </p:sp>
    </p:spTree>
    <p:extLst>
      <p:ext uri="{BB962C8B-B14F-4D97-AF65-F5344CB8AC3E}">
        <p14:creationId xmlns:p14="http://schemas.microsoft.com/office/powerpoint/2010/main" val="57302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lvl="0" algn="ctr">
              <a:buNone/>
            </a:pPr>
            <a:r>
              <a:rPr lang="en-US" dirty="0" smtClean="0"/>
              <a:t>	</a:t>
            </a:r>
            <a:r>
              <a:rPr lang="en-US" sz="5400" dirty="0" smtClean="0"/>
              <a:t>Is academic senate purview defined under California state law or under  Title 5 regulations?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011"/>
            <a:ext cx="9080440" cy="999420"/>
          </a:xfrm>
        </p:spPr>
        <p:txBody>
          <a:bodyPr>
            <a:normAutofit fontScale="90000"/>
          </a:bodyPr>
          <a:lstStyle/>
          <a:p>
            <a:r>
              <a:rPr lang="en-US" b="1" dirty="0" smtClean="0"/>
              <a:t>What is the role of the Academic Senate?</a:t>
            </a:r>
            <a:endParaRPr lang="en-US" b="1" dirty="0"/>
          </a:p>
        </p:txBody>
      </p:sp>
      <p:sp>
        <p:nvSpPr>
          <p:cNvPr id="3" name="Content Placeholder 2"/>
          <p:cNvSpPr>
            <a:spLocks noGrp="1"/>
          </p:cNvSpPr>
          <p:nvPr>
            <p:ph idx="1"/>
          </p:nvPr>
        </p:nvSpPr>
        <p:spPr>
          <a:xfrm>
            <a:off x="457200" y="1606016"/>
            <a:ext cx="8229600" cy="4292083"/>
          </a:xfrm>
        </p:spPr>
        <p:txBody>
          <a:bodyPr>
            <a:normAutofit fontScale="92500" lnSpcReduction="20000"/>
          </a:bodyPr>
          <a:lstStyle/>
          <a:p>
            <a:pPr>
              <a:spcBef>
                <a:spcPct val="0"/>
              </a:spcBef>
              <a:buFontTx/>
              <a:buChar char="•"/>
            </a:pPr>
            <a:r>
              <a:rPr lang="en-US" altLang="ja-JP" dirty="0" smtClean="0">
                <a:ea typeface="ＭＳ Ｐゴシック" charset="-128"/>
                <a:cs typeface="Thonburi"/>
              </a:rPr>
              <a:t>The Governing Board shall … ensure … the right of academic senates to assume primary responsibility for making recommendation in the areas of </a:t>
            </a:r>
            <a:r>
              <a:rPr lang="en-US" altLang="ja-JP" b="1" dirty="0" smtClean="0">
                <a:ea typeface="ＭＳ Ｐゴシック" charset="-128"/>
                <a:cs typeface="Thonburi"/>
              </a:rPr>
              <a:t>curriculum and academic standards</a:t>
            </a:r>
            <a:r>
              <a:rPr lang="en-US" altLang="ja-JP" dirty="0" smtClean="0">
                <a:ea typeface="ＭＳ Ｐゴシック" charset="-128"/>
                <a:cs typeface="Thonburi"/>
              </a:rPr>
              <a:t>.</a:t>
            </a:r>
            <a:endParaRPr lang="en-US" altLang="ja-JP" sz="2800" dirty="0" smtClean="0">
              <a:ea typeface="ＭＳ Ｐゴシック" charset="-128"/>
              <a:cs typeface="Thonburi"/>
            </a:endParaRPr>
          </a:p>
          <a:p>
            <a:pPr lvl="1">
              <a:spcBef>
                <a:spcPct val="0"/>
              </a:spcBef>
              <a:buFontTx/>
              <a:buChar char="•"/>
            </a:pPr>
            <a:r>
              <a:rPr lang="en-US" altLang="ja-JP" sz="2595" i="1" dirty="0" smtClean="0">
                <a:solidFill>
                  <a:srgbClr val="FF0000"/>
                </a:solidFill>
                <a:ea typeface="ＭＳ Ｐゴシック" charset="-128"/>
                <a:cs typeface="Thonburi"/>
              </a:rPr>
              <a:t>Education Code </a:t>
            </a:r>
            <a:r>
              <a:rPr lang="en-US" sz="2595" i="1" dirty="0" smtClean="0">
                <a:solidFill>
                  <a:srgbClr val="FF0000"/>
                </a:solidFill>
                <a:ea typeface="ＭＳ Ｐゴシック" charset="-128"/>
                <a:cs typeface="Thonburi"/>
              </a:rPr>
              <a:t>§70902 (B)(7)</a:t>
            </a:r>
          </a:p>
          <a:p>
            <a:pPr lvl="1">
              <a:spcBef>
                <a:spcPct val="0"/>
              </a:spcBef>
              <a:buFontTx/>
              <a:buChar char="•"/>
            </a:pPr>
            <a:endParaRPr lang="en-US" altLang="ja-JP" sz="2400" dirty="0" smtClean="0">
              <a:ea typeface="ＭＳ Ｐゴシック" charset="-128"/>
              <a:cs typeface="Thonburi"/>
            </a:endParaRPr>
          </a:p>
          <a:p>
            <a:pPr>
              <a:spcBef>
                <a:spcPct val="0"/>
              </a:spcBef>
              <a:buFontTx/>
              <a:buChar char="•"/>
            </a:pPr>
            <a:r>
              <a:rPr lang="en-US" dirty="0" smtClean="0">
                <a:ea typeface="ＭＳ Ｐゴシック" charset="-128"/>
                <a:cs typeface="Thonburi"/>
              </a:rPr>
              <a:t>(B) Academic Senate means an organization whose primary function is to make recommendations with respect to academic and professional matters.</a:t>
            </a:r>
          </a:p>
          <a:p>
            <a:pPr lvl="1">
              <a:spcBef>
                <a:spcPct val="0"/>
              </a:spcBef>
              <a:buFontTx/>
              <a:buChar char="•"/>
            </a:pPr>
            <a:r>
              <a:rPr lang="en-US" sz="2595" i="1" dirty="0" smtClean="0">
                <a:solidFill>
                  <a:srgbClr val="FF0000"/>
                </a:solidFill>
                <a:ea typeface="ＭＳ Ｐゴシック" charset="-128"/>
                <a:cs typeface="Thonburi"/>
              </a:rPr>
              <a:t>Title 5 </a:t>
            </a:r>
            <a:r>
              <a:rPr lang="en-US" sz="2400" i="1" dirty="0" smtClean="0">
                <a:solidFill>
                  <a:srgbClr val="FF0000"/>
                </a:solidFill>
                <a:ea typeface="ＭＳ Ｐゴシック" charset="-128"/>
                <a:cs typeface="Thonburi"/>
              </a:rPr>
              <a:t>§53200 (B)</a:t>
            </a:r>
            <a:endParaRPr lang="en-US" sz="2595" i="1" dirty="0" smtClean="0">
              <a:solidFill>
                <a:srgbClr val="FF0000"/>
              </a:solidFill>
              <a:ea typeface="ＭＳ Ｐゴシック" charset="-128"/>
              <a:cs typeface="Thonburi"/>
            </a:endParaRPr>
          </a:p>
          <a:p>
            <a:pPr>
              <a:spcBef>
                <a:spcPct val="0"/>
              </a:spcBef>
              <a:buFontTx/>
              <a:buChar char="•"/>
            </a:pPr>
            <a:endParaRPr lang="en-US" dirty="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4025"/>
            <a:ext cx="8229600" cy="728744"/>
          </a:xfrm>
        </p:spPr>
        <p:txBody>
          <a:bodyPr>
            <a:normAutofit fontScale="90000"/>
          </a:bodyPr>
          <a:lstStyle/>
          <a:p>
            <a:r>
              <a:rPr lang="en-US" b="1" dirty="0" smtClean="0">
                <a:ea typeface="ＭＳ Ｐゴシック" charset="-128"/>
                <a:cs typeface="ＭＳ Ｐゴシック" charset="-128"/>
              </a:rPr>
              <a:t>Title 5 §53203 - Authority</a:t>
            </a:r>
            <a:endParaRPr lang="en-US" b="1" dirty="0"/>
          </a:p>
        </p:txBody>
      </p:sp>
      <p:sp>
        <p:nvSpPr>
          <p:cNvPr id="9" name="Content Placeholder 2"/>
          <p:cNvSpPr txBox="1">
            <a:spLocks/>
          </p:cNvSpPr>
          <p:nvPr/>
        </p:nvSpPr>
        <p:spPr>
          <a:xfrm>
            <a:off x="457200" y="1328532"/>
            <a:ext cx="8229600" cy="4797632"/>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ea typeface="ＭＳ Ｐゴシック" charset="-128"/>
                <a:cs typeface="Thonburi"/>
              </a:rPr>
              <a:t>(A) Governing Board shall adopt policies delegating authority and responsibility to its Academic Senate.</a:t>
            </a:r>
          </a:p>
          <a:p>
            <a:pPr marL="342900" indent="-342900">
              <a:spcBef>
                <a:spcPct val="0"/>
              </a:spcBef>
              <a:buFont typeface="Arial"/>
              <a:buChar char="•"/>
            </a:pPr>
            <a:r>
              <a:rPr lang="en-US" sz="3200" dirty="0" smtClean="0">
                <a:ea typeface="ＭＳ Ｐゴシック" charset="-128"/>
                <a:cs typeface="Thonburi"/>
              </a:rPr>
              <a:t>(B) Policies in (A) shall be adopted through </a:t>
            </a:r>
            <a:r>
              <a:rPr lang="en-US" sz="3200" i="1" dirty="0" smtClean="0">
                <a:ea typeface="ＭＳ Ｐゴシック" charset="-128"/>
                <a:cs typeface="Thonburi"/>
              </a:rPr>
              <a:t>collegial consultation </a:t>
            </a:r>
            <a:r>
              <a:rPr lang="en-US" sz="3200" dirty="0" smtClean="0">
                <a:ea typeface="ＭＳ Ｐゴシック" charset="-128"/>
                <a:cs typeface="Thonburi"/>
              </a:rPr>
              <a:t>with the Academic Senate.</a:t>
            </a:r>
          </a:p>
          <a:p>
            <a:pPr marL="342900" lvl="0" indent="-342900">
              <a:spcBef>
                <a:spcPct val="0"/>
              </a:spcBef>
              <a:buFont typeface="Arial"/>
              <a:buChar char="•"/>
            </a:pPr>
            <a:r>
              <a:rPr lang="en-US" sz="3200" dirty="0" smtClean="0">
                <a:ea typeface="ＭＳ Ｐゴシック" charset="-128"/>
                <a:cs typeface="Thonburi"/>
              </a:rPr>
              <a:t>(C) Guarantees the Academic Senate the right to meet with or appear before the board.</a:t>
            </a:r>
            <a:endParaRPr kumimoji="0" lang="en-US" sz="3200" b="0" i="0" u="none" strike="noStrike" kern="1200" cap="none" spc="0" normalizeH="0" baseline="0" noProof="0" dirty="0" smtClean="0">
              <a:ln>
                <a:noFill/>
              </a:ln>
              <a:solidFill>
                <a:schemeClr val="tx1"/>
              </a:solidFill>
              <a:effectLst/>
              <a:uLnTx/>
              <a:uFillTx/>
              <a:ea typeface="ＭＳ Ｐゴシック" charset="-128"/>
              <a:cs typeface="Thonburi"/>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6299"/>
          </a:xfrm>
        </p:spPr>
        <p:txBody>
          <a:bodyPr/>
          <a:lstStyle/>
          <a:p>
            <a:endParaRPr lang="en-US" b="1" dirty="0"/>
          </a:p>
        </p:txBody>
      </p:sp>
      <p:sp>
        <p:nvSpPr>
          <p:cNvPr id="3" name="Content Placeholder 2"/>
          <p:cNvSpPr>
            <a:spLocks noGrp="1"/>
          </p:cNvSpPr>
          <p:nvPr>
            <p:ph idx="1"/>
          </p:nvPr>
        </p:nvSpPr>
        <p:spPr/>
        <p:txBody>
          <a:bodyPr/>
          <a:lstStyle/>
          <a:p>
            <a:pPr lvl="0" algn="ctr">
              <a:buNone/>
            </a:pPr>
            <a:r>
              <a:rPr lang="en-US" dirty="0" smtClean="0"/>
              <a:t>	</a:t>
            </a:r>
            <a:r>
              <a:rPr lang="en-US" sz="5400" dirty="0" smtClean="0"/>
              <a:t>What is the difference between shared governance, participatory governance and collegial consultation?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97"/>
            <a:ext cx="8229600" cy="1061884"/>
          </a:xfrm>
        </p:spPr>
        <p:txBody>
          <a:bodyPr>
            <a:normAutofit fontScale="90000"/>
          </a:bodyPr>
          <a:lstStyle/>
          <a:p>
            <a:pPr lvl="0"/>
            <a:r>
              <a:rPr lang="en-US" b="1" dirty="0" smtClean="0">
                <a:latin typeface="+mn-lt"/>
                <a:ea typeface="ＭＳ Ｐゴシック" pitchFamily="1" charset="-128"/>
                <a:cs typeface="Thonburi"/>
              </a:rPr>
              <a:t>Collegial </a:t>
            </a:r>
            <a:r>
              <a:rPr lang="en-US" b="1" dirty="0">
                <a:latin typeface="+mn-lt"/>
                <a:ea typeface="ＭＳ Ｐゴシック" pitchFamily="1" charset="-128"/>
                <a:cs typeface="Thonburi"/>
              </a:rPr>
              <a:t>Consultation – Defined</a:t>
            </a:r>
            <a:r>
              <a:rPr lang="en-US" sz="5400" b="1" dirty="0" smtClean="0">
                <a:latin typeface="+mn-lt"/>
                <a:ea typeface="ＭＳ Ｐゴシック" pitchFamily="1" charset="-128"/>
                <a:cs typeface="Thonburi"/>
              </a:rPr>
              <a:t> </a:t>
            </a:r>
            <a:r>
              <a:rPr lang="en-US" sz="6600" b="1" dirty="0" smtClean="0">
                <a:latin typeface="Thonburi"/>
                <a:cs typeface="Thonburi"/>
              </a:rPr>
              <a:t/>
            </a:r>
            <a:br>
              <a:rPr lang="en-US" sz="6600" b="1" dirty="0" smtClean="0">
                <a:latin typeface="Thonburi"/>
                <a:cs typeface="Thonburi"/>
              </a:rPr>
            </a:br>
            <a:endParaRPr lang="en-US" sz="2000" dirty="0">
              <a:latin typeface="Thonburi"/>
              <a:cs typeface="Thonburi"/>
            </a:endParaRPr>
          </a:p>
        </p:txBody>
      </p:sp>
      <p:sp>
        <p:nvSpPr>
          <p:cNvPr id="9" name="Content Placeholder 2"/>
          <p:cNvSpPr txBox="1">
            <a:spLocks/>
          </p:cNvSpPr>
          <p:nvPr/>
        </p:nvSpPr>
        <p:spPr>
          <a:xfrm>
            <a:off x="457200" y="1540774"/>
            <a:ext cx="8229600" cy="4554003"/>
          </a:xfrm>
          <a:prstGeom prst="rect">
            <a:avLst/>
          </a:prstGeom>
        </p:spPr>
        <p:txBody>
          <a:bodyPr vert="horz" lIns="91440" tIns="45720" rIns="91440" bIns="45720" rtlCol="0">
            <a:normAutofit/>
          </a:bodyPr>
          <a:lstStyle/>
          <a:p>
            <a:pPr marL="342900" lvl="0" indent="-342900">
              <a:spcBef>
                <a:spcPct val="0"/>
              </a:spcBef>
            </a:pPr>
            <a:r>
              <a:rPr lang="en-US" sz="3200" dirty="0">
                <a:cs typeface="Thonburi"/>
              </a:rPr>
              <a:t>Section </a:t>
            </a:r>
            <a:r>
              <a:rPr lang="en-US" sz="3200" dirty="0" smtClean="0">
                <a:ea typeface="ＭＳ Ｐゴシック" pitchFamily="1" charset="-128"/>
                <a:cs typeface="Thonburi"/>
              </a:rPr>
              <a:t>§53200 (</a:t>
            </a:r>
            <a:r>
              <a:rPr lang="en-US" sz="3200" dirty="0" err="1" smtClean="0">
                <a:ea typeface="ＭＳ Ｐゴシック" pitchFamily="1" charset="-128"/>
                <a:cs typeface="Thonburi"/>
              </a:rPr>
              <a:t>d</a:t>
            </a:r>
            <a:r>
              <a:rPr lang="en-US" sz="3200" dirty="0" smtClean="0">
                <a:ea typeface="ＭＳ Ｐゴシック" pitchFamily="1" charset="-128"/>
                <a:cs typeface="Thonburi"/>
              </a:rPr>
              <a:t>)</a:t>
            </a:r>
            <a:r>
              <a:rPr lang="en-US" sz="3200" dirty="0" smtClean="0">
                <a:cs typeface="Thonburi"/>
              </a:rPr>
              <a:t>:</a:t>
            </a:r>
          </a:p>
          <a:p>
            <a:pPr marL="342900" indent="-342900">
              <a:spcBef>
                <a:spcPct val="0"/>
              </a:spcBef>
              <a:buFont typeface="Arial"/>
              <a:buChar char="•"/>
            </a:pPr>
            <a:r>
              <a:rPr lang="en-US" sz="3200" dirty="0" smtClean="0">
                <a:ea typeface="ＭＳ Ｐゴシック" pitchFamily="1" charset="-128"/>
                <a:cs typeface="Thonburi"/>
              </a:rPr>
              <a:t>...the district governing board shall develop policies on academic and professional matters through either or both of</a:t>
            </a:r>
            <a:endParaRPr lang="en-US" sz="3200" dirty="0" smtClean="0">
              <a:cs typeface="Thonburi"/>
            </a:endParaRPr>
          </a:p>
          <a:p>
            <a:pPr lvl="1">
              <a:spcBef>
                <a:spcPct val="0"/>
              </a:spcBef>
            </a:pPr>
            <a:r>
              <a:rPr lang="en-US" sz="3200" dirty="0" smtClean="0">
                <a:ea typeface="ＭＳ Ｐゴシック" pitchFamily="1" charset="-128"/>
                <a:cs typeface="Thonburi"/>
              </a:rPr>
              <a:t>1. </a:t>
            </a:r>
            <a:r>
              <a:rPr lang="en-US" sz="3200" b="1" i="1" dirty="0" smtClean="0">
                <a:ea typeface="ＭＳ Ｐゴシック" pitchFamily="1" charset="-128"/>
                <a:cs typeface="Thonburi"/>
              </a:rPr>
              <a:t>Rely primarily</a:t>
            </a:r>
            <a:r>
              <a:rPr lang="en-US" sz="3200" dirty="0" smtClean="0">
                <a:ea typeface="ＭＳ Ｐゴシック" pitchFamily="1" charset="-128"/>
                <a:cs typeface="Thonburi"/>
              </a:rPr>
              <a:t> upon the advice &amp; </a:t>
            </a:r>
            <a:br>
              <a:rPr lang="en-US" sz="3200" dirty="0" smtClean="0">
                <a:ea typeface="ＭＳ Ｐゴシック" pitchFamily="1" charset="-128"/>
                <a:cs typeface="Thonburi"/>
              </a:rPr>
            </a:br>
            <a:r>
              <a:rPr lang="en-US" sz="3200" dirty="0" smtClean="0">
                <a:ea typeface="ＭＳ Ｐゴシック" pitchFamily="1" charset="-128"/>
                <a:cs typeface="Thonburi"/>
              </a:rPr>
              <a:t>    judgment of the Academic Senate</a:t>
            </a:r>
          </a:p>
          <a:p>
            <a:pPr lvl="1">
              <a:spcBef>
                <a:spcPct val="0"/>
              </a:spcBef>
            </a:pPr>
            <a:r>
              <a:rPr lang="en-US" sz="3200" dirty="0" smtClean="0">
                <a:ea typeface="ＭＳ Ｐゴシック" pitchFamily="1" charset="-128"/>
                <a:cs typeface="Thonburi"/>
              </a:rPr>
              <a:t>2. Reach </a:t>
            </a:r>
            <a:r>
              <a:rPr lang="en-US" sz="3200" b="1" i="1" dirty="0" smtClean="0">
                <a:ea typeface="ＭＳ Ｐゴシック" pitchFamily="1" charset="-128"/>
                <a:cs typeface="Thonburi"/>
              </a:rPr>
              <a:t>mutual agreement</a:t>
            </a:r>
            <a:r>
              <a:rPr lang="en-US" sz="3200" dirty="0" smtClean="0">
                <a:ea typeface="ＭＳ Ｐゴシック" pitchFamily="1" charset="-128"/>
                <a:cs typeface="Thonburi"/>
              </a:rPr>
              <a:t> with the </a:t>
            </a:r>
            <a:br>
              <a:rPr lang="en-US" sz="3200" dirty="0" smtClean="0">
                <a:ea typeface="ＭＳ Ｐゴシック" pitchFamily="1" charset="-128"/>
                <a:cs typeface="Thonburi"/>
              </a:rPr>
            </a:br>
            <a:r>
              <a:rPr lang="en-US" sz="3200" dirty="0" smtClean="0">
                <a:ea typeface="ＭＳ Ｐゴシック" pitchFamily="1" charset="-128"/>
                <a:cs typeface="Thonburi"/>
              </a:rPr>
              <a:t>    Academic Senate by written resolution, </a:t>
            </a:r>
            <a:br>
              <a:rPr lang="en-US" sz="3200" dirty="0" smtClean="0">
                <a:ea typeface="ＭＳ Ｐゴシック" pitchFamily="1" charset="-128"/>
                <a:cs typeface="Thonburi"/>
              </a:rPr>
            </a:br>
            <a:r>
              <a:rPr lang="en-US" sz="3200" dirty="0" smtClean="0">
                <a:ea typeface="ＭＳ Ｐゴシック" pitchFamily="1" charset="-128"/>
                <a:cs typeface="Thonburi"/>
              </a:rPr>
              <a:t>    regulation, or policy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1317</TotalTime>
  <Words>1931</Words>
  <Application>Microsoft Macintosh PowerPoint</Application>
  <PresentationFormat>On-screen Show (4:3)</PresentationFormat>
  <Paragraphs>130</Paragraphs>
  <Slides>42</Slides>
  <Notes>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 Bases for Academic Senates: What Are We And What Are Our Roles?</vt:lpstr>
      <vt:lpstr>PowerPoint Presentation</vt:lpstr>
      <vt:lpstr>California Education Code</vt:lpstr>
      <vt:lpstr>Title 5</vt:lpstr>
      <vt:lpstr>PowerPoint Presentation</vt:lpstr>
      <vt:lpstr>What is the role of the Academic Senate?</vt:lpstr>
      <vt:lpstr>Title 5 §53203 - Authority</vt:lpstr>
      <vt:lpstr>PowerPoint Presentation</vt:lpstr>
      <vt:lpstr>Collegial Consultation – Defined  </vt:lpstr>
      <vt:lpstr>PowerPoint Presentation</vt:lpstr>
      <vt:lpstr>Collegial Consultation – Defined  </vt:lpstr>
      <vt:lpstr>Collegial Consultation – Defined  </vt:lpstr>
      <vt:lpstr>PowerPoint Presentation</vt:lpstr>
      <vt:lpstr>PowerPoint Presentation</vt:lpstr>
      <vt:lpstr>What does the Academic Senate have authority over?</vt:lpstr>
      <vt:lpstr>The “10 + 1” Section §53200 (c)</vt:lpstr>
      <vt:lpstr>The “10 + 1” Section §53200 (c)</vt:lpstr>
      <vt:lpstr>The “+ 1” Section §53200 (c)</vt:lpstr>
      <vt:lpstr>PowerPoint Presentation</vt:lpstr>
      <vt:lpstr>Appointments to Committees</vt:lpstr>
      <vt:lpstr>PowerPoint Presentation</vt:lpstr>
      <vt:lpstr>Senate-Union Relationships</vt:lpstr>
      <vt:lpstr>Senate-Union Relationships</vt:lpstr>
      <vt:lpstr>Senate-Union Relationships</vt:lpstr>
      <vt:lpstr>Senate-Union Relationships</vt:lpstr>
      <vt:lpstr>Senate-Union Relationships</vt:lpstr>
      <vt:lpstr>Scenario 1</vt:lpstr>
      <vt:lpstr>Issue</vt:lpstr>
      <vt:lpstr>Citation</vt:lpstr>
      <vt:lpstr>Process</vt:lpstr>
      <vt:lpstr>Scenario 2</vt:lpstr>
      <vt:lpstr>Issue</vt:lpstr>
      <vt:lpstr>Citation</vt:lpstr>
      <vt:lpstr>Process</vt:lpstr>
      <vt:lpstr>Scenario 3</vt:lpstr>
      <vt:lpstr>Issue</vt:lpstr>
      <vt:lpstr>Citation</vt:lpstr>
      <vt:lpstr>Process</vt:lpstr>
      <vt:lpstr>Scenario 4</vt:lpstr>
      <vt:lpstr>Issue</vt:lpstr>
      <vt:lpstr>Citation</vt:lpstr>
      <vt:lpstr>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Cuesta College</dc:creator>
  <cp:lastModifiedBy>Cynthia Rico</cp:lastModifiedBy>
  <cp:revision>120</cp:revision>
  <cp:lastPrinted>2015-06-11T03:02:36Z</cp:lastPrinted>
  <dcterms:created xsi:type="dcterms:W3CDTF">2013-06-08T18:27:23Z</dcterms:created>
  <dcterms:modified xsi:type="dcterms:W3CDTF">2015-06-11T03:03:18Z</dcterms:modified>
</cp:coreProperties>
</file>