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89" r:id="rId4"/>
    <p:sldId id="299" r:id="rId5"/>
    <p:sldId id="294" r:id="rId6"/>
    <p:sldId id="301" r:id="rId7"/>
    <p:sldId id="302" r:id="rId8"/>
    <p:sldId id="305" r:id="rId9"/>
    <p:sldId id="303" r:id="rId10"/>
    <p:sldId id="298" r:id="rId11"/>
    <p:sldId id="261"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86803" autoAdjust="0"/>
  </p:normalViewPr>
  <p:slideViewPr>
    <p:cSldViewPr snapToGrid="0">
      <p:cViewPr varScale="1">
        <p:scale>
          <a:sx n="69" d="100"/>
          <a:sy n="69" d="100"/>
        </p:scale>
        <p:origin x="372" y="32"/>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09"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F57A-9EFD-441A-9B46-0893C16A4748}" type="datetimeFigureOut">
              <a:rPr lang="en-US" smtClean="0"/>
              <a:t>6/5/2019</a:t>
            </a:fld>
            <a:endParaRPr lang="en-US"/>
          </a:p>
        </p:txBody>
      </p:sp>
      <p:sp>
        <p:nvSpPr>
          <p:cNvPr id="1048710"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11"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2"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13"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901B0-8F55-48F0-A0BA-C68D1231360D}" type="slidenum">
              <a:rPr lang="en-US" smtClean="0"/>
              <a:t>‹#›</a:t>
            </a:fld>
            <a:endParaRPr lang="en-US"/>
          </a:p>
        </p:txBody>
      </p:sp>
    </p:spTree>
    <p:extLst>
      <p:ext uri="{BB962C8B-B14F-4D97-AF65-F5344CB8AC3E}">
        <p14:creationId xmlns:p14="http://schemas.microsoft.com/office/powerpoint/2010/main" val="207200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dbe2208e4_3_1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3dbe2208e4_3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3" name="Google Shape;133;g3dbe2208e4_3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429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8</a:t>
            </a:fld>
            <a:endParaRPr lang="en-US"/>
          </a:p>
        </p:txBody>
      </p:sp>
    </p:spTree>
    <p:extLst>
      <p:ext uri="{BB962C8B-B14F-4D97-AF65-F5344CB8AC3E}">
        <p14:creationId xmlns:p14="http://schemas.microsoft.com/office/powerpoint/2010/main" val="368526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83" name="Date Placeholder 3"/>
          <p:cNvSpPr>
            <a:spLocks noGrp="1"/>
          </p:cNvSpPr>
          <p:nvPr>
            <p:ph type="dt" sz="half" idx="10"/>
          </p:nvPr>
        </p:nvSpPr>
        <p:spPr/>
        <p:txBody>
          <a:bodyPr/>
          <a:lstStyle/>
          <a:p>
            <a:fld id="{4269CB34-94AD-46D7-B32E-737D1743A29D}" type="datetimeFigureOut">
              <a:rPr lang="en-US" smtClean="0"/>
              <a:t>6/5/2019</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97" name="Title 1"/>
          <p:cNvSpPr>
            <a:spLocks noGrp="1"/>
          </p:cNvSpPr>
          <p:nvPr>
            <p:ph type="title"/>
          </p:nvPr>
        </p:nvSpPr>
        <p:spPr/>
        <p:txBody>
          <a:bodyPr/>
          <a:lstStyle/>
          <a:p>
            <a:r>
              <a:rPr lang="en-US"/>
              <a:t>Click to edit Master title style</a:t>
            </a:r>
          </a:p>
        </p:txBody>
      </p:sp>
      <p:sp>
        <p:nvSpPr>
          <p:cNvPr id="1048698"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9" name="Date Placeholder 3"/>
          <p:cNvSpPr>
            <a:spLocks noGrp="1"/>
          </p:cNvSpPr>
          <p:nvPr>
            <p:ph type="dt" sz="half" idx="10"/>
          </p:nvPr>
        </p:nvSpPr>
        <p:spPr/>
        <p:txBody>
          <a:bodyPr/>
          <a:lstStyle/>
          <a:p>
            <a:fld id="{4269CB34-94AD-46D7-B32E-737D1743A29D}" type="datetimeFigureOut">
              <a:rPr lang="en-US" smtClean="0"/>
              <a:t>6/5/2019</a:t>
            </a:fld>
            <a:endParaRPr lang="en-US"/>
          </a:p>
        </p:txBody>
      </p:sp>
      <p:sp>
        <p:nvSpPr>
          <p:cNvPr id="1048700" name="Footer Placeholder 4"/>
          <p:cNvSpPr>
            <a:spLocks noGrp="1"/>
          </p:cNvSpPr>
          <p:nvPr>
            <p:ph type="ftr" sz="quarter" idx="11"/>
          </p:nvPr>
        </p:nvSpPr>
        <p:spPr/>
        <p:txBody>
          <a:bodyPr/>
          <a:lstStyle/>
          <a:p>
            <a:endParaRPr lang="en-US"/>
          </a:p>
        </p:txBody>
      </p:sp>
      <p:sp>
        <p:nvSpPr>
          <p:cNvPr id="1048701"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78"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679"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0" name="Date Placeholder 3"/>
          <p:cNvSpPr>
            <a:spLocks noGrp="1"/>
          </p:cNvSpPr>
          <p:nvPr>
            <p:ph type="dt" sz="half" idx="10"/>
          </p:nvPr>
        </p:nvSpPr>
        <p:spPr/>
        <p:txBody>
          <a:bodyPr/>
          <a:lstStyle/>
          <a:p>
            <a:fld id="{4269CB34-94AD-46D7-B32E-737D1743A29D}" type="datetimeFigureOut">
              <a:rPr lang="en-US" smtClean="0"/>
              <a:t>6/5/2019</a:t>
            </a:fld>
            <a:endParaRPr lang="en-US"/>
          </a:p>
        </p:txBody>
      </p:sp>
      <p:sp>
        <p:nvSpPr>
          <p:cNvPr id="1048681" name="Footer Placeholder 4"/>
          <p:cNvSpPr>
            <a:spLocks noGrp="1"/>
          </p:cNvSpPr>
          <p:nvPr>
            <p:ph type="ftr" sz="quarter" idx="11"/>
          </p:nvPr>
        </p:nvSpPr>
        <p:spPr/>
        <p:txBody>
          <a:bodyPr/>
          <a:lstStyle/>
          <a:p>
            <a:endParaRPr lang="en-US"/>
          </a:p>
        </p:txBody>
      </p:sp>
      <p:sp>
        <p:nvSpPr>
          <p:cNvPr id="1048682"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4269CB34-94AD-46D7-B32E-737D1743A29D}" type="datetimeFigureOut">
              <a:rPr lang="en-US" smtClean="0"/>
              <a:t>6/5/2019</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9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9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8694" name="Date Placeholder 3"/>
          <p:cNvSpPr>
            <a:spLocks noGrp="1"/>
          </p:cNvSpPr>
          <p:nvPr>
            <p:ph type="dt" sz="half" idx="10"/>
          </p:nvPr>
        </p:nvSpPr>
        <p:spPr/>
        <p:txBody>
          <a:bodyPr/>
          <a:lstStyle/>
          <a:p>
            <a:fld id="{4269CB34-94AD-46D7-B32E-737D1743A29D}" type="datetimeFigureOut">
              <a:rPr lang="en-US" smtClean="0"/>
              <a:t>6/5/2019</a:t>
            </a:fld>
            <a:endParaRPr lang="en-US"/>
          </a:p>
        </p:txBody>
      </p:sp>
      <p:sp>
        <p:nvSpPr>
          <p:cNvPr id="1048695" name="Footer Placeholder 4"/>
          <p:cNvSpPr>
            <a:spLocks noGrp="1"/>
          </p:cNvSpPr>
          <p:nvPr>
            <p:ph type="ftr" sz="quarter" idx="11"/>
          </p:nvPr>
        </p:nvSpPr>
        <p:spPr/>
        <p:txBody>
          <a:bodyPr/>
          <a:lstStyle/>
          <a:p>
            <a:endParaRPr lang="en-US"/>
          </a:p>
        </p:txBody>
      </p:sp>
      <p:sp>
        <p:nvSpPr>
          <p:cNvPr id="1048696"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60" name="Title 1"/>
          <p:cNvSpPr>
            <a:spLocks noGrp="1"/>
          </p:cNvSpPr>
          <p:nvPr>
            <p:ph type="title"/>
          </p:nvPr>
        </p:nvSpPr>
        <p:spPr/>
        <p:txBody>
          <a:bodyPr/>
          <a:lstStyle/>
          <a:p>
            <a:r>
              <a:rPr lang="en-US"/>
              <a:t>Click to edit Master title style</a:t>
            </a:r>
          </a:p>
        </p:txBody>
      </p:sp>
      <p:sp>
        <p:nvSpPr>
          <p:cNvPr id="104866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3" name="Date Placeholder 4"/>
          <p:cNvSpPr>
            <a:spLocks noGrp="1"/>
          </p:cNvSpPr>
          <p:nvPr>
            <p:ph type="dt" sz="half" idx="10"/>
          </p:nvPr>
        </p:nvSpPr>
        <p:spPr/>
        <p:txBody>
          <a:bodyPr/>
          <a:lstStyle/>
          <a:p>
            <a:fld id="{4269CB34-94AD-46D7-B32E-737D1743A29D}" type="datetimeFigureOut">
              <a:rPr lang="en-US" smtClean="0"/>
              <a:t>6/5/2019</a:t>
            </a:fld>
            <a:endParaRPr lang="en-US"/>
          </a:p>
        </p:txBody>
      </p:sp>
      <p:sp>
        <p:nvSpPr>
          <p:cNvPr id="1048664" name="Footer Placeholder 5"/>
          <p:cNvSpPr>
            <a:spLocks noGrp="1"/>
          </p:cNvSpPr>
          <p:nvPr>
            <p:ph type="ftr" sz="quarter" idx="11"/>
          </p:nvPr>
        </p:nvSpPr>
        <p:spPr/>
        <p:txBody>
          <a:bodyPr/>
          <a:lstStyle/>
          <a:p>
            <a:endParaRPr lang="en-US"/>
          </a:p>
        </p:txBody>
      </p:sp>
      <p:sp>
        <p:nvSpPr>
          <p:cNvPr id="1048665"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6" name="Title 1"/>
          <p:cNvSpPr>
            <a:spLocks noGrp="1"/>
          </p:cNvSpPr>
          <p:nvPr>
            <p:ph type="title"/>
          </p:nvPr>
        </p:nvSpPr>
        <p:spPr>
          <a:xfrm>
            <a:off x="839788" y="365125"/>
            <a:ext cx="10515600" cy="1325563"/>
          </a:xfrm>
        </p:spPr>
        <p:txBody>
          <a:bodyPr/>
          <a:lstStyle/>
          <a:p>
            <a:r>
              <a:rPr lang="en-US"/>
              <a:t>Click to edit Master title style</a:t>
            </a:r>
          </a:p>
        </p:txBody>
      </p:sp>
      <p:sp>
        <p:nvSpPr>
          <p:cNvPr id="1048667"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68"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9"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70"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1" name="Date Placeholder 6"/>
          <p:cNvSpPr>
            <a:spLocks noGrp="1"/>
          </p:cNvSpPr>
          <p:nvPr>
            <p:ph type="dt" sz="half" idx="10"/>
          </p:nvPr>
        </p:nvSpPr>
        <p:spPr/>
        <p:txBody>
          <a:bodyPr/>
          <a:lstStyle/>
          <a:p>
            <a:fld id="{4269CB34-94AD-46D7-B32E-737D1743A29D}" type="datetimeFigureOut">
              <a:rPr lang="en-US" smtClean="0"/>
              <a:t>6/5/2019</a:t>
            </a:fld>
            <a:endParaRPr lang="en-US"/>
          </a:p>
        </p:txBody>
      </p:sp>
      <p:sp>
        <p:nvSpPr>
          <p:cNvPr id="1048672" name="Footer Placeholder 7"/>
          <p:cNvSpPr>
            <a:spLocks noGrp="1"/>
          </p:cNvSpPr>
          <p:nvPr>
            <p:ph type="ftr" sz="quarter" idx="11"/>
          </p:nvPr>
        </p:nvSpPr>
        <p:spPr/>
        <p:txBody>
          <a:bodyPr/>
          <a:lstStyle/>
          <a:p>
            <a:endParaRPr lang="en-US"/>
          </a:p>
        </p:txBody>
      </p:sp>
      <p:sp>
        <p:nvSpPr>
          <p:cNvPr id="1048673" name="Slide Number Placeholder 8"/>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a:t>Click to edit Master title style</a:t>
            </a:r>
          </a:p>
        </p:txBody>
      </p:sp>
      <p:sp>
        <p:nvSpPr>
          <p:cNvPr id="1048675" name="Date Placeholder 2"/>
          <p:cNvSpPr>
            <a:spLocks noGrp="1"/>
          </p:cNvSpPr>
          <p:nvPr>
            <p:ph type="dt" sz="half" idx="10"/>
          </p:nvPr>
        </p:nvSpPr>
        <p:spPr/>
        <p:txBody>
          <a:bodyPr/>
          <a:lstStyle/>
          <a:p>
            <a:fld id="{4269CB34-94AD-46D7-B32E-737D1743A29D}" type="datetimeFigureOut">
              <a:rPr lang="en-US" smtClean="0"/>
              <a:t>6/5/2019</a:t>
            </a:fld>
            <a:endParaRPr lang="en-US"/>
          </a:p>
        </p:txBody>
      </p:sp>
      <p:sp>
        <p:nvSpPr>
          <p:cNvPr id="1048676" name="Footer Placeholder 3"/>
          <p:cNvSpPr>
            <a:spLocks noGrp="1"/>
          </p:cNvSpPr>
          <p:nvPr>
            <p:ph type="ftr" sz="quarter" idx="11"/>
          </p:nvPr>
        </p:nvSpPr>
        <p:spPr/>
        <p:txBody>
          <a:bodyPr/>
          <a:lstStyle/>
          <a:p>
            <a:endParaRPr lang="en-US"/>
          </a:p>
        </p:txBody>
      </p:sp>
      <p:sp>
        <p:nvSpPr>
          <p:cNvPr id="1048677" name="Slide Number Placeholder 4"/>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83" name="Date Placeholder 1"/>
          <p:cNvSpPr>
            <a:spLocks noGrp="1"/>
          </p:cNvSpPr>
          <p:nvPr>
            <p:ph type="dt" sz="half" idx="10"/>
          </p:nvPr>
        </p:nvSpPr>
        <p:spPr/>
        <p:txBody>
          <a:bodyPr/>
          <a:lstStyle/>
          <a:p>
            <a:fld id="{4269CB34-94AD-46D7-B32E-737D1743A29D}" type="datetimeFigureOut">
              <a:rPr lang="en-US" smtClean="0"/>
              <a:t>6/5/2019</a:t>
            </a:fld>
            <a:endParaRPr lang="en-US"/>
          </a:p>
        </p:txBody>
      </p:sp>
      <p:sp>
        <p:nvSpPr>
          <p:cNvPr id="1048684" name="Footer Placeholder 2"/>
          <p:cNvSpPr>
            <a:spLocks noGrp="1"/>
          </p:cNvSpPr>
          <p:nvPr>
            <p:ph type="ftr" sz="quarter" idx="11"/>
          </p:nvPr>
        </p:nvSpPr>
        <p:spPr/>
        <p:txBody>
          <a:bodyPr/>
          <a:lstStyle/>
          <a:p>
            <a:endParaRPr lang="en-US"/>
          </a:p>
        </p:txBody>
      </p:sp>
      <p:sp>
        <p:nvSpPr>
          <p:cNvPr id="1048685" name="Slide Number Placeholder 3"/>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0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705" name="Date Placeholder 4"/>
          <p:cNvSpPr>
            <a:spLocks noGrp="1"/>
          </p:cNvSpPr>
          <p:nvPr>
            <p:ph type="dt" sz="half" idx="10"/>
          </p:nvPr>
        </p:nvSpPr>
        <p:spPr/>
        <p:txBody>
          <a:bodyPr/>
          <a:lstStyle/>
          <a:p>
            <a:fld id="{4269CB34-94AD-46D7-B32E-737D1743A29D}" type="datetimeFigureOut">
              <a:rPr lang="en-US" smtClean="0"/>
              <a:t>6/5/2019</a:t>
            </a:fld>
            <a:endParaRPr lang="en-US"/>
          </a:p>
        </p:txBody>
      </p:sp>
      <p:sp>
        <p:nvSpPr>
          <p:cNvPr id="1048706" name="Footer Placeholder 5"/>
          <p:cNvSpPr>
            <a:spLocks noGrp="1"/>
          </p:cNvSpPr>
          <p:nvPr>
            <p:ph type="ftr" sz="quarter" idx="11"/>
          </p:nvPr>
        </p:nvSpPr>
        <p:spPr/>
        <p:txBody>
          <a:bodyPr/>
          <a:lstStyle/>
          <a:p>
            <a:endParaRPr lang="en-US"/>
          </a:p>
        </p:txBody>
      </p:sp>
      <p:sp>
        <p:nvSpPr>
          <p:cNvPr id="1048707"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86"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87"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8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689" name="Date Placeholder 4"/>
          <p:cNvSpPr>
            <a:spLocks noGrp="1"/>
          </p:cNvSpPr>
          <p:nvPr>
            <p:ph type="dt" sz="half" idx="10"/>
          </p:nvPr>
        </p:nvSpPr>
        <p:spPr/>
        <p:txBody>
          <a:bodyPr/>
          <a:lstStyle/>
          <a:p>
            <a:fld id="{4269CB34-94AD-46D7-B32E-737D1743A29D}" type="datetimeFigureOut">
              <a:rPr lang="en-US" smtClean="0"/>
              <a:t>6/5/2019</a:t>
            </a:fld>
            <a:endParaRPr lang="en-US"/>
          </a:p>
        </p:txBody>
      </p:sp>
      <p:sp>
        <p:nvSpPr>
          <p:cNvPr id="1048690" name="Footer Placeholder 5"/>
          <p:cNvSpPr>
            <a:spLocks noGrp="1"/>
          </p:cNvSpPr>
          <p:nvPr>
            <p:ph type="ftr" sz="quarter" idx="11"/>
          </p:nvPr>
        </p:nvSpPr>
        <p:spPr/>
        <p:txBody>
          <a:bodyPr/>
          <a:lstStyle/>
          <a:p>
            <a:endParaRPr lang="en-US"/>
          </a:p>
        </p:txBody>
      </p:sp>
      <p:sp>
        <p:nvSpPr>
          <p:cNvPr id="1048691"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13000" b="-13000"/>
          </a:stretch>
        </a:blip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9CB34-94AD-46D7-B32E-737D1743A29D}" type="datetimeFigureOut">
              <a:rPr lang="en-US" smtClean="0"/>
              <a:t>6/5/2019</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56C9E-2827-4DC9-AC3F-472239B30D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obersonca@butte.edu" TargetMode="External"/><Relationship Id="rId2" Type="http://schemas.openxmlformats.org/officeDocument/2006/relationships/hyperlink" Target="mailto:Shenderson@losmedanos.edu" TargetMode="Externa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workplacestrategiesformentalhealth.com/mmhm/pdf/articles/Monitoring_Your_Communication_Style.pdf" TargetMode="External"/><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hyperlink" Target="https://online.alvernia.edu/articles/4-types-communication-styl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668235" y="2044260"/>
            <a:ext cx="9144000" cy="1953684"/>
          </a:xfrm>
        </p:spPr>
        <p:txBody>
          <a:bodyPr>
            <a:normAutofit fontScale="90000"/>
          </a:bodyPr>
          <a:lstStyle/>
          <a:p>
            <a:br>
              <a:rPr lang="en-US" b="1" dirty="0">
                <a:latin typeface="Bernard MT Condensed" panose="02050806060905020404" pitchFamily="18" charset="0"/>
              </a:rPr>
            </a:br>
            <a:br>
              <a:rPr lang="en-US" b="1" dirty="0">
                <a:latin typeface="Bernard MT Condensed" panose="02050806060905020404" pitchFamily="18" charset="0"/>
              </a:rPr>
            </a:br>
            <a:br>
              <a:rPr lang="en-US" b="1" dirty="0">
                <a:latin typeface="Bernard MT Condensed" panose="02050806060905020404" pitchFamily="18" charset="0"/>
              </a:rPr>
            </a:br>
            <a:br>
              <a:rPr lang="en-US" b="1" dirty="0">
                <a:latin typeface="Bernard MT Condensed" panose="02050806060905020404" pitchFamily="18" charset="0"/>
              </a:rPr>
            </a:br>
            <a:r>
              <a:rPr lang="en-US" sz="5300" b="1" dirty="0">
                <a:latin typeface="Bernard MT Condensed" panose="02050806060905020404" pitchFamily="18" charset="0"/>
              </a:rPr>
              <a:t>Setting the Agenda for your Academic Senate Presidency</a:t>
            </a:r>
            <a:br>
              <a:rPr lang="en-US" b="1" dirty="0">
                <a:latin typeface="+mn-lt"/>
              </a:rPr>
            </a:br>
            <a:endParaRPr lang="en-US" sz="3600" dirty="0">
              <a:latin typeface="+mn-lt"/>
            </a:endParaRPr>
          </a:p>
        </p:txBody>
      </p:sp>
      <p:sp>
        <p:nvSpPr>
          <p:cNvPr id="1048587" name="Subtitle 2"/>
          <p:cNvSpPr>
            <a:spLocks noGrp="1"/>
          </p:cNvSpPr>
          <p:nvPr>
            <p:ph type="subTitle" idx="1"/>
          </p:nvPr>
        </p:nvSpPr>
        <p:spPr>
          <a:xfrm>
            <a:off x="1668235" y="3889877"/>
            <a:ext cx="9018814" cy="1178350"/>
          </a:xfrm>
        </p:spPr>
        <p:txBody>
          <a:bodyPr>
            <a:normAutofit fontScale="25000" lnSpcReduction="20000"/>
          </a:bodyPr>
          <a:lstStyle/>
          <a:p>
            <a:r>
              <a:rPr lang="en-US" sz="9600" i="1" dirty="0"/>
              <a:t>Silvester Henderson, ASCCC At-Large Representative</a:t>
            </a:r>
          </a:p>
          <a:p>
            <a:r>
              <a:rPr lang="en-US" sz="9600" i="1" dirty="0"/>
              <a:t>Carrie Roberson, ASCCC North Representative</a:t>
            </a:r>
          </a:p>
          <a:p>
            <a:r>
              <a:rPr lang="en-US" sz="9600" i="1" dirty="0"/>
              <a:t>Nathaniel Donahue, ASCCC At-Large Representative</a:t>
            </a:r>
            <a:br>
              <a:rPr lang="en-US" sz="11200" dirty="0"/>
            </a:br>
            <a:br>
              <a:rPr lang="en-US" dirty="0"/>
            </a:br>
            <a:endParaRPr lang="en-US" dirty="0"/>
          </a:p>
          <a:p>
            <a:endParaRPr lang="en-US" b="1" dirty="0"/>
          </a:p>
          <a:p>
            <a:r>
              <a:rPr lang="en-US" b="1" dirty="0"/>
              <a:t> </a:t>
            </a:r>
          </a:p>
          <a:p>
            <a:r>
              <a:rPr lang="en-US" sz="8000" b="1" dirty="0"/>
              <a:t>Sheraton Grand Sacramento Hotel</a:t>
            </a:r>
            <a:br>
              <a:rPr lang="en-US" sz="8000" b="1" dirty="0"/>
            </a:br>
            <a:r>
              <a:rPr lang="en-US" sz="8000" dirty="0"/>
              <a:t>1230 J Street, 13</a:t>
            </a:r>
            <a:r>
              <a:rPr lang="en-US" sz="8000" baseline="30000" dirty="0"/>
              <a:t>th</a:t>
            </a:r>
            <a:r>
              <a:rPr lang="en-US" sz="8000" dirty="0"/>
              <a:t> And J Street</a:t>
            </a:r>
            <a:br>
              <a:rPr lang="en-US" sz="8000" dirty="0"/>
            </a:br>
            <a:r>
              <a:rPr lang="en-US" sz="8000" dirty="0"/>
              <a:t>Sacramento, Ca 95814</a:t>
            </a:r>
            <a:br>
              <a:rPr lang="en-US" sz="8000" dirty="0"/>
            </a:br>
            <a:r>
              <a:rPr lang="en-US" sz="8000" dirty="0"/>
              <a:t>June 13-15, 2019</a:t>
            </a:r>
            <a:endParaRPr lang="en-US" sz="8000" b="1" dirty="0">
              <a:solidFill>
                <a:schemeClr val="accent1"/>
              </a:solidFill>
              <a:latin typeface="Times New Roman" panose="02020603050405020304" pitchFamily="18" charset="0"/>
              <a:cs typeface="Times New Roman" panose="02020603050405020304" pitchFamily="18" charset="0"/>
            </a:endParaRPr>
          </a:p>
          <a:p>
            <a:pPr algn="r"/>
            <a:endParaRPr lang="en-US" dirty="0"/>
          </a:p>
          <a:p>
            <a:pPr algn="r"/>
            <a:endParaRPr lang="en-US" dirty="0"/>
          </a:p>
          <a:p>
            <a:pPr algn="r"/>
            <a:r>
              <a:rPr lang="en-US" dirty="0"/>
              <a:t>[Date]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17478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601" y="489857"/>
            <a:ext cx="10515600" cy="735628"/>
          </a:xfrm>
        </p:spPr>
        <p:txBody>
          <a:bodyPr>
            <a:normAutofit fontScale="90000"/>
          </a:bodyPr>
          <a:lstStyle/>
          <a:p>
            <a:br>
              <a:rPr lang="en-US" b="1" dirty="0">
                <a:solidFill>
                  <a:schemeClr val="tx2"/>
                </a:solidFill>
                <a:latin typeface="Tw Cen MT" panose="020B0602020104020603" pitchFamily="34" charset="0"/>
              </a:rPr>
            </a:br>
            <a:br>
              <a:rPr lang="en-US" b="1" dirty="0">
                <a:solidFill>
                  <a:schemeClr val="tx2"/>
                </a:solidFill>
                <a:latin typeface="Tw Cen MT" panose="020B0602020104020603" pitchFamily="34" charset="0"/>
              </a:rPr>
            </a:br>
            <a:endParaRPr lang="en-US" dirty="0"/>
          </a:p>
        </p:txBody>
      </p:sp>
      <p:sp>
        <p:nvSpPr>
          <p:cNvPr id="5" name="Text Placeholder 4"/>
          <p:cNvSpPr>
            <a:spLocks noGrp="1"/>
          </p:cNvSpPr>
          <p:nvPr>
            <p:ph type="body" idx="1"/>
          </p:nvPr>
        </p:nvSpPr>
        <p:spPr>
          <a:xfrm>
            <a:off x="274321" y="1999533"/>
            <a:ext cx="5723254" cy="1101113"/>
          </a:xfrm>
        </p:spPr>
        <p:txBody>
          <a:bodyPr>
            <a:normAutofit fontScale="92500" lnSpcReduction="20000"/>
          </a:bodyPr>
          <a:lstStyle/>
          <a:p>
            <a:pPr algn="ctr"/>
            <a:r>
              <a:rPr lang="en-US" dirty="0"/>
              <a:t>“Innovation </a:t>
            </a:r>
            <a:r>
              <a:rPr lang="en-US" b="0" dirty="0"/>
              <a:t>in education is stepping outside of the box, challenging our methods and strategies in order to support the success of all students as well as ourselves”. </a:t>
            </a:r>
          </a:p>
        </p:txBody>
      </p:sp>
      <p:sp>
        <p:nvSpPr>
          <p:cNvPr id="7" name="Text Placeholder 6"/>
          <p:cNvSpPr>
            <a:spLocks noGrp="1"/>
          </p:cNvSpPr>
          <p:nvPr>
            <p:ph type="body" sz="quarter" idx="3"/>
          </p:nvPr>
        </p:nvSpPr>
        <p:spPr>
          <a:xfrm>
            <a:off x="6554383" y="2109376"/>
            <a:ext cx="5183188" cy="593888"/>
          </a:xfrm>
        </p:spPr>
        <p:txBody>
          <a:bodyPr>
            <a:normAutofit/>
          </a:bodyPr>
          <a:lstStyle/>
          <a:p>
            <a:pPr algn="ctr"/>
            <a:r>
              <a:rPr lang="en-US" sz="2800" u="sng" dirty="0"/>
              <a:t>Steps for Innovations</a:t>
            </a:r>
          </a:p>
        </p:txBody>
      </p:sp>
      <p:sp>
        <p:nvSpPr>
          <p:cNvPr id="2" name="Rectangle 1"/>
          <p:cNvSpPr/>
          <p:nvPr/>
        </p:nvSpPr>
        <p:spPr>
          <a:xfrm>
            <a:off x="543384" y="1299057"/>
            <a:ext cx="11257631" cy="523220"/>
          </a:xfrm>
          <a:prstGeom prst="rect">
            <a:avLst/>
          </a:prstGeom>
        </p:spPr>
        <p:txBody>
          <a:bodyPr wrap="square">
            <a:spAutoFit/>
          </a:bodyPr>
          <a:lstStyle/>
          <a:p>
            <a:r>
              <a:rPr lang="en-US" dirty="0"/>
              <a:t> </a:t>
            </a:r>
            <a:r>
              <a:rPr lang="en-US" sz="2800" b="1" i="1" dirty="0"/>
              <a:t>Promote Academic Innovation</a:t>
            </a:r>
            <a:r>
              <a:rPr lang="en-US" sz="2800" dirty="0"/>
              <a:t>: </a:t>
            </a:r>
            <a:r>
              <a:rPr lang="en-US" sz="2800" i="1" dirty="0">
                <a:latin typeface="Cooper Black" panose="0208090404030B020404" pitchFamily="18" charset="0"/>
              </a:rPr>
              <a:t>“Educational Presentations”</a:t>
            </a:r>
            <a:endParaRPr lang="en-US" sz="28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86"/>
            <a:ext cx="11737571" cy="1168664"/>
          </a:xfrm>
          <a:prstGeom prst="rect">
            <a:avLst/>
          </a:prstGeom>
        </p:spPr>
      </p:pic>
      <p:pic>
        <p:nvPicPr>
          <p:cNvPr id="18" name="Content Placeholder 1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1348" y="3424012"/>
            <a:ext cx="5029200" cy="2636378"/>
          </a:xfrm>
        </p:spPr>
      </p:pic>
      <p:sp>
        <p:nvSpPr>
          <p:cNvPr id="19" name="Rectangle 18"/>
          <p:cNvSpPr/>
          <p:nvPr/>
        </p:nvSpPr>
        <p:spPr>
          <a:xfrm>
            <a:off x="3538450" y="6203355"/>
            <a:ext cx="6096000" cy="646331"/>
          </a:xfrm>
          <a:prstGeom prst="rect">
            <a:avLst/>
          </a:prstGeom>
        </p:spPr>
        <p:txBody>
          <a:bodyPr>
            <a:spAutoFit/>
          </a:bodyPr>
          <a:lstStyle/>
          <a:p>
            <a:r>
              <a:rPr lang="en-US" dirty="0"/>
              <a:t>https://education.cu-portland.edu/blog/classroom-resources/educational-innovations-roundup/</a:t>
            </a:r>
          </a:p>
        </p:txBody>
      </p:sp>
      <p:sp>
        <p:nvSpPr>
          <p:cNvPr id="20" name="Rectangle 19"/>
          <p:cNvSpPr/>
          <p:nvPr/>
        </p:nvSpPr>
        <p:spPr>
          <a:xfrm>
            <a:off x="7223761" y="2736403"/>
            <a:ext cx="4513810" cy="3323987"/>
          </a:xfrm>
          <a:prstGeom prst="rect">
            <a:avLst/>
          </a:prstGeom>
        </p:spPr>
        <p:txBody>
          <a:bodyPr wrap="square">
            <a:spAutoFit/>
          </a:bodyPr>
          <a:lstStyle/>
          <a:p>
            <a:r>
              <a:rPr lang="en-US" sz="2400" b="1" dirty="0"/>
              <a:t>1. Focus on Purpose</a:t>
            </a:r>
          </a:p>
          <a:p>
            <a:r>
              <a:rPr lang="en-US" sz="2400" b="1" dirty="0"/>
              <a:t>2. Calibrate Approaches</a:t>
            </a:r>
          </a:p>
          <a:p>
            <a:r>
              <a:rPr lang="en-US" sz="2400" b="1" dirty="0"/>
              <a:t>3. Designate an Academic Driver</a:t>
            </a:r>
            <a:br>
              <a:rPr lang="en-US" sz="2400" b="1" dirty="0"/>
            </a:br>
            <a:r>
              <a:rPr lang="en-US" sz="2400" b="1" dirty="0"/>
              <a:t>4. Remove Barriers</a:t>
            </a:r>
          </a:p>
          <a:p>
            <a:r>
              <a:rPr lang="en-US" sz="2400" b="1" dirty="0"/>
              <a:t>5. Engender Patience</a:t>
            </a:r>
            <a:br>
              <a:rPr lang="en-US" sz="2400" b="1" dirty="0"/>
            </a:br>
            <a:endParaRPr lang="en-US" sz="2400" b="1" dirty="0"/>
          </a:p>
          <a:p>
            <a:r>
              <a:rPr lang="en-US" sz="2400" b="1" dirty="0"/>
              <a:t>                  </a:t>
            </a:r>
            <a:r>
              <a:rPr lang="en-US" sz="2400" b="1" dirty="0">
                <a:highlight>
                  <a:srgbClr val="FFFF00"/>
                </a:highlight>
              </a:rPr>
              <a:t>Example </a:t>
            </a:r>
          </a:p>
          <a:p>
            <a:r>
              <a:rPr lang="en-US" sz="2400" b="1" dirty="0">
                <a:highlight>
                  <a:srgbClr val="FFFF00"/>
                </a:highlight>
              </a:rPr>
              <a:t>“Educational Presentations”</a:t>
            </a:r>
          </a:p>
          <a:p>
            <a:endParaRPr lang="en-US" dirty="0"/>
          </a:p>
        </p:txBody>
      </p:sp>
    </p:spTree>
    <p:extLst>
      <p:ext uri="{BB962C8B-B14F-4D97-AF65-F5344CB8AC3E}">
        <p14:creationId xmlns:p14="http://schemas.microsoft.com/office/powerpoint/2010/main" val="348139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962317" y="1332498"/>
            <a:ext cx="9202189" cy="961815"/>
          </a:xfrm>
        </p:spPr>
        <p:txBody>
          <a:bodyPr>
            <a:normAutofit fontScale="90000"/>
          </a:bodyPr>
          <a:lstStyle/>
          <a:p>
            <a:r>
              <a:rPr lang="en-US" dirty="0"/>
              <a:t>Publish Agenda – Follow all </a:t>
            </a:r>
            <a:r>
              <a:rPr lang="en-US" i="1" dirty="0">
                <a:latin typeface="Cooper Black" panose="0208090404030B020404" pitchFamily="18" charset="0"/>
              </a:rPr>
              <a:t>“Brown Act” </a:t>
            </a:r>
            <a:r>
              <a:rPr lang="en-US" dirty="0"/>
              <a:t>Guidelines &amp; Rules.</a:t>
            </a:r>
          </a:p>
        </p:txBody>
      </p:sp>
      <p:sp>
        <p:nvSpPr>
          <p:cNvPr id="1048600" name="Content Placeholder 2"/>
          <p:cNvSpPr>
            <a:spLocks noGrp="1"/>
          </p:cNvSpPr>
          <p:nvPr>
            <p:ph idx="1"/>
          </p:nvPr>
        </p:nvSpPr>
        <p:spPr>
          <a:xfrm>
            <a:off x="1117231" y="5311832"/>
            <a:ext cx="4446181" cy="493879"/>
          </a:xfrm>
        </p:spPr>
        <p:txBody>
          <a:bodyPr>
            <a:normAutofit fontScale="99375"/>
          </a:bodyPr>
          <a:lstStyle/>
          <a:p>
            <a:pPr marL="0" indent="0">
              <a:buNone/>
            </a:pPr>
            <a:endParaRPr lang="en-US" sz="2400" i="1" dirty="0"/>
          </a:p>
          <a:p>
            <a:pPr marL="0" indent="0">
              <a:buNone/>
            </a:pPr>
            <a:endParaRPr lang="en-US" sz="4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86"/>
            <a:ext cx="12192000" cy="116866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76" y="2488281"/>
            <a:ext cx="4987636" cy="2371587"/>
          </a:xfrm>
          <a:prstGeom prst="rect">
            <a:avLst/>
          </a:prstGeom>
        </p:spPr>
      </p:pic>
      <p:sp>
        <p:nvSpPr>
          <p:cNvPr id="3" name="Rectangle 2"/>
          <p:cNvSpPr/>
          <p:nvPr/>
        </p:nvSpPr>
        <p:spPr>
          <a:xfrm>
            <a:off x="5714169" y="2381414"/>
            <a:ext cx="6096000" cy="2585323"/>
          </a:xfrm>
          <a:prstGeom prst="rect">
            <a:avLst/>
          </a:prstGeom>
        </p:spPr>
        <p:txBody>
          <a:bodyPr>
            <a:spAutoFit/>
          </a:bodyPr>
          <a:lstStyle/>
          <a:p>
            <a:r>
              <a:rPr lang="en-US" dirty="0"/>
              <a:t>The Ralph M. Brown Act is an act of the California State Legislature passed in 1953 that guarantees the public's right to attend and participate in meetings of local legislative bodies. It’s been updated multiple times since its original drafting, and now includes a website posting requirement for agendas. While it has always been required to physically post agendas a minimum of 72 hours before upcoming regular meetings, it now requires that those agendas also be posted on the agency’s website, if they have one.</a:t>
            </a:r>
          </a:p>
        </p:txBody>
      </p:sp>
      <p:sp>
        <p:nvSpPr>
          <p:cNvPr id="8" name="Rectangle 7"/>
          <p:cNvSpPr/>
          <p:nvPr/>
        </p:nvSpPr>
        <p:spPr>
          <a:xfrm>
            <a:off x="581891" y="5102611"/>
            <a:ext cx="10706793" cy="1200329"/>
          </a:xfrm>
          <a:prstGeom prst="rect">
            <a:avLst/>
          </a:prstGeom>
        </p:spPr>
        <p:txBody>
          <a:bodyPr wrap="square">
            <a:spAutoFit/>
          </a:bodyPr>
          <a:lstStyle/>
          <a:p>
            <a:r>
              <a:rPr lang="en-US" b="1" dirty="0">
                <a:highlight>
                  <a:srgbClr val="FFFF00"/>
                </a:highlight>
              </a:rPr>
              <a:t>Additionally, a bill passed in 2016 (AB 2257, </a:t>
            </a:r>
            <a:r>
              <a:rPr lang="en-US" b="1" dirty="0" err="1">
                <a:highlight>
                  <a:srgbClr val="FFFF00"/>
                </a:highlight>
              </a:rPr>
              <a:t>Maienschein</a:t>
            </a:r>
            <a:r>
              <a:rPr lang="en-US" b="1" dirty="0">
                <a:highlight>
                  <a:srgbClr val="FFFF00"/>
                </a:highlight>
              </a:rPr>
              <a:t>) adds additional requirements that go into effect January 1, 2019:</a:t>
            </a:r>
            <a:r>
              <a:rPr lang="en-US" dirty="0"/>
              <a:t> there must be a link to the most recent agenda of the main governing body directly on the home page; and the agenda must be in a format that is “retrievable, downloadable, </a:t>
            </a:r>
            <a:r>
              <a:rPr lang="en-US" dirty="0" err="1"/>
              <a:t>indexable</a:t>
            </a:r>
            <a:r>
              <a:rPr lang="en-US" dirty="0"/>
              <a:t>, and electronically searchable by commonly used Internet search applications, platform independent and machine readable.”</a:t>
            </a:r>
          </a:p>
        </p:txBody>
      </p:sp>
      <p:sp>
        <p:nvSpPr>
          <p:cNvPr id="9" name="Rectangle 8"/>
          <p:cNvSpPr/>
          <p:nvPr/>
        </p:nvSpPr>
        <p:spPr>
          <a:xfrm>
            <a:off x="1280160" y="6361017"/>
            <a:ext cx="7547957" cy="369332"/>
          </a:xfrm>
          <a:prstGeom prst="rect">
            <a:avLst/>
          </a:prstGeom>
        </p:spPr>
        <p:txBody>
          <a:bodyPr wrap="square">
            <a:spAutoFit/>
          </a:bodyPr>
          <a:lstStyle/>
          <a:p>
            <a:r>
              <a:rPr lang="en-US" dirty="0"/>
              <a:t>https://www.getstreamline.com/blog/brown-act-website-requirements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normAutofit/>
          </a:bodyPr>
          <a:lstStyle/>
          <a:p>
            <a:r>
              <a:rPr lang="en-US" b="1" dirty="0">
                <a:solidFill>
                  <a:schemeClr val="tx2">
                    <a:lumMod val="90000"/>
                    <a:lumOff val="10000"/>
                  </a:schemeClr>
                </a:solidFill>
                <a:latin typeface="+mn-lt"/>
                <a:cs typeface="Arial" panose="020B0604020202020204" pitchFamily="34" charset="0"/>
              </a:rPr>
              <a:t>Questions &amp; Comments </a:t>
            </a:r>
          </a:p>
        </p:txBody>
      </p:sp>
      <p:sp>
        <p:nvSpPr>
          <p:cNvPr id="1048659" name="Content Placeholder 2"/>
          <p:cNvSpPr>
            <a:spLocks noGrp="1"/>
          </p:cNvSpPr>
          <p:nvPr>
            <p:ph sz="half" idx="1"/>
          </p:nvPr>
        </p:nvSpPr>
        <p:spPr>
          <a:xfrm>
            <a:off x="838200" y="1825625"/>
            <a:ext cx="4811486" cy="4213668"/>
          </a:xfrm>
        </p:spPr>
        <p:txBody>
          <a:bodyPr>
            <a:normAutofit/>
          </a:bodyPr>
          <a:lstStyle/>
          <a:p>
            <a:pPr marL="0" indent="0">
              <a:buNone/>
            </a:pPr>
            <a:r>
              <a:rPr lang="en-US" dirty="0"/>
              <a:t>Please feel free to contact each of us for more information.</a:t>
            </a:r>
          </a:p>
          <a:p>
            <a:pPr marL="0" indent="0">
              <a:buNone/>
            </a:pPr>
            <a:endParaRPr lang="en-US" dirty="0"/>
          </a:p>
          <a:p>
            <a:pPr marL="0" indent="0">
              <a:buNone/>
            </a:pPr>
            <a:r>
              <a:rPr lang="en-US" dirty="0"/>
              <a:t>Silvester Henderson  </a:t>
            </a:r>
            <a:r>
              <a:rPr lang="en-US" dirty="0">
                <a:hlinkClick r:id="rId2"/>
              </a:rPr>
              <a:t>Shenderson@losmedanos.edu</a:t>
            </a:r>
            <a:endParaRPr lang="en-US" dirty="0"/>
          </a:p>
          <a:p>
            <a:pPr marL="0" indent="0">
              <a:buNone/>
            </a:pPr>
            <a:r>
              <a:rPr lang="en-US" dirty="0"/>
              <a:t>Carrie Roberson</a:t>
            </a:r>
            <a:br>
              <a:rPr lang="en-US" dirty="0"/>
            </a:br>
            <a:r>
              <a:rPr lang="en-US" dirty="0">
                <a:hlinkClick r:id="rId3"/>
              </a:rPr>
              <a:t>robersonca@butte.edu</a:t>
            </a:r>
            <a:endParaRPr lang="en-US" dirty="0"/>
          </a:p>
          <a:p>
            <a:pPr marL="0" indent="0">
              <a:buNone/>
            </a:pPr>
            <a:r>
              <a:rPr lang="en-US" dirty="0"/>
              <a:t>Nathaniel Donahue</a:t>
            </a:r>
            <a:br>
              <a:rPr lang="en-US" dirty="0"/>
            </a:br>
            <a:r>
              <a:rPr lang="en-US" u="sng" dirty="0">
                <a:solidFill>
                  <a:srgbClr val="0070C0"/>
                </a:solidFill>
              </a:rPr>
              <a:t>donahue_nathaniel@smc.edu</a:t>
            </a:r>
          </a:p>
          <a:p>
            <a:pPr marL="0" indent="0">
              <a:buNone/>
            </a:pPr>
            <a:endParaRPr lang="en-US" dirty="0"/>
          </a:p>
          <a:p>
            <a:pPr marL="0" indent="0">
              <a:buNone/>
            </a:pPr>
            <a:endParaRPr lang="en-US" dirty="0"/>
          </a:p>
        </p:txBody>
      </p:sp>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17674" y="1825625"/>
            <a:ext cx="5375562" cy="43513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838200" y="0"/>
            <a:ext cx="10515600" cy="1325563"/>
          </a:xfrm>
        </p:spPr>
        <p:txBody>
          <a:bodyPr>
            <a:normAutofit/>
          </a:bodyPr>
          <a:lstStyle/>
          <a:p>
            <a:r>
              <a:rPr lang="en-US" b="1" dirty="0">
                <a:solidFill>
                  <a:srgbClr val="44546A">
                    <a:lumMod val="90000"/>
                    <a:lumOff val="10000"/>
                  </a:srgbClr>
                </a:solidFill>
                <a:latin typeface="Tw Cen MT" panose="020B0602020104020603" pitchFamily="34" charset="0"/>
                <a:cs typeface="Arial" panose="020B0604020202020204" pitchFamily="34" charset="0"/>
              </a:rPr>
              <a:t>Presentation Highlights</a:t>
            </a:r>
          </a:p>
        </p:txBody>
      </p:sp>
      <p:sp>
        <p:nvSpPr>
          <p:cNvPr id="1048594" name="Content Placeholder 2"/>
          <p:cNvSpPr>
            <a:spLocks noGrp="1"/>
          </p:cNvSpPr>
          <p:nvPr>
            <p:ph idx="1"/>
          </p:nvPr>
        </p:nvSpPr>
        <p:spPr>
          <a:xfrm>
            <a:off x="762786" y="1022465"/>
            <a:ext cx="10515600" cy="5486400"/>
          </a:xfrm>
        </p:spPr>
        <p:txBody>
          <a:bodyPr>
            <a:noAutofit/>
          </a:bodyPr>
          <a:lstStyle/>
          <a:p>
            <a:r>
              <a:rPr lang="en-US" sz="2400" dirty="0"/>
              <a:t>What are the key responsibilities of the Senate President to the Campus Senate”?</a:t>
            </a:r>
          </a:p>
          <a:p>
            <a:r>
              <a:rPr lang="en-US" sz="2400" dirty="0"/>
              <a:t>Develop Tools for Leadership Success: Leaders vs Boss.</a:t>
            </a:r>
          </a:p>
          <a:p>
            <a:r>
              <a:rPr lang="en-US" sz="2400" dirty="0"/>
              <a:t>Seek “Input” from the Senate Council – Promote </a:t>
            </a:r>
            <a:r>
              <a:rPr lang="en-US" sz="2400" b="1" dirty="0">
                <a:latin typeface="Times New Roman" panose="02020603050405020304" pitchFamily="18" charset="0"/>
                <a:cs typeface="Times New Roman" panose="02020603050405020304" pitchFamily="18" charset="0"/>
              </a:rPr>
              <a:t>“Team Work” </a:t>
            </a:r>
          </a:p>
          <a:p>
            <a:r>
              <a:rPr lang="en-US" sz="2400" dirty="0"/>
              <a:t>Become an </a:t>
            </a:r>
            <a:r>
              <a:rPr lang="en-US" sz="2400" b="1" dirty="0">
                <a:latin typeface="Constantia" panose="02030602050306030303" pitchFamily="18" charset="0"/>
              </a:rPr>
              <a:t>“Effective Communicator &amp; Leader” via Research &amp; Knowledge</a:t>
            </a:r>
          </a:p>
          <a:p>
            <a:r>
              <a:rPr lang="en-US" sz="2400" dirty="0"/>
              <a:t>Academic Acumen – </a:t>
            </a:r>
            <a:r>
              <a:rPr lang="en-US" sz="2400" b="1" i="1" dirty="0">
                <a:latin typeface="Constantia" panose="02030602050306030303" pitchFamily="18" charset="0"/>
              </a:rPr>
              <a:t>High Level Communication Skills- Diplomacy</a:t>
            </a:r>
          </a:p>
          <a:p>
            <a:r>
              <a:rPr lang="en-US" sz="2400" dirty="0"/>
              <a:t>Practice Cultural Sensitivity &amp; Diplomacy</a:t>
            </a:r>
            <a:endParaRPr lang="en-US" sz="2400" b="1" dirty="0">
              <a:latin typeface="Constantia" panose="02030602050306030303" pitchFamily="18" charset="0"/>
            </a:endParaRPr>
          </a:p>
          <a:p>
            <a:r>
              <a:rPr lang="en-US" sz="2400" b="1" dirty="0"/>
              <a:t>Setting the Agenda</a:t>
            </a:r>
            <a:r>
              <a:rPr lang="en-US" sz="2400" dirty="0"/>
              <a:t>: Review By-Laws, Constitution, Committee Appointment Guidelines, Senate Budget, Roles of Senate Clerical Assistant vs Secretary &amp; etc.</a:t>
            </a:r>
          </a:p>
          <a:p>
            <a:r>
              <a:rPr lang="en-US" sz="2400" b="1" i="1" dirty="0"/>
              <a:t>Promote Academic Innovation</a:t>
            </a:r>
            <a:r>
              <a:rPr lang="en-US" sz="2400" dirty="0"/>
              <a:t>: </a:t>
            </a:r>
            <a:r>
              <a:rPr lang="en-US" sz="2400" i="1" dirty="0">
                <a:latin typeface="Cooper Black" panose="0208090404030B020404" pitchFamily="18" charset="0"/>
              </a:rPr>
              <a:t>“Educational Presentations” </a:t>
            </a:r>
          </a:p>
          <a:p>
            <a:r>
              <a:rPr lang="en-US" sz="2400" dirty="0"/>
              <a:t>Publish Agenda – Follow all </a:t>
            </a:r>
            <a:r>
              <a:rPr lang="en-US" sz="2400" i="1" dirty="0">
                <a:latin typeface="Cooper Black" panose="0208090404030B020404" pitchFamily="18" charset="0"/>
              </a:rPr>
              <a:t>“Brown Act” </a:t>
            </a:r>
            <a:r>
              <a:rPr lang="en-US" sz="2400" dirty="0"/>
              <a:t>Guidelines &amp; Rules.</a:t>
            </a:r>
          </a:p>
          <a:p>
            <a:r>
              <a:rPr lang="en-US" sz="2400" dirty="0"/>
              <a:t>Questions &amp; Comments</a:t>
            </a:r>
          </a:p>
          <a:p>
            <a:endParaRPr lang="en-US" sz="2400" dirty="0"/>
          </a:p>
          <a:p>
            <a:endParaRPr lang="en-US" sz="2400" dirty="0"/>
          </a:p>
          <a:p>
            <a:pPr marL="0" indent="0">
              <a:buNone/>
            </a:pPr>
            <a:endParaRPr lang="en-US" sz="2400" dirty="0"/>
          </a:p>
          <a:p>
            <a:r>
              <a:rPr lang="en-US" sz="2400" dirty="0"/>
              <a:t>Is the concept of building “Diversity” and individual person or a way of thinking?</a:t>
            </a:r>
          </a:p>
          <a:p>
            <a:endParaRPr lang="en-US" sz="2400" dirty="0"/>
          </a:p>
          <a:p>
            <a:r>
              <a:rPr lang="en-US" sz="2400" dirty="0"/>
              <a:t>Can </a:t>
            </a:r>
            <a:r>
              <a:rPr lang="en-US" sz="2400" b="1" i="1" dirty="0"/>
              <a:t>“Diverse Leaders/” </a:t>
            </a:r>
            <a:r>
              <a:rPr lang="en-US" sz="2400" dirty="0"/>
              <a:t>inspire </a:t>
            </a:r>
            <a:r>
              <a:rPr lang="en-US" sz="2400" b="1" i="1" dirty="0"/>
              <a:t>“Workplace Equity”?</a:t>
            </a:r>
          </a:p>
          <a:p>
            <a:pPr marL="0" indent="0">
              <a:buNone/>
            </a:pPr>
            <a:endParaRPr lang="en-US" sz="2400" dirty="0"/>
          </a:p>
          <a:p>
            <a:r>
              <a:rPr lang="en-US" sz="2400" dirty="0"/>
              <a:t>Marketing Tools  for building a diverse team of Senate Leaders.</a:t>
            </a:r>
          </a:p>
          <a:p>
            <a:endParaRPr lang="en-US" sz="2400" dirty="0"/>
          </a:p>
          <a:p>
            <a:r>
              <a:rPr lang="en-US" sz="2400" dirty="0"/>
              <a:t>Questions and Comments?</a:t>
            </a:r>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01127" y="1043439"/>
            <a:ext cx="11094546" cy="1207365"/>
          </a:xfrm>
        </p:spPr>
        <p:txBody>
          <a:bodyPr>
            <a:noAutofit/>
          </a:bodyPr>
          <a:lstStyle/>
          <a:p>
            <a:r>
              <a:rPr lang="en-US" sz="3600" dirty="0">
                <a:latin typeface="Times New Roman" panose="02020603050405020304" pitchFamily="18" charset="0"/>
                <a:cs typeface="Times New Roman" panose="02020603050405020304" pitchFamily="18" charset="0"/>
              </a:rPr>
              <a:t>What are the key responsibilities of the Senate President to the Campus Senate?</a:t>
            </a:r>
          </a:p>
        </p:txBody>
      </p:sp>
      <p:sp>
        <p:nvSpPr>
          <p:cNvPr id="8" name="Content Placeholder 7"/>
          <p:cNvSpPr>
            <a:spLocks noGrp="1"/>
          </p:cNvSpPr>
          <p:nvPr>
            <p:ph idx="1"/>
          </p:nvPr>
        </p:nvSpPr>
        <p:spPr>
          <a:xfrm>
            <a:off x="5612389" y="2597124"/>
            <a:ext cx="6172200" cy="4108116"/>
          </a:xfrm>
        </p:spPr>
        <p:txBody>
          <a:bodyPr>
            <a:normAutofit fontScale="92500"/>
          </a:bodyPr>
          <a:lstStyle/>
          <a:p>
            <a:r>
              <a:rPr lang="en-US" dirty="0"/>
              <a:t>Protect and honor the participation of faculty in institutional decision making regarding academic and professional matters as defined by Title 5 Regulations. (10 + 1)</a:t>
            </a:r>
          </a:p>
          <a:p>
            <a:r>
              <a:rPr lang="en-US" dirty="0"/>
              <a:t>Inspires “New” and “Active” Leadership – Create a space for growth.</a:t>
            </a:r>
          </a:p>
          <a:p>
            <a:r>
              <a:rPr lang="en-US" dirty="0"/>
              <a:t>Support “Positional Equality”.</a:t>
            </a:r>
          </a:p>
          <a:p>
            <a:pPr marL="0" indent="0">
              <a:buNone/>
            </a:pPr>
            <a:endParaRPr lang="en-US" dirty="0"/>
          </a:p>
          <a:p>
            <a:pPr marL="0" indent="0">
              <a:buNone/>
            </a:pPr>
            <a:endParaRPr lang="en-US" dirty="0"/>
          </a:p>
        </p:txBody>
      </p:sp>
      <p:sp>
        <p:nvSpPr>
          <p:cNvPr id="9" name="Text Placeholder 8"/>
          <p:cNvSpPr>
            <a:spLocks noGrp="1"/>
          </p:cNvSpPr>
          <p:nvPr>
            <p:ph type="body" sz="half" idx="2"/>
          </p:nvPr>
        </p:nvSpPr>
        <p:spPr>
          <a:xfrm>
            <a:off x="839788" y="2597124"/>
            <a:ext cx="3932237" cy="2448702"/>
          </a:xfrm>
        </p:spPr>
        <p:txBody>
          <a:bodyPr/>
          <a:lstStyle/>
          <a:p>
            <a:endParaRPr lang="en-US"/>
          </a:p>
          <a:p>
            <a:endParaRPr lang="en-US" dirty="0"/>
          </a:p>
        </p:txBody>
      </p:sp>
      <p:sp>
        <p:nvSpPr>
          <p:cNvPr id="2" name="AutoShape 2" descr="Image result for Faculty Leadership Images"/>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Faculty Leadership Images"/>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59" y="2717162"/>
            <a:ext cx="4001366" cy="2448702"/>
          </a:xfrm>
          <a:prstGeom prst="rect">
            <a:avLst/>
          </a:prstGeom>
        </p:spPr>
      </p:pic>
      <p:sp>
        <p:nvSpPr>
          <p:cNvPr id="6" name="Rectangle 5"/>
          <p:cNvSpPr/>
          <p:nvPr/>
        </p:nvSpPr>
        <p:spPr>
          <a:xfrm>
            <a:off x="1040909" y="5585550"/>
            <a:ext cx="3460865" cy="923330"/>
          </a:xfrm>
          <a:prstGeom prst="rect">
            <a:avLst/>
          </a:prstGeom>
        </p:spPr>
        <p:txBody>
          <a:bodyPr wrap="square">
            <a:spAutoFit/>
          </a:bodyPr>
          <a:lstStyle/>
          <a:p>
            <a:r>
              <a:rPr lang="en-US" dirty="0"/>
              <a:t>https://www.asccc.org/sites/default/files/local_senates_handbook2015-web.pdf</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8" y="3431"/>
            <a:ext cx="11737571" cy="1168664"/>
          </a:xfrm>
          <a:prstGeom prst="rect">
            <a:avLst/>
          </a:prstGeom>
        </p:spPr>
      </p:pic>
    </p:spTree>
    <p:extLst>
      <p:ext uri="{BB962C8B-B14F-4D97-AF65-F5344CB8AC3E}">
        <p14:creationId xmlns:p14="http://schemas.microsoft.com/office/powerpoint/2010/main" val="357482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922714" y="58189"/>
            <a:ext cx="7064126" cy="997527"/>
          </a:xfrm>
        </p:spPr>
        <p:txBody>
          <a:bodyPr>
            <a:normAutofit fontScale="90000"/>
          </a:bodyPr>
          <a:lstStyle/>
          <a:p>
            <a:r>
              <a:rPr lang="en-US" sz="4000" b="1" dirty="0">
                <a:solidFill>
                  <a:srgbClr val="44546A">
                    <a:lumMod val="90000"/>
                    <a:lumOff val="10000"/>
                  </a:srgbClr>
                </a:solidFill>
                <a:latin typeface="Tw Cen MT" panose="020B0602020104020603" pitchFamily="34" charset="0"/>
                <a:cs typeface="Arial" panose="020B0604020202020204" pitchFamily="34" charset="0"/>
              </a:rPr>
              <a:t> </a:t>
            </a:r>
            <a:br>
              <a:rPr lang="en-US" sz="4000" b="1" dirty="0">
                <a:solidFill>
                  <a:srgbClr val="44546A">
                    <a:lumMod val="90000"/>
                    <a:lumOff val="10000"/>
                  </a:srgbClr>
                </a:solidFill>
                <a:latin typeface="Tw Cen MT" panose="020B0602020104020603" pitchFamily="34" charset="0"/>
                <a:cs typeface="Arial" panose="020B0604020202020204" pitchFamily="34" charset="0"/>
              </a:rPr>
            </a:br>
            <a:endParaRPr lang="en-US" b="1" dirty="0">
              <a:solidFill>
                <a:srgbClr val="44546A">
                  <a:lumMod val="90000"/>
                  <a:lumOff val="10000"/>
                </a:srgbClr>
              </a:solidFill>
              <a:latin typeface="Tw Cen MT" panose="020B0602020104020603" pitchFamily="34" charset="0"/>
              <a:cs typeface="Arial" panose="020B0604020202020204" pitchFamily="34" charset="0"/>
            </a:endParaRPr>
          </a:p>
        </p:txBody>
      </p:sp>
      <p:sp>
        <p:nvSpPr>
          <p:cNvPr id="1048594" name="Content Placeholder 2"/>
          <p:cNvSpPr>
            <a:spLocks noGrp="1"/>
          </p:cNvSpPr>
          <p:nvPr>
            <p:ph idx="1"/>
          </p:nvPr>
        </p:nvSpPr>
        <p:spPr>
          <a:xfrm>
            <a:off x="5183187" y="987425"/>
            <a:ext cx="6492139" cy="5335316"/>
          </a:xfrm>
        </p:spPr>
        <p:txBody>
          <a:bodyPr>
            <a:noAutofit/>
          </a:bodyPr>
          <a:lstStyle/>
          <a:p>
            <a:pPr marL="0" indent="0">
              <a:buNone/>
            </a:pPr>
            <a:endParaRPr lang="en-US" sz="2400" dirty="0"/>
          </a:p>
          <a:p>
            <a:endParaRPr lang="en-US" sz="2400" b="1"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2" name="Text Placeholder 1"/>
          <p:cNvSpPr>
            <a:spLocks noGrp="1"/>
          </p:cNvSpPr>
          <p:nvPr>
            <p:ph type="body" sz="half" idx="2"/>
          </p:nvPr>
        </p:nvSpPr>
        <p:spPr>
          <a:xfrm>
            <a:off x="6446701" y="1767949"/>
            <a:ext cx="4289165" cy="5084145"/>
          </a:xfrm>
        </p:spPr>
        <p:txBody>
          <a:bodyPr>
            <a:normAutofit fontScale="92500" lnSpcReduction="20000"/>
          </a:bodyPr>
          <a:lstStyle/>
          <a:p>
            <a:endParaRPr lang="en-US" sz="2800" dirty="0"/>
          </a:p>
          <a:p>
            <a:pPr marL="457200" indent="-457200">
              <a:buFont typeface="Arial" panose="020B0604020202020204" pitchFamily="34" charset="0"/>
              <a:buChar char="•"/>
            </a:pPr>
            <a:r>
              <a:rPr lang="en-US" sz="2800" dirty="0"/>
              <a:t>Know your college.</a:t>
            </a:r>
          </a:p>
          <a:p>
            <a:pPr marL="457200" indent="-457200">
              <a:buFont typeface="Arial" panose="020B0604020202020204" pitchFamily="34" charset="0"/>
              <a:buChar char="•"/>
            </a:pPr>
            <a:r>
              <a:rPr lang="en-US" sz="2800" dirty="0"/>
              <a:t>Remember to be a </a:t>
            </a:r>
            <a:r>
              <a:rPr lang="en-US" sz="2800" b="1" dirty="0"/>
              <a:t>“Leader” </a:t>
            </a:r>
            <a:r>
              <a:rPr lang="en-US" sz="2800" dirty="0"/>
              <a:t>and not a </a:t>
            </a:r>
            <a:r>
              <a:rPr lang="en-US" sz="2800" b="1" dirty="0"/>
              <a:t>“Boss”.</a:t>
            </a:r>
          </a:p>
          <a:p>
            <a:pPr marL="457200" indent="-457200">
              <a:buFont typeface="Arial" panose="020B0604020202020204" pitchFamily="34" charset="0"/>
              <a:buChar char="•"/>
            </a:pPr>
            <a:r>
              <a:rPr lang="en-US" sz="2800" dirty="0"/>
              <a:t>Create a </a:t>
            </a:r>
            <a:r>
              <a:rPr lang="en-US" sz="2800" b="1" i="1" dirty="0"/>
              <a:t>“Diversity Leadership Team” – Promote Honesty!</a:t>
            </a:r>
          </a:p>
          <a:p>
            <a:pPr marL="457200" indent="-457200">
              <a:buFont typeface="Arial" panose="020B0604020202020204" pitchFamily="34" charset="0"/>
              <a:buChar char="•"/>
            </a:pPr>
            <a:r>
              <a:rPr lang="en-US" sz="2800" dirty="0"/>
              <a:t>Promote Equity Mindedness and Race-Conscious conversations!</a:t>
            </a:r>
          </a:p>
          <a:p>
            <a:pPr marL="457200" indent="-457200">
              <a:buFont typeface="Arial" panose="020B0604020202020204" pitchFamily="34" charset="0"/>
              <a:buChar char="•"/>
            </a:pPr>
            <a:r>
              <a:rPr lang="en-US" sz="2800" dirty="0"/>
              <a:t>Remain </a:t>
            </a:r>
            <a:r>
              <a:rPr lang="en-US" sz="2800" b="1" i="1" dirty="0"/>
              <a:t>“Humble” </a:t>
            </a:r>
            <a:r>
              <a:rPr lang="en-US" sz="2800" dirty="0"/>
              <a:t>&amp; </a:t>
            </a:r>
            <a:r>
              <a:rPr lang="en-US" sz="2800" b="1" i="1" dirty="0"/>
              <a:t>“Wise”</a:t>
            </a:r>
          </a:p>
          <a:p>
            <a:pPr marL="457200" indent="-457200">
              <a:buFont typeface="Arial" panose="020B0604020202020204" pitchFamily="34" charset="0"/>
              <a:buChar char="•"/>
            </a:pPr>
            <a:r>
              <a:rPr lang="en-US" sz="2800" b="1" dirty="0"/>
              <a:t>Promote “Inclusion” – Love!</a:t>
            </a:r>
          </a:p>
          <a:p>
            <a:endParaRPr lang="en-US" dirty="0"/>
          </a:p>
        </p:txBody>
      </p:sp>
      <p:pic>
        <p:nvPicPr>
          <p:cNvPr id="7" name="Picture 6" descr="C:\Users\SILVES~1\AppData\Local\Temp\image_20160228_161740.jpg"/>
          <p:cNvPicPr/>
          <p:nvPr/>
        </p:nvPicPr>
        <p:blipFill>
          <a:blip r:embed="rId2">
            <a:extLst>
              <a:ext uri="{28A0092B-C50C-407E-A947-70E740481C1C}">
                <a14:useLocalDpi xmlns:a14="http://schemas.microsoft.com/office/drawing/2010/main" val="0"/>
              </a:ext>
            </a:extLst>
          </a:blip>
          <a:srcRect/>
          <a:stretch>
            <a:fillRect/>
          </a:stretch>
        </p:blipFill>
        <p:spPr bwMode="auto">
          <a:xfrm>
            <a:off x="638426" y="1851475"/>
            <a:ext cx="5552679" cy="3809491"/>
          </a:xfrm>
          <a:prstGeom prst="rect">
            <a:avLst/>
          </a:prstGeom>
          <a:noFill/>
          <a:ln>
            <a:noFill/>
          </a:ln>
        </p:spPr>
      </p:pic>
      <p:pic>
        <p:nvPicPr>
          <p:cNvPr id="5" name="Picture 4"/>
          <p:cNvPicPr>
            <a:picLocks noChangeAspect="1"/>
          </p:cNvPicPr>
          <p:nvPr/>
        </p:nvPicPr>
        <p:blipFill>
          <a:blip r:embed="rId3"/>
          <a:stretch>
            <a:fillRect/>
          </a:stretch>
        </p:blipFill>
        <p:spPr>
          <a:xfrm>
            <a:off x="9779620" y="191665"/>
            <a:ext cx="2215240" cy="1531476"/>
          </a:xfrm>
          <a:prstGeom prst="rect">
            <a:avLst/>
          </a:prstGeom>
        </p:spPr>
      </p:pic>
      <p:sp>
        <p:nvSpPr>
          <p:cNvPr id="3" name="Rectangle 2"/>
          <p:cNvSpPr/>
          <p:nvPr/>
        </p:nvSpPr>
        <p:spPr>
          <a:xfrm>
            <a:off x="922714" y="386997"/>
            <a:ext cx="7739148"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Develop the tools to become a </a:t>
            </a:r>
            <a:r>
              <a:rPr lang="en-US" sz="2800" i="1" dirty="0">
                <a:latin typeface="Bernard MT Condensed" panose="02050806060905020404" pitchFamily="18" charset="0"/>
              </a:rPr>
              <a:t>“Successful”  </a:t>
            </a:r>
            <a:r>
              <a:rPr lang="en-US" sz="2800" dirty="0">
                <a:latin typeface="Times New Roman" panose="02020603050405020304" pitchFamily="18" charset="0"/>
                <a:cs typeface="Times New Roman" panose="02020603050405020304" pitchFamily="18" charset="0"/>
              </a:rPr>
              <a:t>Academic Leaders: </a:t>
            </a:r>
            <a:r>
              <a:rPr lang="en-US" sz="2800" i="1" dirty="0">
                <a:latin typeface="Bernard MT Condensed" panose="02050806060905020404" pitchFamily="18" charset="0"/>
                <a:cs typeface="Times New Roman" panose="02020603050405020304" pitchFamily="18" charset="0"/>
              </a:rPr>
              <a:t>Leaders vs Boss.</a:t>
            </a:r>
          </a:p>
        </p:txBody>
      </p:sp>
    </p:spTree>
    <p:extLst>
      <p:ext uri="{BB962C8B-B14F-4D97-AF65-F5344CB8AC3E}">
        <p14:creationId xmlns:p14="http://schemas.microsoft.com/office/powerpoint/2010/main" val="388431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6983" y="251012"/>
            <a:ext cx="10786284" cy="1296269"/>
          </a:xfrm>
        </p:spPr>
        <p:txBody>
          <a:bodyPr>
            <a:noAutofit/>
          </a:bodyPr>
          <a:lstStyle/>
          <a:p>
            <a:pPr algn="ctr"/>
            <a:br>
              <a:rPr lang="en-US" sz="4400" dirty="0">
                <a:solidFill>
                  <a:schemeClr val="tx2"/>
                </a:solidFill>
                <a:latin typeface="Tw Cen MT" panose="020B0602020104020603" pitchFamily="34" charset="0"/>
              </a:rPr>
            </a:br>
            <a:br>
              <a:rPr lang="en-US" sz="4400" dirty="0">
                <a:solidFill>
                  <a:schemeClr val="tx2"/>
                </a:solidFill>
                <a:latin typeface="Tw Cen MT" panose="020B0602020104020603" pitchFamily="34" charset="0"/>
              </a:rPr>
            </a:br>
            <a:r>
              <a:rPr lang="en-US" sz="4400" dirty="0"/>
              <a:t>Seek “Input” from the Senate Council – Promote </a:t>
            </a:r>
            <a:r>
              <a:rPr lang="en-US" sz="4400" b="1" dirty="0">
                <a:latin typeface="Times New Roman" panose="02020603050405020304" pitchFamily="18" charset="0"/>
                <a:cs typeface="Times New Roman" panose="02020603050405020304" pitchFamily="18" charset="0"/>
              </a:rPr>
              <a:t>“Team Work”</a:t>
            </a:r>
            <a:endParaRPr lang="en-US" sz="4400" b="1" dirty="0">
              <a:solidFill>
                <a:schemeClr val="tx2"/>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5453872" y="1679172"/>
            <a:ext cx="6172200" cy="4464136"/>
          </a:xfrm>
        </p:spPr>
        <p:txBody>
          <a:bodyPr>
            <a:normAutofit/>
          </a:bodyPr>
          <a:lstStyle/>
          <a:p>
            <a:r>
              <a:rPr lang="en-US" sz="2400" dirty="0"/>
              <a:t>“Good teamwork helps to build morale in the workplace, which makes workers more productive and ultimately improves profits. For organizations that have excellent teamwork, problem-solving is easier – since people with different skills and knowledge will work together to produce a creative solution”.</a:t>
            </a:r>
          </a:p>
          <a:p>
            <a:pPr marL="0" indent="0">
              <a:buNone/>
            </a:pPr>
            <a:r>
              <a:rPr lang="en-US" sz="1800" b="1" dirty="0">
                <a:solidFill>
                  <a:schemeClr val="accent1">
                    <a:lumMod val="50000"/>
                  </a:schemeClr>
                </a:solidFill>
              </a:rPr>
              <a:t>https://biz30.timedoctor.com/teamwork-in-the-workplace/</a:t>
            </a:r>
          </a:p>
          <a:p>
            <a:r>
              <a:rPr lang="en-US" sz="2400" dirty="0"/>
              <a:t>“Leadership has to empower leaders both    vertically and laterally for </a:t>
            </a:r>
            <a:r>
              <a:rPr lang="en-US" sz="2400" b="1" i="1" dirty="0"/>
              <a:t>Consultation </a:t>
            </a:r>
            <a:r>
              <a:rPr lang="en-US" sz="2400" dirty="0"/>
              <a:t>to work well”.</a:t>
            </a:r>
          </a:p>
        </p:txBody>
      </p:sp>
      <p:sp>
        <p:nvSpPr>
          <p:cNvPr id="9" name="Text Placeholder 8"/>
          <p:cNvSpPr>
            <a:spLocks noGrp="1"/>
          </p:cNvSpPr>
          <p:nvPr>
            <p:ph type="body" sz="half" idx="2"/>
          </p:nvPr>
        </p:nvSpPr>
        <p:spPr>
          <a:xfrm>
            <a:off x="440576" y="1770611"/>
            <a:ext cx="4331450" cy="4098377"/>
          </a:xfrm>
        </p:spPr>
        <p:txBody>
          <a:bodyPr/>
          <a:lstStyle/>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29" y="1501207"/>
            <a:ext cx="4963220" cy="1009034"/>
          </a:xfrm>
          <a:prstGeom prst="rect">
            <a:avLst/>
          </a:prstGeom>
        </p:spPr>
      </p:pic>
      <p:sp>
        <p:nvSpPr>
          <p:cNvPr id="4" name="Rectangle 3"/>
          <p:cNvSpPr/>
          <p:nvPr/>
        </p:nvSpPr>
        <p:spPr>
          <a:xfrm>
            <a:off x="5720400" y="5598296"/>
            <a:ext cx="5842604" cy="369332"/>
          </a:xfrm>
          <a:prstGeom prst="rect">
            <a:avLst/>
          </a:prstGeom>
        </p:spPr>
        <p:txBody>
          <a:bodyPr wrap="square">
            <a:spAutoFit/>
          </a:bodyPr>
          <a:lstStyle/>
          <a:p>
            <a:r>
              <a:rPr lang="en-US" b="1" dirty="0">
                <a:solidFill>
                  <a:schemeClr val="accent1">
                    <a:lumMod val="50000"/>
                  </a:schemeClr>
                </a:solidFill>
              </a:rPr>
              <a:t>https://www.asccc.org/content/strengthening-leadership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29" y="2435427"/>
            <a:ext cx="4963220" cy="4347759"/>
          </a:xfrm>
          <a:prstGeom prst="rect">
            <a:avLst/>
          </a:prstGeom>
        </p:spPr>
      </p:pic>
    </p:spTree>
    <p:extLst>
      <p:ext uri="{BB962C8B-B14F-4D97-AF65-F5344CB8AC3E}">
        <p14:creationId xmlns:p14="http://schemas.microsoft.com/office/powerpoint/2010/main" val="330546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3083" y="137789"/>
            <a:ext cx="10515600" cy="878973"/>
          </a:xfrm>
        </p:spPr>
        <p:txBody>
          <a:bodyPr>
            <a:normAutofit fontScale="90000"/>
          </a:bodyPr>
          <a:lstStyle/>
          <a:p>
            <a:r>
              <a:rPr lang="en-US" sz="3800" dirty="0"/>
              <a:t>Become an </a:t>
            </a:r>
            <a:r>
              <a:rPr lang="en-US" sz="3800" b="1" dirty="0">
                <a:latin typeface="Constantia" panose="02030602050306030303" pitchFamily="18" charset="0"/>
              </a:rPr>
              <a:t>“Effective Communicator &amp; Leader” via Research &amp; Knowledge</a:t>
            </a:r>
          </a:p>
        </p:txBody>
      </p:sp>
      <p:sp>
        <p:nvSpPr>
          <p:cNvPr id="8" name="Content Placeholder 7"/>
          <p:cNvSpPr>
            <a:spLocks noGrp="1"/>
          </p:cNvSpPr>
          <p:nvPr>
            <p:ph sz="half" idx="1"/>
          </p:nvPr>
        </p:nvSpPr>
        <p:spPr>
          <a:xfrm>
            <a:off x="6068290" y="3264203"/>
            <a:ext cx="4678009" cy="1603813"/>
          </a:xfrm>
        </p:spPr>
        <p:txBody>
          <a:bodyPr>
            <a:normAutofit fontScale="70000" lnSpcReduction="20000"/>
          </a:bodyPr>
          <a:lstStyle/>
          <a:p>
            <a:pPr marL="0" indent="0">
              <a:lnSpc>
                <a:spcPct val="100000"/>
              </a:lnSpc>
              <a:spcBef>
                <a:spcPts val="0"/>
              </a:spcBef>
              <a:buNone/>
            </a:pPr>
            <a:r>
              <a:rPr lang="en-US" b="1" dirty="0"/>
              <a:t>3). Passive-Aggressive: </a:t>
            </a:r>
            <a:r>
              <a:rPr lang="en-US" dirty="0"/>
              <a:t>Passive-aggressive communication style users appear passive on the surface, but within he or she may feel powerless or stuck, building up a resentment that leads to seething or acting out in subtle, indirect or secret ways.</a:t>
            </a:r>
            <a:endParaRPr lang="en-US" b="1" dirty="0"/>
          </a:p>
          <a:p>
            <a:pPr>
              <a:lnSpc>
                <a:spcPct val="100000"/>
              </a:lnSpc>
              <a:spcBef>
                <a:spcPts val="0"/>
              </a:spcBef>
            </a:pPr>
            <a:endParaRPr lang="en-US" b="1"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79697" y="1338118"/>
            <a:ext cx="5181600" cy="1283334"/>
          </a:xfrm>
        </p:spPr>
      </p:pic>
      <p:sp>
        <p:nvSpPr>
          <p:cNvPr id="3" name="Rectangle 2"/>
          <p:cNvSpPr/>
          <p:nvPr/>
        </p:nvSpPr>
        <p:spPr>
          <a:xfrm>
            <a:off x="232756" y="2770073"/>
            <a:ext cx="4281056" cy="461665"/>
          </a:xfrm>
          <a:prstGeom prst="rect">
            <a:avLst/>
          </a:prstGeom>
        </p:spPr>
        <p:txBody>
          <a:bodyPr wrap="square">
            <a:spAutoFit/>
          </a:bodyPr>
          <a:lstStyle/>
          <a:p>
            <a:r>
              <a:rPr lang="en-US" sz="2400" b="1" dirty="0">
                <a:latin typeface="Bernard MT Condensed" panose="02050806060905020404" pitchFamily="18" charset="0"/>
              </a:rPr>
              <a:t>Four Basic Communication Styles: </a:t>
            </a:r>
          </a:p>
        </p:txBody>
      </p:sp>
      <p:sp>
        <p:nvSpPr>
          <p:cNvPr id="4" name="Rectangle 3"/>
          <p:cNvSpPr/>
          <p:nvPr/>
        </p:nvSpPr>
        <p:spPr>
          <a:xfrm>
            <a:off x="130231" y="3264203"/>
            <a:ext cx="4982095" cy="1477328"/>
          </a:xfrm>
          <a:prstGeom prst="rect">
            <a:avLst/>
          </a:prstGeom>
        </p:spPr>
        <p:txBody>
          <a:bodyPr wrap="square">
            <a:spAutoFit/>
          </a:bodyPr>
          <a:lstStyle/>
          <a:p>
            <a:pPr>
              <a:lnSpc>
                <a:spcPct val="100000"/>
              </a:lnSpc>
              <a:spcBef>
                <a:spcPts val="0"/>
              </a:spcBef>
            </a:pPr>
            <a:r>
              <a:rPr lang="en-US" dirty="0"/>
              <a:t>1). </a:t>
            </a:r>
            <a:r>
              <a:rPr lang="en-US" b="1" dirty="0"/>
              <a:t>Passive: </a:t>
            </a:r>
            <a:r>
              <a:rPr lang="en-US" dirty="0"/>
              <a:t>Individuals who use the passive communication style often act indifferently, yielding to others. Passive communicators usually fail to express their feelings or needs, allowing others to express themselves. </a:t>
            </a:r>
          </a:p>
        </p:txBody>
      </p:sp>
      <p:sp>
        <p:nvSpPr>
          <p:cNvPr id="5" name="Rectangle 4"/>
          <p:cNvSpPr/>
          <p:nvPr/>
        </p:nvSpPr>
        <p:spPr>
          <a:xfrm>
            <a:off x="232756" y="4835551"/>
            <a:ext cx="5511339" cy="1477328"/>
          </a:xfrm>
          <a:prstGeom prst="rect">
            <a:avLst/>
          </a:prstGeom>
        </p:spPr>
        <p:txBody>
          <a:bodyPr wrap="square">
            <a:spAutoFit/>
          </a:bodyPr>
          <a:lstStyle/>
          <a:p>
            <a:r>
              <a:rPr lang="en-US" dirty="0"/>
              <a:t>2). </a:t>
            </a:r>
            <a:r>
              <a:rPr lang="en-US" b="1" dirty="0"/>
              <a:t>Aggressive:</a:t>
            </a:r>
            <a:r>
              <a:rPr lang="en-US" dirty="0"/>
              <a:t> The </a:t>
            </a:r>
            <a:r>
              <a:rPr lang="en-US" dirty="0">
                <a:hlinkClick r:id="rId3" tooltip="Monitoring Your Communication Style"/>
              </a:rPr>
              <a:t>aggressive communication style</a:t>
            </a:r>
            <a:r>
              <a:rPr lang="en-US" dirty="0"/>
              <a:t> is emphasized by speaking in a loud and demanding voice, maintaining intense eye contact and dominating or controlling others by blaming, intimidating, criticizing, threatening or attacking them, among other traits. </a:t>
            </a:r>
          </a:p>
        </p:txBody>
      </p:sp>
      <p:sp>
        <p:nvSpPr>
          <p:cNvPr id="10" name="Rectangle 9"/>
          <p:cNvSpPr/>
          <p:nvPr/>
        </p:nvSpPr>
        <p:spPr>
          <a:xfrm>
            <a:off x="6068290" y="4823996"/>
            <a:ext cx="5392189" cy="1200329"/>
          </a:xfrm>
          <a:prstGeom prst="rect">
            <a:avLst/>
          </a:prstGeom>
        </p:spPr>
        <p:txBody>
          <a:bodyPr wrap="square">
            <a:spAutoFit/>
          </a:bodyPr>
          <a:lstStyle/>
          <a:p>
            <a:r>
              <a:rPr lang="en-US" dirty="0"/>
              <a:t>4). </a:t>
            </a:r>
            <a:r>
              <a:rPr lang="en-US" b="1" dirty="0"/>
              <a:t>Assertive: </a:t>
            </a:r>
            <a:r>
              <a:rPr lang="en-US" dirty="0"/>
              <a:t>Thought to be the most effective form of communication, the assertive communication style features an open communication link while not being overbearing. </a:t>
            </a:r>
          </a:p>
        </p:txBody>
      </p:sp>
      <p:sp>
        <p:nvSpPr>
          <p:cNvPr id="11" name="Rectangle 10"/>
          <p:cNvSpPr/>
          <p:nvPr/>
        </p:nvSpPr>
        <p:spPr>
          <a:xfrm>
            <a:off x="6181230" y="6024325"/>
            <a:ext cx="4452128" cy="646331"/>
          </a:xfrm>
          <a:prstGeom prst="rect">
            <a:avLst/>
          </a:prstGeom>
        </p:spPr>
        <p:txBody>
          <a:bodyPr wrap="square">
            <a:spAutoFit/>
          </a:bodyPr>
          <a:lstStyle/>
          <a:p>
            <a:r>
              <a:rPr lang="en-US" dirty="0">
                <a:solidFill>
                  <a:srgbClr val="0070C0"/>
                </a:solidFill>
                <a:hlinkClick r:id="rId4"/>
              </a:rPr>
              <a:t>https://online.alvernia.edu/articles/4-types-communication-styles/</a:t>
            </a:r>
            <a:r>
              <a:rPr lang="en-US" dirty="0">
                <a:solidFill>
                  <a:srgbClr val="0070C0"/>
                </a:solidFill>
              </a:rPr>
              <a:t> (2018)</a:t>
            </a:r>
          </a:p>
        </p:txBody>
      </p:sp>
    </p:spTree>
    <p:extLst>
      <p:ext uri="{BB962C8B-B14F-4D97-AF65-F5344CB8AC3E}">
        <p14:creationId xmlns:p14="http://schemas.microsoft.com/office/powerpoint/2010/main" val="124118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2206487" y="1728216"/>
            <a:ext cx="8229600" cy="811752"/>
          </a:xfrm>
          <a:prstGeom prst="rect">
            <a:avLst/>
          </a:prstGeom>
          <a:solidFill>
            <a:srgbClr val="EDE9E1"/>
          </a:solidFill>
          <a:ln>
            <a:noFill/>
          </a:ln>
        </p:spPr>
        <p:txBody>
          <a:bodyPr spcFirstLastPara="1" vert="horz" wrap="square" lIns="91425" tIns="45700" rIns="91425" bIns="45700" rtlCol="0" anchor="ctr" anchorCtr="0">
            <a:noAutofit/>
          </a:bodyPr>
          <a:lstStyle/>
          <a:p>
            <a:pPr>
              <a:spcBef>
                <a:spcPts val="0"/>
              </a:spcBef>
              <a:buClr>
                <a:schemeClr val="dk2"/>
              </a:buClr>
              <a:buSzPts val="4000"/>
            </a:pPr>
            <a:r>
              <a:rPr lang="en-US" sz="2800" dirty="0"/>
              <a:t>Academic Acumen – </a:t>
            </a:r>
            <a:r>
              <a:rPr lang="en-US" sz="2800" b="1" i="1" dirty="0">
                <a:latin typeface="Constantia" panose="02030602050306030303" pitchFamily="18" charset="0"/>
              </a:rPr>
              <a:t>High Level Communication Skills- Diplomacy</a:t>
            </a:r>
            <a:endParaRPr sz="2800" b="1" i="1" dirty="0">
              <a:solidFill>
                <a:schemeClr val="dk2"/>
              </a:solidFill>
              <a:latin typeface="Constantia" panose="02030602050306030303" pitchFamily="18" charset="0"/>
              <a:ea typeface="Arial"/>
              <a:cs typeface="Arial"/>
              <a:sym typeface="Arial"/>
            </a:endParaRPr>
          </a:p>
        </p:txBody>
      </p:sp>
      <p:pic>
        <p:nvPicPr>
          <p:cNvPr id="2" name="Picture 1"/>
          <p:cNvPicPr>
            <a:picLocks noChangeAspect="1"/>
          </p:cNvPicPr>
          <p:nvPr/>
        </p:nvPicPr>
        <p:blipFill>
          <a:blip r:embed="rId3"/>
          <a:stretch>
            <a:fillRect/>
          </a:stretch>
        </p:blipFill>
        <p:spPr>
          <a:xfrm>
            <a:off x="1624584" y="374904"/>
            <a:ext cx="9043416" cy="11463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905" y="2916936"/>
            <a:ext cx="3712463" cy="377106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39398" y="2746932"/>
            <a:ext cx="4728602" cy="3941064"/>
          </a:xfrm>
          <a:prstGeom prst="rect">
            <a:avLst/>
          </a:prstGeom>
        </p:spPr>
      </p:pic>
    </p:spTree>
    <p:extLst>
      <p:ext uri="{BB962C8B-B14F-4D97-AF65-F5344CB8AC3E}">
        <p14:creationId xmlns:p14="http://schemas.microsoft.com/office/powerpoint/2010/main" val="297048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4" y="1417241"/>
            <a:ext cx="10515600" cy="618346"/>
          </a:xfrm>
        </p:spPr>
        <p:txBody>
          <a:bodyPr>
            <a:normAutofit fontScale="90000"/>
          </a:bodyPr>
          <a:lstStyle/>
          <a:p>
            <a:pPr algn="ctr"/>
            <a:r>
              <a:rPr lang="en-US" dirty="0">
                <a:latin typeface="Times New Roman"/>
                <a:cs typeface="Times New Roman"/>
              </a:rPr>
              <a:t>Practice </a:t>
            </a:r>
            <a:r>
              <a:rPr lang="en-US" b="1" i="1" dirty="0">
                <a:latin typeface="Times New Roman"/>
                <a:cs typeface="Times New Roman"/>
              </a:rPr>
              <a:t>“Cultural Sensitivity &amp; Diplomacy” </a:t>
            </a:r>
            <a:r>
              <a:rPr lang="en-US" dirty="0">
                <a:latin typeface="Times New Roman"/>
                <a:cs typeface="Times New Roman"/>
              </a:rPr>
              <a:t>- </a:t>
            </a:r>
          </a:p>
        </p:txBody>
      </p:sp>
      <p:sp>
        <p:nvSpPr>
          <p:cNvPr id="3" name="Content Placeholder 2"/>
          <p:cNvSpPr>
            <a:spLocks noGrp="1"/>
          </p:cNvSpPr>
          <p:nvPr>
            <p:ph idx="1"/>
          </p:nvPr>
        </p:nvSpPr>
        <p:spPr>
          <a:xfrm>
            <a:off x="7049194" y="2542131"/>
            <a:ext cx="4413133" cy="2537869"/>
          </a:xfrm>
        </p:spPr>
        <p:txBody>
          <a:bodyPr>
            <a:noAutofit/>
          </a:bodyPr>
          <a:lstStyle/>
          <a:p>
            <a:pPr marL="0" indent="0">
              <a:buNone/>
            </a:pPr>
            <a:r>
              <a:rPr lang="en-US" b="1" dirty="0">
                <a:latin typeface="Times New Roman"/>
                <a:cs typeface="Times New Roman"/>
              </a:rPr>
              <a:t>Cultural Diplomacy:</a:t>
            </a:r>
          </a:p>
          <a:p>
            <a:pPr marL="0" indent="0">
              <a:buNone/>
            </a:pPr>
            <a:endParaRPr lang="en-US" b="1" dirty="0">
              <a:latin typeface="Times New Roman"/>
              <a:cs typeface="Times New Roman"/>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2193" y="2342648"/>
            <a:ext cx="4665133" cy="3810154"/>
          </a:xfrm>
          <a:prstGeom prst="rect">
            <a:avLst/>
          </a:prstGeom>
        </p:spPr>
      </p:pic>
      <p:sp>
        <p:nvSpPr>
          <p:cNvPr id="5" name="Rectangle 4"/>
          <p:cNvSpPr/>
          <p:nvPr/>
        </p:nvSpPr>
        <p:spPr>
          <a:xfrm>
            <a:off x="7150794" y="2542131"/>
            <a:ext cx="3757580" cy="2031325"/>
          </a:xfrm>
          <a:prstGeom prst="rect">
            <a:avLst/>
          </a:prstGeom>
        </p:spPr>
        <p:txBody>
          <a:bodyPr wrap="square">
            <a:spAutoFit/>
          </a:bodyPr>
          <a:lstStyle/>
          <a:p>
            <a:r>
              <a:rPr lang="en-US" i="1" dirty="0">
                <a:latin typeface="Times New Roman" panose="02020603050405020304" pitchFamily="18" charset="0"/>
                <a:cs typeface="Times New Roman" panose="02020603050405020304" pitchFamily="18" charset="0"/>
              </a:rPr>
              <a:t>: </a:t>
            </a:r>
          </a:p>
          <a:p>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“The Institute for Cultural Diplomacy, ICD, has declared that the ultimate goal of cultural diplomacy </a:t>
            </a:r>
            <a:r>
              <a:rPr lang="en-US" b="1" i="1" dirty="0">
                <a:highlight>
                  <a:srgbClr val="FFFF00"/>
                </a:highlight>
                <a:latin typeface="Times New Roman" panose="02020603050405020304" pitchFamily="18" charset="0"/>
                <a:cs typeface="Times New Roman" panose="02020603050405020304" pitchFamily="18" charset="0"/>
              </a:rPr>
              <a:t>is promoting peace and stability through intercultural relations”.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22"/>
            <a:ext cx="11737571" cy="1079091"/>
          </a:xfrm>
          <a:prstGeom prst="rect">
            <a:avLst/>
          </a:prstGeom>
        </p:spPr>
      </p:pic>
      <p:sp>
        <p:nvSpPr>
          <p:cNvPr id="8" name="Rectangle 7"/>
          <p:cNvSpPr/>
          <p:nvPr/>
        </p:nvSpPr>
        <p:spPr>
          <a:xfrm>
            <a:off x="7150794" y="4701615"/>
            <a:ext cx="4700614" cy="923330"/>
          </a:xfrm>
          <a:prstGeom prst="rect">
            <a:avLst/>
          </a:prstGeom>
        </p:spPr>
        <p:txBody>
          <a:bodyPr wrap="square">
            <a:spAutoFit/>
          </a:bodyPr>
          <a:lstStyle/>
          <a:p>
            <a:r>
              <a:rPr lang="en-US" dirty="0"/>
              <a:t>https://www.e-ir.info/2013/01/03/definitions-ideas-visions-and-challenges-for-cultural-diplomacy/</a:t>
            </a:r>
          </a:p>
        </p:txBody>
      </p:sp>
    </p:spTree>
    <p:extLst>
      <p:ext uri="{BB962C8B-B14F-4D97-AF65-F5344CB8AC3E}">
        <p14:creationId xmlns:p14="http://schemas.microsoft.com/office/powerpoint/2010/main" val="194519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3" y="1390820"/>
            <a:ext cx="10515600" cy="866890"/>
          </a:xfrm>
        </p:spPr>
        <p:txBody>
          <a:bodyPr>
            <a:normAutofit fontScale="90000"/>
          </a:bodyPr>
          <a:lstStyle/>
          <a:p>
            <a:r>
              <a:rPr lang="en-US" sz="2800" b="1" dirty="0">
                <a:latin typeface="Times New Roman" panose="02020603050405020304" pitchFamily="18" charset="0"/>
                <a:cs typeface="Times New Roman" panose="02020603050405020304" pitchFamily="18" charset="0"/>
              </a:rPr>
              <a:t>Setting the Agenda</a:t>
            </a:r>
            <a:r>
              <a:rPr lang="en-US" sz="2800" dirty="0">
                <a:latin typeface="Bernard MT Condensed" panose="02050806060905020404" pitchFamily="18" charset="0"/>
              </a:rPr>
              <a:t>: </a:t>
            </a:r>
            <a:r>
              <a:rPr lang="en-US" sz="2400" i="1" dirty="0"/>
              <a:t>Review By-Laws, Constitution, Committee Appointment Guidelines, Senate Budget, Roles of Senate Clerical Assistant vs Secretary &amp; </a:t>
            </a:r>
            <a:r>
              <a:rPr lang="en-US" sz="2400" i="1" dirty="0" err="1"/>
              <a:t>etc</a:t>
            </a:r>
            <a:br>
              <a:rPr lang="en-US" sz="2400" b="1" i="1" dirty="0"/>
            </a:br>
            <a:endParaRPr lang="en-US" sz="2400" b="1" i="1" dirty="0"/>
          </a:p>
        </p:txBody>
      </p:sp>
      <p:sp>
        <p:nvSpPr>
          <p:cNvPr id="3" name="Content Placeholder 2"/>
          <p:cNvSpPr>
            <a:spLocks noGrp="1"/>
          </p:cNvSpPr>
          <p:nvPr>
            <p:ph idx="1"/>
          </p:nvPr>
        </p:nvSpPr>
        <p:spPr>
          <a:xfrm>
            <a:off x="6841375" y="3113725"/>
            <a:ext cx="4488873" cy="3345263"/>
          </a:xfrm>
        </p:spPr>
        <p:txBody>
          <a:bodyPr>
            <a:normAutofit fontScale="77500" lnSpcReduction="20000"/>
          </a:bodyPr>
          <a:lstStyle/>
          <a:p>
            <a:pPr marL="0" indent="0" algn="ctr">
              <a:buNone/>
            </a:pPr>
            <a:r>
              <a:rPr lang="en-US" sz="3100" b="1" dirty="0"/>
              <a:t>TIPS FOR SETTING THE AGENDA:</a:t>
            </a:r>
          </a:p>
          <a:p>
            <a:pPr marL="0" indent="0" algn="ctr">
              <a:buNone/>
            </a:pPr>
            <a:endParaRPr lang="en-US" sz="2300" b="1" dirty="0"/>
          </a:p>
          <a:p>
            <a:r>
              <a:rPr lang="en-US" dirty="0"/>
              <a:t>Create your agenda early. ... </a:t>
            </a:r>
          </a:p>
          <a:p>
            <a:r>
              <a:rPr lang="en-US" dirty="0"/>
              <a:t>Clearly define your meeting objective – based on </a:t>
            </a:r>
            <a:r>
              <a:rPr lang="en-US" b="1" dirty="0"/>
              <a:t>“Yearly Goals”</a:t>
            </a:r>
          </a:p>
          <a:p>
            <a:r>
              <a:rPr lang="en-US" dirty="0"/>
              <a:t>Prioritize agenda items. ... </a:t>
            </a:r>
          </a:p>
          <a:p>
            <a:r>
              <a:rPr lang="en-US" dirty="0"/>
              <a:t>Break down agenda topics into key points. ... </a:t>
            </a:r>
          </a:p>
          <a:p>
            <a:r>
              <a:rPr lang="en-US" dirty="0"/>
              <a:t>Allow adequate time for each agenda item.</a:t>
            </a:r>
          </a:p>
          <a:p>
            <a:endParaRPr lang="en-US" dirty="0"/>
          </a:p>
        </p:txBody>
      </p:sp>
      <p:sp>
        <p:nvSpPr>
          <p:cNvPr id="4" name="Rectangle 3"/>
          <p:cNvSpPr/>
          <p:nvPr/>
        </p:nvSpPr>
        <p:spPr>
          <a:xfrm>
            <a:off x="257694" y="3105110"/>
            <a:ext cx="6096000" cy="2400657"/>
          </a:xfrm>
          <a:prstGeom prst="rect">
            <a:avLst/>
          </a:prstGeom>
        </p:spPr>
        <p:txBody>
          <a:bodyPr>
            <a:spAutoFit/>
          </a:bodyPr>
          <a:lstStyle/>
          <a:p>
            <a:pPr algn="ctr"/>
            <a:r>
              <a:rPr lang="en-US" sz="2000" b="1" u="sng" dirty="0">
                <a:latin typeface="Times New Roman" panose="02020603050405020304" pitchFamily="18" charset="0"/>
                <a:ea typeface="Times New Roman" panose="02020603050405020304" pitchFamily="18" charset="0"/>
              </a:rPr>
              <a:t>ASCCC GOAL AGENDA ITEMS:</a:t>
            </a:r>
          </a:p>
          <a:p>
            <a:pPr algn="ctr"/>
            <a:r>
              <a:rPr lang="en-US" sz="2000" b="1" u="sng" dirty="0">
                <a:latin typeface="Times New Roman" panose="02020603050405020304" pitchFamily="18" charset="0"/>
                <a:ea typeface="Times New Roman" panose="02020603050405020304" pitchFamily="18" charset="0"/>
              </a:rPr>
              <a:t>Four Areas (2018-2019)</a:t>
            </a:r>
            <a:endParaRPr lang="en-US" dirty="0">
              <a:latin typeface="Times New Roman" panose="02020603050405020304" pitchFamily="18" charset="0"/>
              <a:ea typeface="Times New Roman" panose="02020603050405020304" pitchFamily="18" charset="0"/>
            </a:endParaRPr>
          </a:p>
          <a:p>
            <a:pPr algn="ctr"/>
            <a:r>
              <a:rPr lang="en-US" sz="2000"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lgn="ctr"/>
            <a:r>
              <a:rPr lang="en-US" dirty="0">
                <a:latin typeface="Times New Roman" panose="02020603050405020304" pitchFamily="18" charset="0"/>
                <a:ea typeface="Times New Roman" panose="02020603050405020304" pitchFamily="18" charset="0"/>
              </a:rPr>
              <a:t>A: CCC Guided Pathways Award Program</a:t>
            </a:r>
            <a:br>
              <a:rPr lang="en-US" dirty="0">
                <a:latin typeface="Times New Roman" panose="02020603050405020304" pitchFamily="18" charset="0"/>
                <a:ea typeface="Times New Roman" panose="02020603050405020304" pitchFamily="18" charset="0"/>
              </a:rPr>
            </a:br>
            <a:r>
              <a:rPr lang="en-US" dirty="0">
                <a:highlight>
                  <a:srgbClr val="FFFF00"/>
                </a:highlight>
                <a:latin typeface="Times New Roman" panose="02020603050405020304" pitchFamily="18" charset="0"/>
                <a:ea typeface="Times New Roman" panose="02020603050405020304" pitchFamily="18" charset="0"/>
              </a:rPr>
              <a:t>B: AB 705 Update*</a:t>
            </a:r>
            <a:br>
              <a:rPr lang="en-US"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C: Faculty Diversification</a:t>
            </a:r>
          </a:p>
          <a:p>
            <a:pPr algn="ctr"/>
            <a:r>
              <a:rPr lang="en-US" dirty="0">
                <a:latin typeface="Times New Roman" panose="02020603050405020304" pitchFamily="18" charset="0"/>
                <a:ea typeface="Times New Roman" panose="02020603050405020304" pitchFamily="18" charset="0"/>
              </a:rPr>
              <a:t>D: Strong Workforce Program Recommendations</a:t>
            </a:r>
          </a:p>
          <a:p>
            <a:pPr algn="ctr"/>
            <a:r>
              <a:rPr lang="en-US" dirty="0">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3" y="76378"/>
            <a:ext cx="11737571" cy="1197032"/>
          </a:xfrm>
          <a:prstGeom prst="rect">
            <a:avLst/>
          </a:prstGeom>
        </p:spPr>
      </p:pic>
      <p:sp>
        <p:nvSpPr>
          <p:cNvPr id="7" name="Rectangle 6"/>
          <p:cNvSpPr/>
          <p:nvPr/>
        </p:nvSpPr>
        <p:spPr>
          <a:xfrm>
            <a:off x="422563" y="2274696"/>
            <a:ext cx="10841183"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“To lead effective meetings, your most important task will be to communicate to faculty members that their deliberations will further a common goal and influence the outcomes that they care about.”</a:t>
            </a:r>
          </a:p>
        </p:txBody>
      </p:sp>
      <p:sp>
        <p:nvSpPr>
          <p:cNvPr id="8" name="Rectangle 7"/>
          <p:cNvSpPr/>
          <p:nvPr/>
        </p:nvSpPr>
        <p:spPr>
          <a:xfrm>
            <a:off x="745375" y="5513968"/>
            <a:ext cx="6096000" cy="646331"/>
          </a:xfrm>
          <a:prstGeom prst="rect">
            <a:avLst/>
          </a:prstGeom>
        </p:spPr>
        <p:txBody>
          <a:bodyPr>
            <a:spAutoFit/>
          </a:bodyPr>
          <a:lstStyle/>
          <a:p>
            <a:r>
              <a:rPr lang="en-US" dirty="0">
                <a:solidFill>
                  <a:srgbClr val="0070C0"/>
                </a:solidFill>
              </a:rPr>
              <a:t>https://www.insidehighered.com/advice/2016/04/14/tips-making-academic-meetings-valuable-and-productive-essay</a:t>
            </a:r>
          </a:p>
        </p:txBody>
      </p:sp>
      <p:sp>
        <p:nvSpPr>
          <p:cNvPr id="9" name="Rectangle 8"/>
          <p:cNvSpPr/>
          <p:nvPr/>
        </p:nvSpPr>
        <p:spPr>
          <a:xfrm>
            <a:off x="745375" y="6168501"/>
            <a:ext cx="5375959" cy="369332"/>
          </a:xfrm>
          <a:prstGeom prst="rect">
            <a:avLst/>
          </a:prstGeom>
        </p:spPr>
        <p:txBody>
          <a:bodyPr wrap="none">
            <a:spAutoFit/>
          </a:bodyPr>
          <a:lstStyle/>
          <a:p>
            <a:r>
              <a:rPr lang="en-US" dirty="0">
                <a:solidFill>
                  <a:srgbClr val="0070C0"/>
                </a:solidFill>
              </a:rPr>
              <a:t>https://www.asccc.org/executive_committee/meetings</a:t>
            </a:r>
          </a:p>
        </p:txBody>
      </p:sp>
    </p:spTree>
    <p:extLst>
      <p:ext uri="{BB962C8B-B14F-4D97-AF65-F5344CB8AC3E}">
        <p14:creationId xmlns:p14="http://schemas.microsoft.com/office/powerpoint/2010/main" val="236472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984</Words>
  <Application>Microsoft Office PowerPoint</Application>
  <PresentationFormat>Widescreen</PresentationFormat>
  <Paragraphs>111</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Bernard MT Condensed</vt:lpstr>
      <vt:lpstr>Calibri</vt:lpstr>
      <vt:lpstr>Calibri Light</vt:lpstr>
      <vt:lpstr>Constantia</vt:lpstr>
      <vt:lpstr>Cooper Black</vt:lpstr>
      <vt:lpstr>Times New Roman</vt:lpstr>
      <vt:lpstr>Tw Cen MT</vt:lpstr>
      <vt:lpstr>Office Theme</vt:lpstr>
      <vt:lpstr>    Setting the Agenda for your Academic Senate Presidency </vt:lpstr>
      <vt:lpstr>Presentation Highlights</vt:lpstr>
      <vt:lpstr>What are the key responsibilities of the Senate President to the Campus Senate?</vt:lpstr>
      <vt:lpstr>  </vt:lpstr>
      <vt:lpstr>  Seek “Input” from the Senate Council – Promote “Team Work”</vt:lpstr>
      <vt:lpstr>Become an “Effective Communicator &amp; Leader” via Research &amp; Knowledge</vt:lpstr>
      <vt:lpstr>Academic Acumen – High Level Communication Skills- Diplomacy</vt:lpstr>
      <vt:lpstr>Practice “Cultural Sensitivity &amp; Diplomacy” - </vt:lpstr>
      <vt:lpstr>Setting the Agenda: Review By-Laws, Constitution, Committee Appointment Guidelines, Senate Budget, Roles of Senate Clerical Assistant vs Secretary &amp; etc </vt:lpstr>
      <vt:lpstr>  </vt:lpstr>
      <vt:lpstr>Publish Agenda – Follow all “Brown Act” Guidelines &amp; Rules.</vt:lpstr>
      <vt:lpstr>Questions &amp; Comments </vt:lpstr>
    </vt:vector>
  </TitlesOfParts>
  <Company>Chaffey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Code Realignment Project</dc:title>
  <dc:creator>Marie Boyd</dc:creator>
  <cp:lastModifiedBy>Silvester Henderson</cp:lastModifiedBy>
  <cp:revision>111</cp:revision>
  <cp:lastPrinted>2018-05-30T21:54:36Z</cp:lastPrinted>
  <dcterms:created xsi:type="dcterms:W3CDTF">2016-12-09T16:12:34Z</dcterms:created>
  <dcterms:modified xsi:type="dcterms:W3CDTF">2019-06-06T06:15:16Z</dcterms:modified>
</cp:coreProperties>
</file>