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74" r:id="rId5"/>
    <p:sldId id="261" r:id="rId6"/>
    <p:sldId id="263" r:id="rId7"/>
    <p:sldId id="264" r:id="rId8"/>
    <p:sldId id="262" r:id="rId9"/>
    <p:sldId id="276" r:id="rId10"/>
    <p:sldId id="277" r:id="rId11"/>
    <p:sldId id="27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61"/>
  </p:normalViewPr>
  <p:slideViewPr>
    <p:cSldViewPr snapToGrid="0" snapToObjects="1">
      <p:cViewPr varScale="1">
        <p:scale>
          <a:sx n="48" d="100"/>
          <a:sy n="48" d="100"/>
        </p:scale>
        <p:origin x="133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1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20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91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27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5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5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8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2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Henderson@losmedanos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2.png"/><Relationship Id="rId4" Type="http://schemas.openxmlformats.org/officeDocument/2006/relationships/hyperlink" Target="mailto:LaTonya.Parker@mv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6539"/>
            <a:ext cx="7848600" cy="247159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40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>                                                                   Solutions That Solve Problems-Networking &amp; Collaboration </a:t>
            </a:r>
            <a:br>
              <a:rPr lang="en-US" sz="3600" i="1" cap="none" dirty="0">
                <a:latin typeface="Arial Regular" charset="0"/>
                <a:cs typeface="Arial Regular" charset="0"/>
              </a:rPr>
            </a:br>
            <a:r>
              <a:rPr lang="en-US" sz="3600" i="1" cap="none" dirty="0">
                <a:latin typeface="Arial Regular" charset="0"/>
                <a:cs typeface="Arial Regular" charset="0"/>
              </a:rPr>
              <a:t>As a New Senate Leader</a:t>
            </a:r>
            <a:br>
              <a:rPr lang="en-US" sz="4000" i="1" cap="none" dirty="0">
                <a:latin typeface="Arial Regular" charset="0"/>
                <a:cs typeface="Arial Regular" charset="0"/>
              </a:rPr>
            </a:br>
            <a:endParaRPr lang="en-US" sz="4000" i="1" cap="none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8134"/>
            <a:ext cx="8312426" cy="2545089"/>
          </a:xfrm>
        </p:spPr>
        <p:txBody>
          <a:bodyPr>
            <a:normAutofit/>
          </a:bodyPr>
          <a:lstStyle/>
          <a:p>
            <a:pPr algn="ctr"/>
            <a:endParaRPr lang="en-US" sz="2000" dirty="0">
              <a:latin typeface="Arial Regular" charset="0"/>
              <a:cs typeface="Arial Regular" charset="0"/>
            </a:endParaRP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Silvester Henderson, ASCCC At-Large Representative</a:t>
            </a: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LaTonya Parker, ASCCC South Representative</a:t>
            </a:r>
          </a:p>
          <a:p>
            <a:pPr algn="ctr"/>
            <a:endParaRPr lang="en-US" sz="2000" dirty="0">
              <a:latin typeface="Arial Regular" charset="0"/>
              <a:cs typeface="Arial Regular" charset="0"/>
            </a:endParaRP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ASCCC Fall 2018 Plenary Session</a:t>
            </a:r>
          </a:p>
          <a:p>
            <a:pPr algn="ctr"/>
            <a:r>
              <a:rPr lang="en-US" sz="2000" dirty="0">
                <a:latin typeface="Arial Regular" charset="0"/>
                <a:cs typeface="Arial Regular" charset="0"/>
              </a:rPr>
              <a:t>Irvine Marriott</a:t>
            </a:r>
          </a:p>
          <a:p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15223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Regular" charset="0"/>
                <a:cs typeface="Arial Regular" charset="0"/>
              </a:rPr>
              <a:t>Good Leader create more Leaders – </a:t>
            </a:r>
            <a:r>
              <a:rPr lang="en-US" sz="3600" b="1" dirty="0">
                <a:latin typeface="Arial Regular" charset="0"/>
                <a:cs typeface="Arial Regular" charset="0"/>
              </a:rPr>
              <a:t>“Succession Plan”!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512944"/>
            <a:ext cx="8312150" cy="3163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result for Good Leaders create more leaders pictures">
            <a:extLst>
              <a:ext uri="{FF2B5EF4-FFF2-40B4-BE49-F238E27FC236}">
                <a16:creationId xmlns:a16="http://schemas.microsoft.com/office/drawing/2014/main" id="{353F3D77-F4FC-428E-A730-01A1B00F5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57" y="2848766"/>
            <a:ext cx="7108371" cy="360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36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15223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 Regular" charset="0"/>
                <a:cs typeface="Arial Regular" charset="0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512944"/>
            <a:ext cx="8312150" cy="31639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2F5507-0808-42CE-9B7C-8285E6AE5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" y="2848766"/>
            <a:ext cx="7434943" cy="40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4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Regular" charset="0"/>
                <a:cs typeface="Arial Regular" charset="0"/>
              </a:rPr>
              <a:t> </a:t>
            </a:r>
            <a:endParaRPr lang="en-US" sz="4000" cap="none" dirty="0">
              <a:latin typeface="Arial Regular" charset="0"/>
              <a:cs typeface="Arial Regular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3602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dirty="0">
                <a:latin typeface="Arial Regular" charset="0"/>
                <a:cs typeface="Arial Regular" charset="0"/>
              </a:rPr>
              <a:t> </a:t>
            </a:r>
          </a:p>
          <a:p>
            <a:pPr marL="0" indent="0" algn="ctr">
              <a:buNone/>
            </a:pPr>
            <a:endParaRPr lang="en-US" sz="1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1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1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1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1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20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 Regular" charset="0"/>
                <a:cs typeface="Arial Regular" charset="0"/>
              </a:rPr>
              <a:t>Silvester Henderson </a:t>
            </a:r>
          </a:p>
          <a:p>
            <a:pPr marL="0" indent="0" algn="ctr">
              <a:buNone/>
            </a:pPr>
            <a:r>
              <a:rPr lang="en-US" sz="2800" dirty="0">
                <a:latin typeface="Arial Regular" charset="0"/>
                <a:cs typeface="Arial Regular" charset="0"/>
                <a:hlinkClick r:id="rId3"/>
              </a:rPr>
              <a:t>SHenderson@losmedanos.edu</a:t>
            </a:r>
            <a:endParaRPr lang="en-US" sz="2800" dirty="0">
              <a:latin typeface="Arial Regular" charset="0"/>
              <a:cs typeface="Arial Regular" charset="0"/>
            </a:endParaRPr>
          </a:p>
          <a:p>
            <a:pPr marL="0" indent="0">
              <a:buNone/>
            </a:pPr>
            <a:endParaRPr lang="en-US" sz="2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 Regular" charset="0"/>
                <a:cs typeface="Arial Regular" charset="0"/>
              </a:rPr>
              <a:t>LaTonya Parker</a:t>
            </a:r>
          </a:p>
          <a:p>
            <a:pPr marL="0" indent="0" algn="ctr">
              <a:buNone/>
            </a:pPr>
            <a:r>
              <a:rPr lang="en-US" sz="2800" dirty="0">
                <a:latin typeface="Arial Regular" charset="0"/>
                <a:cs typeface="Arial Regular" charset="0"/>
                <a:hlinkClick r:id="rId4"/>
              </a:rPr>
              <a:t>LaTonya.Parker@mvc.edu</a:t>
            </a:r>
            <a:endParaRPr lang="en-US" sz="28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3600" dirty="0">
              <a:latin typeface="Arial Regular" charset="0"/>
              <a:cs typeface="Arial Regular" charset="0"/>
            </a:endParaRPr>
          </a:p>
          <a:p>
            <a:pPr marL="0" indent="0" algn="ctr">
              <a:buNone/>
            </a:pPr>
            <a:endParaRPr lang="en-US" sz="36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5BFB71-8E38-4B55-BC30-4CA91AECB8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49" y="1733550"/>
            <a:ext cx="4492927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2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Agenda</a:t>
            </a:r>
            <a:endParaRPr lang="en-US" sz="4000" cap="none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0500" y="2703443"/>
            <a:ext cx="8804137" cy="41545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sz="2700" dirty="0">
                <a:latin typeface="Arial Regular" charset="0"/>
                <a:cs typeface="Arial Regular" charset="0"/>
              </a:rPr>
              <a:t>Onboarding Faculty and Creating a First Year Engagement Experience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Building a Strong Senate Membership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10 + 1 Rules: </a:t>
            </a:r>
            <a:r>
              <a:rPr lang="en-US" sz="2700" b="1" i="1" dirty="0">
                <a:latin typeface="Arial Regular" charset="0"/>
                <a:cs typeface="Arial Regular" charset="0"/>
              </a:rPr>
              <a:t>District/Senate Agreement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Faculty Networking/Strategies for Campus/District Engagement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Training New Leaders/Succession Making/Opportunities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Senate Operational Methodology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Administration -  Senate Leadership and Campus Advocacy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Good Leader create more Leaders – </a:t>
            </a:r>
            <a:r>
              <a:rPr lang="en-US" sz="2700" b="1" dirty="0">
                <a:latin typeface="Arial Regular" charset="0"/>
                <a:cs typeface="Arial Regular" charset="0"/>
              </a:rPr>
              <a:t>“Succession Plan”!</a:t>
            </a:r>
          </a:p>
          <a:p>
            <a:r>
              <a:rPr lang="en-US" sz="2700" dirty="0">
                <a:latin typeface="Arial Regular" charset="0"/>
                <a:cs typeface="Arial Regular" charset="0"/>
              </a:rPr>
              <a:t>Questions?</a:t>
            </a:r>
            <a:endParaRPr lang="en-US" sz="2700" b="1" dirty="0">
              <a:latin typeface="Arial Regular" charset="0"/>
              <a:cs typeface="Arial Regular" charset="0"/>
            </a:endParaRPr>
          </a:p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957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Onboarding Faculty and Creating a First Year Engagement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3229766"/>
            <a:ext cx="8312150" cy="3628234"/>
          </a:xfrm>
        </p:spPr>
        <p:txBody>
          <a:bodyPr>
            <a:normAutofit/>
          </a:bodyPr>
          <a:lstStyle/>
          <a:p>
            <a:r>
              <a:rPr lang="en-US" dirty="0">
                <a:latin typeface="Arial Regular" charset="0"/>
                <a:cs typeface="Arial Regular" charset="0"/>
              </a:rPr>
              <a:t>ASCCC Website: www.asccc.org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Academic Exploration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History of the Academic Senate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Community College &amp; the Academic Senate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Visit other Senate Meetings &amp; Observe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Research &amp; Knowledge</a:t>
            </a:r>
          </a:p>
          <a:p>
            <a:endParaRPr lang="en-US" dirty="0">
              <a:latin typeface="Arial Regular" charset="0"/>
              <a:cs typeface="Arial Regular" charset="0"/>
            </a:endParaRPr>
          </a:p>
          <a:p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knowledge is power">
            <a:extLst>
              <a:ext uri="{FF2B5EF4-FFF2-40B4-BE49-F238E27FC236}">
                <a16:creationId xmlns:a16="http://schemas.microsoft.com/office/drawing/2014/main" id="{A36D9A1A-2B95-4A37-B326-2073E751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87" y="5332833"/>
            <a:ext cx="3028950" cy="142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8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37" y="1582008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Building a Strong Senate Membership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99937" y="2572608"/>
            <a:ext cx="8312150" cy="4209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 Regular" charset="0"/>
                <a:cs typeface="Arial Regular" charset="0"/>
              </a:rPr>
              <a:t> 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Why is it important to engage all faculty regarding understanding the meaning of “Academic and Professional Matters?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Why is it important?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Discuss what could be accomplish from a </a:t>
            </a:r>
            <a:r>
              <a:rPr lang="en-US" b="1" i="1" dirty="0">
                <a:latin typeface="Arial Regular" charset="0"/>
                <a:cs typeface="Arial Regular" charset="0"/>
              </a:rPr>
              <a:t>“Strong Team”</a:t>
            </a:r>
          </a:p>
          <a:p>
            <a:pPr marL="0" indent="0" algn="ctr">
              <a:buNone/>
            </a:pPr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01F93F-DE8E-4D77-9E72-3B149B5393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343" y="5377543"/>
            <a:ext cx="6335486" cy="14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0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27" y="1295401"/>
            <a:ext cx="8229600" cy="95794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2000" dirty="0"/>
            </a:br>
            <a:br>
              <a:rPr lang="en-US" sz="1300" dirty="0"/>
            </a:br>
            <a:r>
              <a:rPr lang="en-US" sz="2200" b="1" dirty="0"/>
              <a:t>10 + 1 Rules – Title V </a:t>
            </a:r>
            <a:r>
              <a:rPr lang="en-US" sz="2000" b="1" dirty="0"/>
              <a:t>§ 53200 </a:t>
            </a:r>
            <a:br>
              <a:rPr lang="en-US" sz="1800" b="1" dirty="0"/>
            </a:br>
            <a:r>
              <a:rPr lang="en-US" sz="2000" b="1" dirty="0"/>
              <a:t>“Academic and professional matters” means the following policy development and implementation matters </a:t>
            </a:r>
            <a:br>
              <a:rPr lang="en-US" sz="1800" b="1" dirty="0"/>
            </a:br>
            <a:endParaRPr lang="en-US" sz="1800" b="1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4775" y="2348568"/>
            <a:ext cx="8889862" cy="450943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endParaRPr lang="en-US" dirty="0"/>
          </a:p>
          <a:p>
            <a:pPr marL="457200" indent="-457200">
              <a:spcBef>
                <a:spcPct val="0"/>
              </a:spcBef>
              <a:buAutoNum type="arabicParenBoth"/>
            </a:pPr>
            <a:r>
              <a:rPr lang="en-US" sz="2200" dirty="0"/>
              <a:t>curriculum, including establishing prerequisites and placing courses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       within disciplines;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(2) degree and certificate requirements;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(3) grading policies;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(4) educational program development;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(5) standards or policies regarding student preparation and success;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(6) district and college governance structures, as related to faculty roles;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(7) faculty roles and involvement in accreditation processes, including self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     -study and annual reports;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(8) policies for faculty professional development activities;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(9) processes for program review;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(10) processes for institutional planning and budget development; and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200" dirty="0"/>
              <a:t>(11) other academic and professional matters as are mutually agreed upon between the governing board and the academic </a:t>
            </a:r>
            <a:r>
              <a:rPr lang="en-US" sz="2100" dirty="0"/>
              <a:t>senate</a:t>
            </a:r>
            <a:r>
              <a:rPr lang="en-US" sz="2500" dirty="0"/>
              <a:t>. </a:t>
            </a:r>
            <a:endParaRPr lang="en-US" sz="2500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431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617" y="1661456"/>
            <a:ext cx="8229600" cy="78647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000" dirty="0">
                <a:latin typeface="Arial Regular" charset="0"/>
                <a:cs typeface="Arial Regular" charset="0"/>
              </a:rPr>
              <a:t>Faculty Networking/Strategies for Campus/District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65616" y="2536371"/>
            <a:ext cx="8578383" cy="73036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dirty="0">
                <a:latin typeface="Arial Regular" charset="0"/>
                <a:cs typeface="Arial Regular" charset="0"/>
              </a:rPr>
              <a:t>Visit Faculty Department Meetings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Educational Presentations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Create District Senate Projects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Create District </a:t>
            </a:r>
            <a:r>
              <a:rPr lang="en-US" i="1" dirty="0">
                <a:latin typeface="Arial Black" panose="020B0A04020102020204" pitchFamily="34" charset="0"/>
                <a:cs typeface="Arial Regular" charset="0"/>
              </a:rPr>
              <a:t>“Plenary”</a:t>
            </a:r>
          </a:p>
          <a:p>
            <a:r>
              <a:rPr lang="en-US" i="1" dirty="0">
                <a:latin typeface="Arial Black" panose="020B0A04020102020204" pitchFamily="34" charset="0"/>
                <a:cs typeface="Arial Regular" charset="0"/>
              </a:rPr>
              <a:t>Be Innovative! Encourage “New Ideas”</a:t>
            </a:r>
            <a:br>
              <a:rPr lang="en-US" i="1" dirty="0">
                <a:latin typeface="Arial Black" panose="020B0A04020102020204" pitchFamily="34" charset="0"/>
                <a:cs typeface="Arial Regular" charset="0"/>
              </a:rPr>
            </a:br>
            <a:endParaRPr lang="en-US" i="1" dirty="0">
              <a:latin typeface="Arial Black" panose="020B0A04020102020204" pitchFamily="34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Image result for Academic Session Pictures">
            <a:extLst>
              <a:ext uri="{FF2B5EF4-FFF2-40B4-BE49-F238E27FC236}">
                <a16:creationId xmlns:a16="http://schemas.microsoft.com/office/drawing/2014/main" id="{609D0420-2A31-42B4-8C72-A03996367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55" y="5306467"/>
            <a:ext cx="3731862" cy="143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9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Training New Leaders/Succession Leadership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705100"/>
            <a:ext cx="8312150" cy="4152900"/>
          </a:xfrm>
        </p:spPr>
        <p:txBody>
          <a:bodyPr>
            <a:normAutofit/>
          </a:bodyPr>
          <a:lstStyle/>
          <a:p>
            <a:endParaRPr lang="en-US" dirty="0">
              <a:latin typeface="Arial Regular" charset="0"/>
              <a:cs typeface="Arial Regular" charset="0"/>
            </a:endParaRPr>
          </a:p>
          <a:p>
            <a:endParaRPr lang="en-US" dirty="0">
              <a:latin typeface="Arial Regular" charset="0"/>
              <a:cs typeface="Arial Regular" charset="0"/>
            </a:endParaRPr>
          </a:p>
          <a:p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dirty="0">
                <a:latin typeface="Arial Regular" charset="0"/>
                <a:cs typeface="Arial Regular" charset="0"/>
              </a:rPr>
              <a:t>Define </a:t>
            </a:r>
            <a:r>
              <a:rPr lang="en-US" b="1" i="1" dirty="0">
                <a:latin typeface="Arial Regular" charset="0"/>
                <a:cs typeface="Arial Regular" charset="0"/>
              </a:rPr>
              <a:t>“Leadership” </a:t>
            </a:r>
            <a:r>
              <a:rPr lang="en-US" dirty="0">
                <a:latin typeface="Arial Regular" charset="0"/>
                <a:cs typeface="Arial Regular" charset="0"/>
              </a:rPr>
              <a:t>respectfully via collegial interactions.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Speak about the </a:t>
            </a:r>
            <a:r>
              <a:rPr lang="en-US" b="1" i="1" dirty="0">
                <a:latin typeface="Arial Regular" charset="0"/>
                <a:cs typeface="Arial Regular" charset="0"/>
              </a:rPr>
              <a:t>“Value” </a:t>
            </a:r>
            <a:r>
              <a:rPr lang="en-US" dirty="0">
                <a:latin typeface="Arial Regular" charset="0"/>
                <a:cs typeface="Arial Regular" charset="0"/>
              </a:rPr>
              <a:t>of and role of the Senate in regards to its impact on Student Success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Uphold the values of the collective voice!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Openly recognize successes and challenges!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Honor the “Voice” of Faculty!</a:t>
            </a:r>
          </a:p>
          <a:p>
            <a:pPr lvl="1"/>
            <a:endParaRPr lang="en-US" dirty="0">
              <a:latin typeface="Arial Regular" charset="0"/>
              <a:cs typeface="Arial Regular" charset="0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Image result for Training New Leaders Pictures">
            <a:extLst>
              <a:ext uri="{FF2B5EF4-FFF2-40B4-BE49-F238E27FC236}">
                <a16:creationId xmlns:a16="http://schemas.microsoft.com/office/drawing/2014/main" id="{334C6E3A-1EFF-4ACE-AB50-6FEA075FA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07" y="2873829"/>
            <a:ext cx="5065693" cy="111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36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87" y="1712843"/>
            <a:ext cx="8229600" cy="4425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egular" charset="0"/>
                <a:cs typeface="Arial Regular" charset="0"/>
              </a:rPr>
              <a:t> Senate Operational Methodology</a:t>
            </a:r>
            <a:br>
              <a:rPr lang="en-US" dirty="0">
                <a:latin typeface="Arial Regular" charset="0"/>
                <a:cs typeface="Arial Regular" charset="0"/>
              </a:rPr>
            </a:br>
            <a:endParaRPr lang="en-US" sz="4000" cap="none" dirty="0">
              <a:latin typeface="Arial Regular" charset="0"/>
              <a:cs typeface="Arial Regula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231571"/>
            <a:ext cx="8312150" cy="4208985"/>
          </a:xfrm>
        </p:spPr>
        <p:txBody>
          <a:bodyPr>
            <a:noAutofit/>
          </a:bodyPr>
          <a:lstStyle/>
          <a:p>
            <a:r>
              <a:rPr lang="en-US" dirty="0">
                <a:latin typeface="Arial Regular" charset="0"/>
                <a:cs typeface="Arial Regular" charset="0"/>
              </a:rPr>
              <a:t>Encouraged consistent Senate Policies operational practices and procedures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Solve problems via agreed upon processes!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Voice budgetary concerns with the administration</a:t>
            </a:r>
          </a:p>
          <a:p>
            <a:r>
              <a:rPr lang="en-US" dirty="0">
                <a:latin typeface="Arial Regular" charset="0"/>
                <a:cs typeface="Arial Regular" charset="0"/>
              </a:rPr>
              <a:t>Take input!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14791C-B190-4B50-A589-DAC79E85E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87" y="4375819"/>
            <a:ext cx="4800600" cy="21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0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1522343"/>
            <a:ext cx="82296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ial Regular" charset="0"/>
                <a:cs typeface="Arial Regular" charset="0"/>
              </a:rPr>
              <a:t>Administration - Senate Leadership and Campus Advocacy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487" y="2512943"/>
            <a:ext cx="8312150" cy="4345057"/>
          </a:xfrm>
        </p:spPr>
        <p:txBody>
          <a:bodyPr>
            <a:normAutofit lnSpcReduction="10000"/>
          </a:bodyPr>
          <a:lstStyle/>
          <a:p>
            <a:endParaRPr lang="en-US" dirty="0">
              <a:latin typeface="Arial Regular" charset="0"/>
              <a:cs typeface="Arial Regular" charset="0"/>
            </a:endParaRPr>
          </a:p>
          <a:p>
            <a:r>
              <a:rPr lang="en-US" sz="2600" dirty="0">
                <a:latin typeface="Arial Regular" charset="0"/>
                <a:cs typeface="Arial Regular" charset="0"/>
              </a:rPr>
              <a:t>Respect the </a:t>
            </a:r>
            <a:r>
              <a:rPr lang="en-US" sz="2600" b="1" i="1" dirty="0">
                <a:latin typeface="Arial Regular" charset="0"/>
                <a:cs typeface="Arial Regular" charset="0"/>
              </a:rPr>
              <a:t>“Collegial Process”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Empower your faculty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Develop and study effective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“Language Acumen”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Remember you job is to honor the 10 + 1 Rules!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Use “Hope” to respond to ineffective surroundings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Seek continual knowledge and leadership development.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Good Leaders attract New Leaders!</a:t>
            </a:r>
          </a:p>
          <a:p>
            <a:r>
              <a:rPr lang="en-US" sz="2600" dirty="0">
                <a:latin typeface="Arial Regular" charset="0"/>
                <a:cs typeface="Arial Regular" charset="0"/>
              </a:rPr>
              <a:t>Become an agent for Academic Social Justice!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2585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540</TotalTime>
  <Words>520</Words>
  <Application>Microsoft Office PowerPoint</Application>
  <PresentationFormat>On-screen Show (4:3)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 Regular</vt:lpstr>
      <vt:lpstr>Calibri</vt:lpstr>
      <vt:lpstr>Times New Roman</vt:lpstr>
      <vt:lpstr>Clarity</vt:lpstr>
      <vt:lpstr>                                                                                    Solutions That Solve Problems-Networking &amp; Collaboration  As a New Senate Leader </vt:lpstr>
      <vt:lpstr>Agenda</vt:lpstr>
      <vt:lpstr>Onboarding Faculty and Creating a First Year Engagement Experience</vt:lpstr>
      <vt:lpstr>Building a Strong Senate Membership</vt:lpstr>
      <vt:lpstr>  10 + 1 Rules – Title V § 53200  “Academic and professional matters” means the following policy development and implementation matters  </vt:lpstr>
      <vt:lpstr>Faculty Networking/Strategies for Campus/District Engagement</vt:lpstr>
      <vt:lpstr>Training New Leaders/Succession Leadership Opportunities</vt:lpstr>
      <vt:lpstr> Senate Operational Methodology </vt:lpstr>
      <vt:lpstr>Administration - Senate Leadership and Campus Advocacy</vt:lpstr>
      <vt:lpstr>Good Leader create more Leaders – “Succession Plan”!</vt:lpstr>
      <vt:lpstr>QUESTIONS?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Henderson, Silvester</cp:lastModifiedBy>
  <cp:revision>65</cp:revision>
  <dcterms:created xsi:type="dcterms:W3CDTF">2015-10-21T19:14:41Z</dcterms:created>
  <dcterms:modified xsi:type="dcterms:W3CDTF">2018-11-01T04:40:01Z</dcterms:modified>
</cp:coreProperties>
</file>