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 id="2147483679" r:id="rId3"/>
  </p:sldMasterIdLst>
  <p:notesMasterIdLst>
    <p:notesMasterId r:id="rId27"/>
  </p:notesMasterIdLst>
  <p:sldIdLst>
    <p:sldId id="261" r:id="rId4"/>
    <p:sldId id="276" r:id="rId5"/>
    <p:sldId id="279" r:id="rId6"/>
    <p:sldId id="257" r:id="rId7"/>
    <p:sldId id="263" r:id="rId8"/>
    <p:sldId id="274" r:id="rId9"/>
    <p:sldId id="262" r:id="rId10"/>
    <p:sldId id="275" r:id="rId11"/>
    <p:sldId id="258" r:id="rId12"/>
    <p:sldId id="280" r:id="rId13"/>
    <p:sldId id="278" r:id="rId14"/>
    <p:sldId id="277" r:id="rId15"/>
    <p:sldId id="264" r:id="rId16"/>
    <p:sldId id="281" r:id="rId17"/>
    <p:sldId id="259" r:id="rId18"/>
    <p:sldId id="267" r:id="rId19"/>
    <p:sldId id="271" r:id="rId20"/>
    <p:sldId id="272" r:id="rId21"/>
    <p:sldId id="273" r:id="rId22"/>
    <p:sldId id="265" r:id="rId23"/>
    <p:sldId id="268" r:id="rId24"/>
    <p:sldId id="270" r:id="rId25"/>
    <p:sldId id="26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ker, LaTonya" initials="P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08" autoAdjust="0"/>
    <p:restoredTop sz="75629" autoAdjust="0"/>
  </p:normalViewPr>
  <p:slideViewPr>
    <p:cSldViewPr snapToGrid="0">
      <p:cViewPr varScale="1">
        <p:scale>
          <a:sx n="65" d="100"/>
          <a:sy n="65" d="100"/>
        </p:scale>
        <p:origin x="600"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notesMaster" Target="notesMasters/notesMaster1.xml"/><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17A-71EB-4509-BAE5-189BC8583ACC}" type="datetimeFigureOut">
              <a:rPr lang="en-US" smtClean="0"/>
              <a:t>4/4/19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6EAC2-157E-434C-9995-73CD4FD359D0}" type="slidenum">
              <a:rPr lang="en-US" smtClean="0"/>
              <a:t>‹#›</a:t>
            </a:fld>
            <a:endParaRPr lang="en-US"/>
          </a:p>
        </p:txBody>
      </p:sp>
    </p:spTree>
    <p:extLst>
      <p:ext uri="{BB962C8B-B14F-4D97-AF65-F5344CB8AC3E}">
        <p14:creationId xmlns:p14="http://schemas.microsoft.com/office/powerpoint/2010/main" val="63428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a:t>
            </a:fld>
            <a:endParaRPr lang="en-US"/>
          </a:p>
        </p:txBody>
      </p:sp>
    </p:spTree>
    <p:extLst>
      <p:ext uri="{BB962C8B-B14F-4D97-AF65-F5344CB8AC3E}">
        <p14:creationId xmlns:p14="http://schemas.microsoft.com/office/powerpoint/2010/main" val="3321542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15</a:t>
            </a:fld>
            <a:endParaRPr lang="en-US"/>
          </a:p>
        </p:txBody>
      </p:sp>
    </p:spTree>
    <p:extLst>
      <p:ext uri="{BB962C8B-B14F-4D97-AF65-F5344CB8AC3E}">
        <p14:creationId xmlns:p14="http://schemas.microsoft.com/office/powerpoint/2010/main" val="601501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Rochelle</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16</a:t>
            </a:fld>
            <a:endParaRPr lang="en-US"/>
          </a:p>
        </p:txBody>
      </p:sp>
    </p:spTree>
    <p:extLst>
      <p:ext uri="{BB962C8B-B14F-4D97-AF65-F5344CB8AC3E}">
        <p14:creationId xmlns:p14="http://schemas.microsoft.com/office/powerpoint/2010/main" val="2863023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18</a:t>
            </a:fld>
            <a:endParaRPr lang="en-US"/>
          </a:p>
        </p:txBody>
      </p:sp>
    </p:spTree>
    <p:extLst>
      <p:ext uri="{BB962C8B-B14F-4D97-AF65-F5344CB8AC3E}">
        <p14:creationId xmlns:p14="http://schemas.microsoft.com/office/powerpoint/2010/main" val="3519876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Rochelle</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20</a:t>
            </a:fld>
            <a:endParaRPr lang="en-US"/>
          </a:p>
        </p:txBody>
      </p:sp>
    </p:spTree>
    <p:extLst>
      <p:ext uri="{BB962C8B-B14F-4D97-AF65-F5344CB8AC3E}">
        <p14:creationId xmlns:p14="http://schemas.microsoft.com/office/powerpoint/2010/main" val="1166835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Rochelle</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21</a:t>
            </a:fld>
            <a:endParaRPr lang="en-US"/>
          </a:p>
        </p:txBody>
      </p:sp>
    </p:spTree>
    <p:extLst>
      <p:ext uri="{BB962C8B-B14F-4D97-AF65-F5344CB8AC3E}">
        <p14:creationId xmlns:p14="http://schemas.microsoft.com/office/powerpoint/2010/main" val="2839858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22</a:t>
            </a:fld>
            <a:endParaRPr lang="en-US"/>
          </a:p>
        </p:txBody>
      </p:sp>
    </p:spTree>
    <p:extLst>
      <p:ext uri="{BB962C8B-B14F-4D97-AF65-F5344CB8AC3E}">
        <p14:creationId xmlns:p14="http://schemas.microsoft.com/office/powerpoint/2010/main" val="2937097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Facilitate</a:t>
            </a:r>
            <a:r>
              <a:rPr lang="en-US" baseline="0" dirty="0" smtClean="0"/>
              <a:t> the questions and answer</a:t>
            </a:r>
          </a:p>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23</a:t>
            </a:fld>
            <a:endParaRPr lang="en-US"/>
          </a:p>
        </p:txBody>
      </p:sp>
    </p:spTree>
    <p:extLst>
      <p:ext uri="{BB962C8B-B14F-4D97-AF65-F5344CB8AC3E}">
        <p14:creationId xmlns:p14="http://schemas.microsoft.com/office/powerpoint/2010/main" val="262692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a:t>
            </a:fld>
            <a:endParaRPr lang="en-US"/>
          </a:p>
        </p:txBody>
      </p:sp>
    </p:spTree>
    <p:extLst>
      <p:ext uri="{BB962C8B-B14F-4D97-AF65-F5344CB8AC3E}">
        <p14:creationId xmlns:p14="http://schemas.microsoft.com/office/powerpoint/2010/main" val="1513835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Cynthia</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4</a:t>
            </a:fld>
            <a:endParaRPr lang="en-US"/>
          </a:p>
        </p:txBody>
      </p:sp>
    </p:spTree>
    <p:extLst>
      <p:ext uri="{BB962C8B-B14F-4D97-AF65-F5344CB8AC3E}">
        <p14:creationId xmlns:p14="http://schemas.microsoft.com/office/powerpoint/2010/main" val="417765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Cynthia</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5</a:t>
            </a:fld>
            <a:endParaRPr lang="en-US"/>
          </a:p>
        </p:txBody>
      </p:sp>
    </p:spTree>
    <p:extLst>
      <p:ext uri="{BB962C8B-B14F-4D97-AF65-F5344CB8AC3E}">
        <p14:creationId xmlns:p14="http://schemas.microsoft.com/office/powerpoint/2010/main" val="361819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Bruno</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7</a:t>
            </a:fld>
            <a:endParaRPr lang="en-US"/>
          </a:p>
        </p:txBody>
      </p:sp>
    </p:spTree>
    <p:extLst>
      <p:ext uri="{BB962C8B-B14F-4D97-AF65-F5344CB8AC3E}">
        <p14:creationId xmlns:p14="http://schemas.microsoft.com/office/powerpoint/2010/main" val="121523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Bruno</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8</a:t>
            </a:fld>
            <a:endParaRPr lang="en-US"/>
          </a:p>
        </p:txBody>
      </p:sp>
    </p:spTree>
    <p:extLst>
      <p:ext uri="{BB962C8B-B14F-4D97-AF65-F5344CB8AC3E}">
        <p14:creationId xmlns:p14="http://schemas.microsoft.com/office/powerpoint/2010/main" val="1146558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9</a:t>
            </a:fld>
            <a:endParaRPr lang="en-US"/>
          </a:p>
        </p:txBody>
      </p:sp>
    </p:spTree>
    <p:extLst>
      <p:ext uri="{BB962C8B-B14F-4D97-AF65-F5344CB8AC3E}">
        <p14:creationId xmlns:p14="http://schemas.microsoft.com/office/powerpoint/2010/main" val="2766780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12</a:t>
            </a:fld>
            <a:endParaRPr lang="en-US"/>
          </a:p>
        </p:txBody>
      </p:sp>
    </p:spTree>
    <p:extLst>
      <p:ext uri="{BB962C8B-B14F-4D97-AF65-F5344CB8AC3E}">
        <p14:creationId xmlns:p14="http://schemas.microsoft.com/office/powerpoint/2010/main" val="634020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Rochelle</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13</a:t>
            </a:fld>
            <a:endParaRPr lang="en-US"/>
          </a:p>
        </p:txBody>
      </p:sp>
    </p:spTree>
    <p:extLst>
      <p:ext uri="{BB962C8B-B14F-4D97-AF65-F5344CB8AC3E}">
        <p14:creationId xmlns:p14="http://schemas.microsoft.com/office/powerpoint/2010/main" val="711305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F24A3450-34FE-4562-BB5F-B7F4063DFE58}" type="datetime1">
              <a:rPr lang="en-US" smtClean="0">
                <a:solidFill>
                  <a:prstClr val="black">
                    <a:tint val="75000"/>
                  </a:prstClr>
                </a:solidFill>
              </a:rPr>
              <a:t>4/4/19</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Fall 2015 Plenary Local Senates Irvine, California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7775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756CF4-FAD4-4904-B8FC-24B12FBBD167}" type="datetime1">
              <a:rPr lang="en-US" smtClean="0">
                <a:solidFill>
                  <a:prstClr val="black">
                    <a:tint val="75000"/>
                  </a:prstClr>
                </a:solidFill>
              </a:rPr>
              <a:t>4/4/19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04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EE577-D3F9-4882-AC8B-D91702D425CC}" type="datetime1">
              <a:rPr lang="en-US" smtClean="0">
                <a:solidFill>
                  <a:prstClr val="black">
                    <a:tint val="75000"/>
                  </a:prstClr>
                </a:solidFill>
              </a:rPr>
              <a:t>4/4/19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878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7"/>
            <a:ext cx="3932237" cy="1193799"/>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1600" y="987427"/>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2D527-A769-4349-91AC-81E677ECBC3A}" type="datetime1">
              <a:rPr lang="en-US" smtClean="0">
                <a:solidFill>
                  <a:prstClr val="black">
                    <a:tint val="75000"/>
                  </a:prstClr>
                </a:solidFill>
              </a:rPr>
              <a:t>4/4/19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06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066D4-4DCC-4FBC-BE05-1A1AE851715C}" type="datetime1">
              <a:rPr lang="en-US" smtClean="0">
                <a:solidFill>
                  <a:prstClr val="black">
                    <a:tint val="75000"/>
                  </a:prstClr>
                </a:solidFill>
              </a:rPr>
              <a:t>4/4/19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009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E0C74D-5EAA-4A41-84E7-CA4E7E779D41}" type="datetime1">
              <a:rPr lang="en-US" smtClean="0">
                <a:solidFill>
                  <a:prstClr val="black">
                    <a:tint val="75000"/>
                  </a:prstClr>
                </a:solidFill>
              </a:rPr>
              <a:t>4/4/19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43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23925"/>
            <a:ext cx="2628900" cy="52530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923925"/>
            <a:ext cx="7734300" cy="5253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A39516-C090-475B-A30D-FA887DA8D1FC}" type="datetime1">
              <a:rPr lang="en-US" smtClean="0">
                <a:solidFill>
                  <a:prstClr val="black">
                    <a:tint val="75000"/>
                  </a:prstClr>
                </a:solidFill>
              </a:rPr>
              <a:t>4/4/19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083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12192000" cy="3429000"/>
          </a:xfrm>
          <a:prstGeom prst="rect">
            <a:avLst/>
          </a:prstGeom>
        </p:spPr>
      </p:pic>
      <p:sp>
        <p:nvSpPr>
          <p:cNvPr id="2" name="Title 1"/>
          <p:cNvSpPr>
            <a:spLocks noGrp="1"/>
          </p:cNvSpPr>
          <p:nvPr>
            <p:ph type="ctrTitle"/>
          </p:nvPr>
        </p:nvSpPr>
        <p:spPr>
          <a:xfrm>
            <a:off x="1039284" y="789082"/>
            <a:ext cx="10111317"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1039285" y="4724401"/>
            <a:ext cx="10111316"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A4ABB7F-DE02-4138-9BDA-18DD7199BCDC}" type="datetime1">
              <a:rPr lang="en-US" smtClean="0"/>
              <a:t>4/4/19</a:t>
            </a:fld>
            <a:endParaRPr lang="en-US"/>
          </a:p>
        </p:txBody>
      </p:sp>
      <p:sp>
        <p:nvSpPr>
          <p:cNvPr id="5" name="Footer Placeholder 4"/>
          <p:cNvSpPr>
            <a:spLocks noGrp="1"/>
          </p:cNvSpPr>
          <p:nvPr>
            <p:ph type="ftr" sz="quarter" idx="11"/>
          </p:nvPr>
        </p:nvSpPr>
        <p:spPr/>
        <p:txBody>
          <a:bodyPr/>
          <a:lstStyle/>
          <a:p>
            <a:r>
              <a:rPr lang="en-US" smtClean="0"/>
              <a:t>Fall 2015 Plenary Local Senates Irvine, California</a:t>
            </a:r>
            <a:endParaRPr lang="en-US"/>
          </a:p>
        </p:txBody>
      </p:sp>
      <p:sp>
        <p:nvSpPr>
          <p:cNvPr id="6" name="Slide Number Placeholder 5"/>
          <p:cNvSpPr>
            <a:spLocks noGrp="1"/>
          </p:cNvSpPr>
          <p:nvPr>
            <p:ph type="sldNum" sz="quarter" idx="12"/>
          </p:nvPr>
        </p:nvSpPr>
        <p:spPr/>
        <p:txBody>
          <a:bodyPr/>
          <a:lstStyle/>
          <a:p>
            <a:fld id="{57048109-2BF9-1A40-A27F-CD8A4C5FB791}"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12192000" cy="125016"/>
          </a:xfrm>
          <a:prstGeom prst="rect">
            <a:avLst/>
          </a:prstGeom>
        </p:spPr>
      </p:pic>
      <p:sp>
        <p:nvSpPr>
          <p:cNvPr id="10" name="Picture Placeholder 9"/>
          <p:cNvSpPr>
            <a:spLocks noGrp="1"/>
          </p:cNvSpPr>
          <p:nvPr>
            <p:ph type="pic" sz="quarter" idx="13"/>
          </p:nvPr>
        </p:nvSpPr>
        <p:spPr>
          <a:xfrm>
            <a:off x="4903162" y="2564085"/>
            <a:ext cx="238567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extLst>
      <p:ext uri="{BB962C8B-B14F-4D97-AF65-F5344CB8AC3E}">
        <p14:creationId xmlns:p14="http://schemas.microsoft.com/office/powerpoint/2010/main" val="2115283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Thursday, April 4,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873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Thursday, April 4,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569141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Thursday, April 4,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35319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62300-67C4-4C0B-A3A0-C96F44014A58}" type="datetime1">
              <a:rPr lang="en-US" smtClean="0"/>
              <a:t>4/4/19</a:t>
            </a:fld>
            <a:endParaRPr lang="en-US"/>
          </a:p>
        </p:txBody>
      </p:sp>
      <p:sp>
        <p:nvSpPr>
          <p:cNvPr id="5" name="Footer Placeholder 4"/>
          <p:cNvSpPr>
            <a:spLocks noGrp="1"/>
          </p:cNvSpPr>
          <p:nvPr>
            <p:ph type="ftr" sz="quarter" idx="11"/>
          </p:nvPr>
        </p:nvSpPr>
        <p:spPr/>
        <p:txBody>
          <a:bodyPr/>
          <a:lstStyle/>
          <a:p>
            <a:r>
              <a:rPr lang="en-US" smtClean="0"/>
              <a:t>Fall 2015 Plenary Local Senates Irvine, California</a:t>
            </a:r>
            <a:endParaRPr lang="en-US"/>
          </a:p>
        </p:txBody>
      </p:sp>
      <p:sp>
        <p:nvSpPr>
          <p:cNvPr id="6" name="Slide Number Placeholder 5"/>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416674517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Thursday, April 4,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500136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Thursday, April 4,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73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pPr/>
              <a:t>Thursday, April 4,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598358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Thursday, April 4,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082109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Thursday, April 4,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087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Thursday, April 4,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100676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pPr/>
              <a:t>Thursday, April 4,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070953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Thursday, April 4,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823833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3FB4AE-AF0A-4F6C-BE2C-5C796D1D8E92}" type="datetime1">
              <a:rPr lang="en-US" smtClean="0"/>
              <a:t>4/4/19</a:t>
            </a:fld>
            <a:endParaRPr lang="en-US"/>
          </a:p>
        </p:txBody>
      </p:sp>
      <p:sp>
        <p:nvSpPr>
          <p:cNvPr id="6" name="Footer Placeholder 5"/>
          <p:cNvSpPr>
            <a:spLocks noGrp="1"/>
          </p:cNvSpPr>
          <p:nvPr>
            <p:ph type="ftr" sz="quarter" idx="11"/>
          </p:nvPr>
        </p:nvSpPr>
        <p:spPr/>
        <p:txBody>
          <a:bodyPr/>
          <a:lstStyle/>
          <a:p>
            <a:r>
              <a:rPr lang="en-US" smtClean="0"/>
              <a:t>Fall 2015 Plenary Local Senates Irvine, California</a:t>
            </a:r>
            <a:endParaRPr lang="en-US"/>
          </a:p>
        </p:txBody>
      </p:sp>
      <p:sp>
        <p:nvSpPr>
          <p:cNvPr id="7" name="Slide Number Placeholder 6"/>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348671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278EE3-4B03-4324-A70A-307AE0386B6C}" type="datetime1">
              <a:rPr lang="en-US" smtClean="0"/>
              <a:t>4/4/19</a:t>
            </a:fld>
            <a:endParaRPr lang="en-US"/>
          </a:p>
        </p:txBody>
      </p:sp>
      <p:sp>
        <p:nvSpPr>
          <p:cNvPr id="4" name="Footer Placeholder 3"/>
          <p:cNvSpPr>
            <a:spLocks noGrp="1"/>
          </p:cNvSpPr>
          <p:nvPr>
            <p:ph type="ftr" sz="quarter" idx="11"/>
          </p:nvPr>
        </p:nvSpPr>
        <p:spPr/>
        <p:txBody>
          <a:bodyPr/>
          <a:lstStyle/>
          <a:p>
            <a:r>
              <a:rPr lang="en-US" smtClean="0"/>
              <a:t>Fall 2015 Plenary Local Senates Irvine, California</a:t>
            </a:r>
            <a:endParaRPr lang="en-US"/>
          </a:p>
        </p:txBody>
      </p:sp>
      <p:sp>
        <p:nvSpPr>
          <p:cNvPr id="5" name="Slide Number Placeholder 4"/>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193249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44DDAAFC-9B55-42DD-A6D5-484112A0B36B}" type="datetime1">
              <a:rPr lang="en-US" smtClean="0">
                <a:solidFill>
                  <a:prstClr val="black">
                    <a:tint val="75000"/>
                  </a:prstClr>
                </a:solidFill>
              </a:rPr>
              <a:t>4/4/19</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Fall 2015 Plenary Local Senates Irvine, California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74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E1D345-0C1D-45FE-A499-E8CB7D37375F}" type="datetime1">
              <a:rPr lang="en-US" smtClean="0">
                <a:solidFill>
                  <a:prstClr val="black">
                    <a:tint val="75000"/>
                  </a:prstClr>
                </a:solidFill>
              </a:rPr>
              <a:t>4/4/19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28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CDC654-B18A-4B6D-9AED-E56F0533E02C}" type="datetime1">
              <a:rPr lang="en-US" smtClean="0">
                <a:solidFill>
                  <a:prstClr val="black">
                    <a:tint val="75000"/>
                  </a:prstClr>
                </a:solidFill>
              </a:rPr>
              <a:t>4/4/19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3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D2A8C5-93BC-4E71-A671-C21E5C8476FA}" type="datetime1">
              <a:rPr lang="en-US" smtClean="0">
                <a:solidFill>
                  <a:prstClr val="black">
                    <a:tint val="75000"/>
                  </a:prstClr>
                </a:solidFill>
              </a:rPr>
              <a:t>4/4/19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76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51"/>
            <a:ext cx="10515600" cy="79533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36BA5F-B86B-452E-8F9D-9F04F8684D8D}" type="datetime1">
              <a:rPr lang="en-US" smtClean="0">
                <a:solidFill>
                  <a:prstClr val="black">
                    <a:tint val="75000"/>
                  </a:prstClr>
                </a:solidFill>
              </a:rPr>
              <a:t>4/4/19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0455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theme" Target="../theme/theme2.xml"/><Relationship Id="rId14" Type="http://schemas.openxmlformats.org/officeDocument/2006/relationships/image" Target="../media/image2.jpg"/><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3.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589E1-EB3B-4866-8C9D-A3700B9C2E39}" type="datetime1">
              <a:rPr lang="en-US" smtClean="0">
                <a:solidFill>
                  <a:prstClr val="black">
                    <a:tint val="75000"/>
                  </a:prstClr>
                </a:solidFill>
              </a:rPr>
              <a:t>4/4/19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Fall 2015 Plenary Local Senates Irvine, California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50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9F450-5DA8-43B6-89AE-A6866926DAEE}" type="datetime1">
              <a:rPr lang="en-US" smtClean="0">
                <a:solidFill>
                  <a:prstClr val="black">
                    <a:tint val="75000"/>
                  </a:prstClr>
                </a:solidFill>
              </a:rPr>
              <a:t>4/4/19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Fall 2015 Plenary Local Senates Irvine, California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Thursday, April 4, 2019</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401056548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6.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asccc.org/papers/brief-history-academic-senate-california-community-colleg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7.png"/><Relationship Id="rId1" Type="http://schemas.openxmlformats.org/officeDocument/2006/relationships/slideLayout" Target="../slideLayouts/slideLayout20.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hyperlink" Target="mailto:resolutions@asccc.org" TargetMode="External"/><Relationship Id="rId4" Type="http://schemas.openxmlformats.org/officeDocument/2006/relationships/image" Target="../media/image11.png"/><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s://asccc.org/sites/default/files/07_Resolution_Writing_Advice_0.pdf" TargetMode="Externa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http://www.asccc.org/about"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6" Type="http://schemas.openxmlformats.org/officeDocument/2006/relationships/hyperlink" Target="http://www.asccc.org/papers/resolution-handbook" TargetMode="External"/><Relationship Id="rId7" Type="http://schemas.openxmlformats.org/officeDocument/2006/relationships/hyperlink" Target="http://asccc.org/resources/resolutions" TargetMode="External"/><Relationship Id="rId8" Type="http://schemas.openxmlformats.org/officeDocument/2006/relationships/hyperlink" Target="https://asccc.org/events/2018-11-01-150000-2018-11-03-210000/2018-fall-plenary-session" TargetMode="External"/><Relationship Id="rId9" Type="http://schemas.openxmlformats.org/officeDocument/2006/relationships/hyperlink" Target="http://asccc.org/about/bylaws" TargetMode="External"/><Relationship Id="rId10"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hyperlink" Target="https://asccc.org/events/exemplary-program-award-0" TargetMode="External"/><Relationship Id="rId4" Type="http://schemas.openxmlformats.org/officeDocument/2006/relationships/hyperlink" Target="https://asccc.org/events/hayward-award-0" TargetMode="External"/><Relationship Id="rId5" Type="http://schemas.openxmlformats.org/officeDocument/2006/relationships/hyperlink" Target="https://asccc.org/events/stanback-stroud-diversity-award-0" TargetMode="External"/><Relationship Id="rId6"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7.pn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3079" y="621101"/>
            <a:ext cx="11386868" cy="1638005"/>
          </a:xfrm>
        </p:spPr>
        <p:txBody>
          <a:bodyPr>
            <a:normAutofit/>
          </a:bodyPr>
          <a:lstStyle/>
          <a:p>
            <a:pPr algn="ctr"/>
            <a:r>
              <a:rPr lang="en-US" sz="2800" dirty="0"/>
              <a:t>New Delegate Information Session, Plenary Orientation</a:t>
            </a:r>
          </a:p>
        </p:txBody>
      </p:sp>
      <p:sp>
        <p:nvSpPr>
          <p:cNvPr id="3" name="Subtitle 2"/>
          <p:cNvSpPr>
            <a:spLocks noGrp="1"/>
          </p:cNvSpPr>
          <p:nvPr>
            <p:ph type="subTitle" idx="1"/>
          </p:nvPr>
        </p:nvSpPr>
        <p:spPr>
          <a:xfrm>
            <a:off x="1040342" y="5291035"/>
            <a:ext cx="10111316" cy="1587261"/>
          </a:xfrm>
        </p:spPr>
        <p:txBody>
          <a:bodyPr>
            <a:normAutofit/>
          </a:bodyPr>
          <a:lstStyle/>
          <a:p>
            <a:r>
              <a:rPr lang="en-US" sz="2400" b="0" dirty="0">
                <a:solidFill>
                  <a:schemeClr val="tx1"/>
                </a:solidFill>
              </a:rPr>
              <a:t>Cheryl Aschenbach, ASCCC North Representative</a:t>
            </a:r>
          </a:p>
          <a:p>
            <a:r>
              <a:rPr lang="en-US" sz="2400" b="0" dirty="0">
                <a:solidFill>
                  <a:schemeClr val="tx1"/>
                </a:solidFill>
              </a:rPr>
              <a:t>Geoffrey Dyer, ASCCC Area A Representative</a:t>
            </a:r>
          </a:p>
          <a:p>
            <a:r>
              <a:rPr lang="en-US" sz="2400" b="0" dirty="0">
                <a:solidFill>
                  <a:schemeClr val="tx1"/>
                </a:solidFill>
              </a:rPr>
              <a:t>LaTonya Parker, ASCCC At-Large Representative</a:t>
            </a:r>
            <a:endParaRPr lang="en-US" sz="2400" b="0" dirty="0" smtClean="0">
              <a:solidFill>
                <a:schemeClr val="tx1"/>
              </a:solidFill>
            </a:endParaRPr>
          </a:p>
        </p:txBody>
      </p:sp>
      <p:sp>
        <p:nvSpPr>
          <p:cNvPr id="8" name="Footer Placeholder 7"/>
          <p:cNvSpPr>
            <a:spLocks noGrp="1"/>
          </p:cNvSpPr>
          <p:nvPr>
            <p:ph type="ftr" sz="quarter" idx="11"/>
          </p:nvPr>
        </p:nvSpPr>
        <p:spPr/>
        <p:txBody>
          <a:bodyPr/>
          <a:lstStyle/>
          <a:p>
            <a:r>
              <a:rPr lang="en-US" smtClean="0"/>
              <a:t>Fall 2015 Plenary Local Senates Irvine, California</a:t>
            </a:r>
            <a:endParaRPr lang="en-US"/>
          </a:p>
        </p:txBody>
      </p:sp>
      <p:sp>
        <p:nvSpPr>
          <p:cNvPr id="9" name="Slide Number Placeholder 8"/>
          <p:cNvSpPr>
            <a:spLocks noGrp="1"/>
          </p:cNvSpPr>
          <p:nvPr>
            <p:ph type="sldNum" sz="quarter" idx="12"/>
          </p:nvPr>
        </p:nvSpPr>
        <p:spPr/>
        <p:txBody>
          <a:bodyPr/>
          <a:lstStyle/>
          <a:p>
            <a:fld id="{57048109-2BF9-1A40-A27F-CD8A4C5FB791}" type="slidenum">
              <a:rPr lang="en-US" smtClean="0"/>
              <a:t>1</a:t>
            </a:fld>
            <a:endParaRPr lang="en-US"/>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4698" y="1801907"/>
            <a:ext cx="4278702" cy="3489128"/>
          </a:xfrm>
          <a:prstGeom prst="rect">
            <a:avLst/>
          </a:prstGeom>
          <a:noFill/>
          <a:ln>
            <a:noFill/>
          </a:ln>
        </p:spPr>
      </p:pic>
    </p:spTree>
    <p:extLst>
      <p:ext uri="{BB962C8B-B14F-4D97-AF65-F5344CB8AC3E}">
        <p14:creationId xmlns:p14="http://schemas.microsoft.com/office/powerpoint/2010/main" val="1713616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Plenary?</a:t>
            </a:r>
          </a:p>
        </p:txBody>
      </p:sp>
      <p:sp>
        <p:nvSpPr>
          <p:cNvPr id="3" name="Content Placeholder 2"/>
          <p:cNvSpPr>
            <a:spLocks noGrp="1"/>
          </p:cNvSpPr>
          <p:nvPr>
            <p:ph idx="1"/>
          </p:nvPr>
        </p:nvSpPr>
        <p:spPr>
          <a:xfrm>
            <a:off x="838200" y="1819277"/>
            <a:ext cx="10515600" cy="4351338"/>
          </a:xfrm>
        </p:spPr>
        <p:txBody>
          <a:bodyPr>
            <a:normAutofit lnSpcReduction="10000"/>
          </a:bodyPr>
          <a:lstStyle/>
          <a:p>
            <a:pPr marL="0" indent="0">
              <a:buNone/>
            </a:pPr>
            <a:r>
              <a:rPr lang="en-US" sz="2800" b="0" i="0" dirty="0">
                <a:latin typeface="Calibri" panose="020F0502020204030204" pitchFamily="34" charset="0"/>
              </a:rPr>
              <a:t>ASCCC plenary sessions provide such guidance by bringing together the leaders of California’s diverse system of locally controlled colleges to consult on common interests, to receive leadership training, and to make recommendations on important issues like minimum qualifications or curriculum standards.  Plenary sessions are designed with a vision to create a truly representative and democratic governance venue for faculty colleagues to meet and collaborate through a resolution-driven decision process. The resolutions determine policy and action which help guide and support individual colleges and their faculty members. </a:t>
            </a:r>
            <a:r>
              <a:rPr lang="en-US" sz="2800" b="0" i="0" dirty="0" smtClean="0">
                <a:latin typeface="Calibri" panose="020F0502020204030204" pitchFamily="34" charset="0"/>
              </a:rPr>
              <a:t>See </a:t>
            </a:r>
            <a:r>
              <a:rPr lang="en-US" sz="2800" b="0" i="0" dirty="0">
                <a:latin typeface="Calibri" panose="020F0502020204030204" pitchFamily="34" charset="0"/>
              </a:rPr>
              <a:t>ASCCC history at </a:t>
            </a:r>
            <a:r>
              <a:rPr lang="en-US" sz="2800" b="0" i="0" dirty="0">
                <a:latin typeface="Calibri" panose="020F0502020204030204" pitchFamily="34" charset="0"/>
                <a:hlinkClick r:id="rId2"/>
              </a:rPr>
              <a:t>http://</a:t>
            </a:r>
            <a:r>
              <a:rPr lang="en-US" sz="2800" b="0" i="0" dirty="0" smtClean="0">
                <a:latin typeface="Calibri" panose="020F0502020204030204" pitchFamily="34" charset="0"/>
                <a:hlinkClick r:id="rId2"/>
              </a:rPr>
              <a:t>www.asccc.org/papers/brief-history-academic-senate-california-community-colleges</a:t>
            </a:r>
            <a:endParaRPr lang="en-US" sz="2800" b="0" i="0" dirty="0" smtClean="0">
              <a:latin typeface="Calibri" panose="020F0502020204030204" pitchFamily="34" charset="0"/>
            </a:endParaRPr>
          </a:p>
          <a:p>
            <a:pPr marL="0" indent="0">
              <a:buNone/>
            </a:pPr>
            <a:endParaRPr lang="en-US" sz="2800" b="0" i="0" dirty="0">
              <a:latin typeface="Calibri" panose="020F0502020204030204" pitchFamily="34" charset="0"/>
            </a:endParaRPr>
          </a:p>
          <a:p>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2271576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US" dirty="0"/>
              <a:t>Purpose of Plenary</a:t>
            </a:r>
          </a:p>
        </p:txBody>
      </p:sp>
      <p:sp>
        <p:nvSpPr>
          <p:cNvPr id="8" name="Slide Number Placeholder 7"/>
          <p:cNvSpPr>
            <a:spLocks noGrp="1"/>
          </p:cNvSpPr>
          <p:nvPr>
            <p:ph type="sldNum" sz="quarter" idx="12"/>
          </p:nvPr>
        </p:nvSpPr>
        <p:spPr/>
        <p:txBody>
          <a:bodyPr/>
          <a:lstStyle/>
          <a:p>
            <a:fld id="{FFF6F13D-F0A3-46C2-B698-AB3A8038C3A8}" type="slidenum">
              <a:rPr lang="en-US" smtClean="0">
                <a:solidFill>
                  <a:prstClr val="black">
                    <a:tint val="75000"/>
                  </a:prstClr>
                </a:solidFill>
              </a:rPr>
              <a:pPr/>
              <a:t>11</a:t>
            </a:fld>
            <a:endParaRPr lang="en-US">
              <a:solidFill>
                <a:prstClr val="black">
                  <a:tint val="75000"/>
                </a:prstClr>
              </a:solidFill>
            </a:endParaRPr>
          </a:p>
        </p:txBody>
      </p:sp>
      <p:sp>
        <p:nvSpPr>
          <p:cNvPr id="10" name="Rectangle 9"/>
          <p:cNvSpPr/>
          <p:nvPr/>
        </p:nvSpPr>
        <p:spPr>
          <a:xfrm>
            <a:off x="2453496" y="2003560"/>
            <a:ext cx="7285007" cy="4154984"/>
          </a:xfrm>
          <a:prstGeom prst="rect">
            <a:avLst/>
          </a:prstGeom>
        </p:spPr>
        <p:txBody>
          <a:bodyPr wrap="square">
            <a:spAutoFit/>
          </a:bodyPr>
          <a:lstStyle/>
          <a:p>
            <a:pPr algn="ctr"/>
            <a:r>
              <a:rPr lang="en-US" sz="4400" dirty="0" smtClean="0"/>
              <a:t>“The </a:t>
            </a:r>
            <a:r>
              <a:rPr lang="en-US" sz="4400" dirty="0"/>
              <a:t>Spring Plenary is a time to assess the progress of the academic year and envision the future of next year through dialogue, debate, and action</a:t>
            </a:r>
            <a:r>
              <a:rPr lang="en-US" sz="4400" dirty="0" smtClean="0"/>
              <a:t>.”</a:t>
            </a:r>
          </a:p>
          <a:p>
            <a:pPr algn="ctr"/>
            <a:r>
              <a:rPr lang="en-US" sz="4400" dirty="0" smtClean="0"/>
              <a:t>  --John Stanskas</a:t>
            </a:r>
            <a:endParaRPr lang="en-US" sz="4400" dirty="0"/>
          </a:p>
        </p:txBody>
      </p:sp>
      <p:pic>
        <p:nvPicPr>
          <p:cNvPr id="11" name="Picture 10"/>
          <p:cNvPicPr>
            <a:picLocks noChangeAspect="1"/>
          </p:cNvPicPr>
          <p:nvPr/>
        </p:nvPicPr>
        <p:blipFill>
          <a:blip r:embed="rId2"/>
          <a:stretch>
            <a:fillRect/>
          </a:stretch>
        </p:blipFill>
        <p:spPr>
          <a:xfrm>
            <a:off x="4348972" y="6349589"/>
            <a:ext cx="4115157" cy="371888"/>
          </a:xfrm>
          <a:prstGeom prst="rect">
            <a:avLst/>
          </a:prstGeom>
        </p:spPr>
      </p:pic>
    </p:spTree>
    <p:extLst>
      <p:ext uri="{BB962C8B-B14F-4D97-AF65-F5344CB8AC3E}">
        <p14:creationId xmlns:p14="http://schemas.microsoft.com/office/powerpoint/2010/main" val="2812998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dirty="0" smtClean="0"/>
              <a:t>Plenary: Keeping with the Brown Act Openness and Transparency</a:t>
            </a:r>
            <a:endParaRPr lang="en-US" dirty="0"/>
          </a:p>
        </p:txBody>
      </p:sp>
      <p:pic>
        <p:nvPicPr>
          <p:cNvPr id="6" name="Content Placeholder 5"/>
          <p:cNvPicPr>
            <a:picLocks noGrp="1" noChangeAspect="1"/>
          </p:cNvPicPr>
          <p:nvPr>
            <p:ph sz="half" idx="1"/>
          </p:nvPr>
        </p:nvPicPr>
        <p:blipFill>
          <a:blip r:embed="rId3"/>
          <a:stretch>
            <a:fillRect/>
          </a:stretch>
        </p:blipFill>
        <p:spPr>
          <a:xfrm>
            <a:off x="1106650" y="1524000"/>
            <a:ext cx="3048811" cy="3615241"/>
          </a:xfrm>
          <a:prstGeom prst="rect">
            <a:avLst/>
          </a:prstGeom>
        </p:spPr>
      </p:pic>
      <p:sp>
        <p:nvSpPr>
          <p:cNvPr id="8" name="Content Placeholder 7"/>
          <p:cNvSpPr>
            <a:spLocks noGrp="1"/>
          </p:cNvSpPr>
          <p:nvPr>
            <p:ph sz="half" idx="2"/>
          </p:nvPr>
        </p:nvSpPr>
        <p:spPr>
          <a:xfrm>
            <a:off x="5486400" y="1953752"/>
            <a:ext cx="5384800" cy="4377737"/>
          </a:xfrm>
        </p:spPr>
        <p:txBody>
          <a:bodyPr>
            <a:normAutofit/>
          </a:bodyPr>
          <a:lstStyle/>
          <a:p>
            <a:pPr marL="0" indent="0">
              <a:buNone/>
            </a:pPr>
            <a:r>
              <a:rPr lang="en-US" sz="3200" dirty="0"/>
              <a:t>“ The people, in delegating authority, do not give their public servants the right to decide what is good for the people to know and what is not good for them to know.” California Government Code §54950</a:t>
            </a: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12</a:t>
            </a:fld>
            <a:endParaRPr lang="en-US">
              <a:solidFill>
                <a:prstClr val="black">
                  <a:tint val="75000"/>
                </a:prstClr>
              </a:solidFill>
            </a:endParaRPr>
          </a:p>
        </p:txBody>
      </p:sp>
      <p:sp>
        <p:nvSpPr>
          <p:cNvPr id="9" name="Rectangle 8"/>
          <p:cNvSpPr/>
          <p:nvPr/>
        </p:nvSpPr>
        <p:spPr>
          <a:xfrm>
            <a:off x="163900" y="5685158"/>
            <a:ext cx="5262113" cy="646331"/>
          </a:xfrm>
          <a:prstGeom prst="rect">
            <a:avLst/>
          </a:prstGeom>
        </p:spPr>
        <p:txBody>
          <a:bodyPr wrap="square">
            <a:spAutoFit/>
          </a:bodyPr>
          <a:lstStyle/>
          <a:p>
            <a:pPr algn="ctr"/>
            <a:r>
              <a:rPr lang="en-US" dirty="0"/>
              <a:t>Ralph M. Brown </a:t>
            </a:r>
            <a:r>
              <a:rPr lang="en-US" dirty="0" smtClean="0"/>
              <a:t>1959</a:t>
            </a:r>
          </a:p>
          <a:p>
            <a:pPr algn="ctr"/>
            <a:r>
              <a:rPr lang="en-US" dirty="0" smtClean="0"/>
              <a:t>Photo </a:t>
            </a:r>
            <a:r>
              <a:rPr lang="en-US" dirty="0"/>
              <a:t>courtesy The Modesto Bee </a:t>
            </a:r>
          </a:p>
        </p:txBody>
      </p:sp>
      <p:pic>
        <p:nvPicPr>
          <p:cNvPr id="12" name="Picture 11"/>
          <p:cNvPicPr>
            <a:picLocks noChangeAspect="1"/>
          </p:cNvPicPr>
          <p:nvPr/>
        </p:nvPicPr>
        <p:blipFill>
          <a:blip r:embed="rId4"/>
          <a:stretch>
            <a:fillRect/>
          </a:stretch>
        </p:blipFill>
        <p:spPr>
          <a:xfrm>
            <a:off x="4038421" y="6486112"/>
            <a:ext cx="4115157" cy="371888"/>
          </a:xfrm>
          <a:prstGeom prst="rect">
            <a:avLst/>
          </a:prstGeom>
        </p:spPr>
      </p:pic>
    </p:spTree>
    <p:extLst>
      <p:ext uri="{BB962C8B-B14F-4D97-AF65-F5344CB8AC3E}">
        <p14:creationId xmlns:p14="http://schemas.microsoft.com/office/powerpoint/2010/main" val="862446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355" y="1138688"/>
            <a:ext cx="11266097" cy="680590"/>
          </a:xfrm>
        </p:spPr>
        <p:txBody>
          <a:bodyPr>
            <a:normAutofit/>
          </a:bodyPr>
          <a:lstStyle/>
          <a:p>
            <a:r>
              <a:rPr lang="en-US" dirty="0">
                <a:solidFill>
                  <a:schemeClr val="tx1"/>
                </a:solidFill>
              </a:rPr>
              <a:t>I’m a new </a:t>
            </a:r>
            <a:r>
              <a:rPr lang="en-US" dirty="0" smtClean="0">
                <a:solidFill>
                  <a:schemeClr val="tx1"/>
                </a:solidFill>
              </a:rPr>
              <a:t>delegate…</a:t>
            </a:r>
            <a:endParaRPr lang="en-US" dirty="0">
              <a:solidFill>
                <a:schemeClr val="tx1"/>
              </a:solidFill>
            </a:endParaRPr>
          </a:p>
        </p:txBody>
      </p:sp>
      <p:sp>
        <p:nvSpPr>
          <p:cNvPr id="3" name="Content Placeholder 2"/>
          <p:cNvSpPr>
            <a:spLocks noGrp="1"/>
          </p:cNvSpPr>
          <p:nvPr>
            <p:ph idx="1"/>
          </p:nvPr>
        </p:nvSpPr>
        <p:spPr>
          <a:xfrm>
            <a:off x="759125" y="2035834"/>
            <a:ext cx="10594675" cy="4141129"/>
          </a:xfrm>
        </p:spPr>
        <p:txBody>
          <a:bodyPr>
            <a:normAutofit/>
          </a:bodyPr>
          <a:lstStyle/>
          <a:p>
            <a:pPr marL="0" indent="0">
              <a:buNone/>
            </a:pPr>
            <a:r>
              <a:rPr lang="en-US" sz="2800" b="0" i="0" dirty="0"/>
              <a:t>“My first plenary, I was sure I was on another planet. I felt like everyone else was clued in and I was lost. I admired people involved in the very structured and weird style of debate, but I admit I was often pre-occupied with all the rules, objections, and what seemed like secret understanding about the pro and con microphones. Don’t even get me started on the serpentine voting – I counted off wrong! Eventually, I learned the procedures and I began, like an anthropologist, to decode the culture of the plenary. I learned rich insights to take back to my senate.” Janet Fulks </a:t>
            </a: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13</a:t>
            </a:fld>
            <a:endParaRPr lang="en-US">
              <a:solidFill>
                <a:prstClr val="black">
                  <a:tint val="75000"/>
                </a:prstClr>
              </a:solidFill>
            </a:endParaRPr>
          </a:p>
        </p:txBody>
      </p:sp>
      <p:pic>
        <p:nvPicPr>
          <p:cNvPr id="4" name="Picture 3"/>
          <p:cNvPicPr>
            <a:picLocks noChangeAspect="1"/>
          </p:cNvPicPr>
          <p:nvPr/>
        </p:nvPicPr>
        <p:blipFill>
          <a:blip r:embed="rId3"/>
          <a:stretch>
            <a:fillRect/>
          </a:stretch>
        </p:blipFill>
        <p:spPr>
          <a:xfrm>
            <a:off x="3348308" y="6393519"/>
            <a:ext cx="4115157" cy="365792"/>
          </a:xfrm>
          <a:prstGeom prst="rect">
            <a:avLst/>
          </a:prstGeom>
        </p:spPr>
      </p:pic>
    </p:spTree>
    <p:extLst>
      <p:ext uri="{BB962C8B-B14F-4D97-AF65-F5344CB8AC3E}">
        <p14:creationId xmlns:p14="http://schemas.microsoft.com/office/powerpoint/2010/main" val="283615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expected from you at Plenary?</a:t>
            </a:r>
            <a:endParaRPr lang="en-US" dirty="0"/>
          </a:p>
        </p:txBody>
      </p:sp>
      <p:sp>
        <p:nvSpPr>
          <p:cNvPr id="3" name="Content Placeholder 2"/>
          <p:cNvSpPr>
            <a:spLocks noGrp="1"/>
          </p:cNvSpPr>
          <p:nvPr>
            <p:ph idx="1"/>
          </p:nvPr>
        </p:nvSpPr>
        <p:spPr>
          <a:xfrm>
            <a:off x="838200" y="2005014"/>
            <a:ext cx="10515600" cy="4351338"/>
          </a:xfrm>
        </p:spPr>
        <p:txBody>
          <a:bodyPr/>
          <a:lstStyle/>
          <a:p>
            <a:r>
              <a:rPr lang="en-US" b="0" i="0" dirty="0"/>
              <a:t>Attend </a:t>
            </a:r>
            <a:r>
              <a:rPr lang="en-US" b="0" i="0" dirty="0" smtClean="0"/>
              <a:t>your college’s area (A, B, C, &amp; D) meeting </a:t>
            </a:r>
            <a:r>
              <a:rPr lang="en-US" b="0" i="0" dirty="0"/>
              <a:t>at plenary</a:t>
            </a:r>
          </a:p>
          <a:p>
            <a:r>
              <a:rPr lang="en-US" b="0" i="0" dirty="0"/>
              <a:t>Read session resolutions packets…they are updated daily.</a:t>
            </a:r>
          </a:p>
          <a:p>
            <a:r>
              <a:rPr lang="en-US" b="0" i="0" dirty="0" smtClean="0"/>
              <a:t>Represent </a:t>
            </a:r>
            <a:r>
              <a:rPr lang="en-US" b="0" i="0" dirty="0"/>
              <a:t>your local senate’s </a:t>
            </a:r>
            <a:r>
              <a:rPr lang="en-US" b="0" i="0" dirty="0" smtClean="0"/>
              <a:t>positions on </a:t>
            </a:r>
            <a:r>
              <a:rPr lang="en-US" b="0" i="0" dirty="0"/>
              <a:t>resolutions </a:t>
            </a:r>
            <a:r>
              <a:rPr lang="en-US" b="0" i="0" dirty="0" smtClean="0"/>
              <a:t>and debate</a:t>
            </a:r>
          </a:p>
          <a:p>
            <a:r>
              <a:rPr lang="en-US" b="0" i="0" dirty="0" smtClean="0"/>
              <a:t>Ask questions</a:t>
            </a:r>
            <a:endParaRPr lang="en-US" b="0" i="0" dirty="0"/>
          </a:p>
          <a:p>
            <a:r>
              <a:rPr lang="en-US" b="0" i="0" dirty="0"/>
              <a:t>Part of a team? Spread yourselves around to different breakouts </a:t>
            </a:r>
          </a:p>
          <a:p>
            <a:r>
              <a:rPr lang="en-US" b="0" i="0" dirty="0"/>
              <a:t>Network!</a:t>
            </a:r>
          </a:p>
          <a:p>
            <a:r>
              <a:rPr lang="en-US" b="0" i="0" dirty="0"/>
              <a:t>Get to know your Area Representative and the entire Executive Committee…we’re here to help!</a:t>
            </a:r>
          </a:p>
          <a:p>
            <a:r>
              <a:rPr lang="en-US" b="0" i="0" dirty="0"/>
              <a:t>And remember – have fun!</a:t>
            </a:r>
          </a:p>
          <a:p>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466868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Attendance Plan</a:t>
            </a: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15</a:t>
            </a:fld>
            <a:endParaRPr lang="en-US">
              <a:solidFill>
                <a:prstClr val="black">
                  <a:tint val="75000"/>
                </a:prstClr>
              </a:solidFill>
            </a:endParaRPr>
          </a:p>
        </p:txBody>
      </p:sp>
      <p:sp>
        <p:nvSpPr>
          <p:cNvPr id="4" name="Rectangle 3"/>
          <p:cNvSpPr/>
          <p:nvPr/>
        </p:nvSpPr>
        <p:spPr>
          <a:xfrm>
            <a:off x="838199" y="2464377"/>
            <a:ext cx="11049001" cy="1569660"/>
          </a:xfrm>
          <a:prstGeom prst="rect">
            <a:avLst/>
          </a:prstGeom>
        </p:spPr>
        <p:txBody>
          <a:bodyPr wrap="square">
            <a:spAutoFit/>
          </a:bodyPr>
          <a:lstStyle/>
          <a:p>
            <a:pPr marL="457200" indent="-457200">
              <a:buFont typeface="Arial" panose="020B0604020202020204" pitchFamily="34" charset="0"/>
              <a:buChar char="•"/>
            </a:pPr>
            <a:r>
              <a:rPr lang="en-US" sz="3200" dirty="0"/>
              <a:t>Review program </a:t>
            </a:r>
          </a:p>
          <a:p>
            <a:pPr marL="457200" indent="-457200">
              <a:buFont typeface="Arial" panose="020B0604020202020204" pitchFamily="34" charset="0"/>
              <a:buChar char="•"/>
            </a:pPr>
            <a:r>
              <a:rPr lang="en-US" sz="3200" dirty="0"/>
              <a:t>Come </a:t>
            </a:r>
            <a:r>
              <a:rPr lang="en-US" sz="3200" dirty="0" smtClean="0"/>
              <a:t>as</a:t>
            </a:r>
            <a:r>
              <a:rPr lang="en-US" sz="3200" dirty="0" smtClean="0"/>
              <a:t> </a:t>
            </a:r>
            <a:r>
              <a:rPr lang="en-US" sz="3200" dirty="0"/>
              <a:t>a team? Divide and conquer! </a:t>
            </a:r>
          </a:p>
          <a:p>
            <a:pPr marL="457200" indent="-457200">
              <a:buFont typeface="Arial" panose="020B0604020202020204" pitchFamily="34" charset="0"/>
              <a:buChar char="•"/>
            </a:pPr>
            <a:r>
              <a:rPr lang="en-US" sz="3200" dirty="0"/>
              <a:t>Note important deadlines for resolutions and amendments . . . </a:t>
            </a:r>
          </a:p>
        </p:txBody>
      </p:sp>
      <p:pic>
        <p:nvPicPr>
          <p:cNvPr id="6" name="Picture 5"/>
          <p:cNvPicPr>
            <a:picLocks noChangeAspect="1"/>
          </p:cNvPicPr>
          <p:nvPr/>
        </p:nvPicPr>
        <p:blipFill>
          <a:blip r:embed="rId3"/>
          <a:stretch>
            <a:fillRect/>
          </a:stretch>
        </p:blipFill>
        <p:spPr>
          <a:xfrm>
            <a:off x="3693364" y="6355685"/>
            <a:ext cx="4115157" cy="365792"/>
          </a:xfrm>
          <a:prstGeom prst="rect">
            <a:avLst/>
          </a:prstGeom>
        </p:spPr>
      </p:pic>
    </p:spTree>
    <p:extLst>
      <p:ext uri="{BB962C8B-B14F-4D97-AF65-F5344CB8AC3E}">
        <p14:creationId xmlns:p14="http://schemas.microsoft.com/office/powerpoint/2010/main" val="2339994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
            </a:r>
            <a:br>
              <a:rPr lang="en-US" dirty="0" smtClean="0">
                <a:solidFill>
                  <a:schemeClr val="tx1"/>
                </a:solidFill>
              </a:rPr>
            </a:br>
            <a:r>
              <a:rPr lang="en-US" dirty="0" smtClean="0">
                <a:solidFill>
                  <a:schemeClr val="tx1"/>
                </a:solidFill>
              </a:rPr>
              <a:t>Saturday </a:t>
            </a:r>
            <a:r>
              <a:rPr lang="en-US" dirty="0">
                <a:solidFill>
                  <a:schemeClr val="tx1"/>
                </a:solidFill>
              </a:rPr>
              <a:t>is Voting Day - Resolutions</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sz="3200" b="0" i="0" dirty="0" smtClean="0"/>
              <a:t>Resolutions:  the process</a:t>
            </a:r>
          </a:p>
          <a:p>
            <a:r>
              <a:rPr lang="en-US" sz="3200" b="0" i="0" dirty="0" smtClean="0"/>
              <a:t>Discussion:  at the microphone</a:t>
            </a:r>
          </a:p>
          <a:p>
            <a:r>
              <a:rPr lang="en-US" sz="3200" b="0" i="0" dirty="0" smtClean="0"/>
              <a:t>Voting: who votes</a:t>
            </a:r>
          </a:p>
          <a:p>
            <a:r>
              <a:rPr lang="en-US" sz="3200" b="0" i="0" dirty="0" smtClean="0"/>
              <a:t>Election process and positions</a:t>
            </a:r>
            <a:endParaRPr lang="en-US" sz="3200" b="0" i="0"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16</a:t>
            </a:fld>
            <a:endParaRPr lang="en-US">
              <a:solidFill>
                <a:prstClr val="black">
                  <a:tint val="75000"/>
                </a:prstClr>
              </a:solidFill>
            </a:endParaRPr>
          </a:p>
        </p:txBody>
      </p:sp>
      <p:pic>
        <p:nvPicPr>
          <p:cNvPr id="6" name="Picture 5"/>
          <p:cNvPicPr>
            <a:picLocks noChangeAspect="1"/>
          </p:cNvPicPr>
          <p:nvPr/>
        </p:nvPicPr>
        <p:blipFill>
          <a:blip r:embed="rId3"/>
          <a:stretch>
            <a:fillRect/>
          </a:stretch>
        </p:blipFill>
        <p:spPr>
          <a:xfrm>
            <a:off x="8854564" y="1998666"/>
            <a:ext cx="3064284" cy="3064284"/>
          </a:xfrm>
          <a:prstGeom prst="rect">
            <a:avLst/>
          </a:prstGeom>
        </p:spPr>
      </p:pic>
      <p:pic>
        <p:nvPicPr>
          <p:cNvPr id="4" name="Picture 3"/>
          <p:cNvPicPr>
            <a:picLocks noChangeAspect="1"/>
          </p:cNvPicPr>
          <p:nvPr/>
        </p:nvPicPr>
        <p:blipFill>
          <a:blip r:embed="rId4"/>
          <a:stretch>
            <a:fillRect/>
          </a:stretch>
        </p:blipFill>
        <p:spPr>
          <a:xfrm>
            <a:off x="3089515" y="6083762"/>
            <a:ext cx="4115157" cy="365792"/>
          </a:xfrm>
          <a:prstGeom prst="rect">
            <a:avLst/>
          </a:prstGeom>
        </p:spPr>
      </p:pic>
    </p:spTree>
    <p:extLst>
      <p:ext uri="{BB962C8B-B14F-4D97-AF65-F5344CB8AC3E}">
        <p14:creationId xmlns:p14="http://schemas.microsoft.com/office/powerpoint/2010/main" val="3710666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38100"/>
            <a:ext cx="12009120" cy="990600"/>
          </a:xfrm>
        </p:spPr>
        <p:txBody>
          <a:bodyPr/>
          <a:lstStyle/>
          <a:p>
            <a:r>
              <a:rPr lang="en-US" dirty="0" smtClean="0">
                <a:solidFill>
                  <a:srgbClr val="C00000"/>
                </a:solidFill>
                <a:effectLst>
                  <a:outerShdw blurRad="38100" dist="38100" dir="2700000" algn="tl">
                    <a:srgbClr val="000000">
                      <a:alpha val="43137"/>
                    </a:srgbClr>
                  </a:outerShdw>
                </a:effectLst>
                <a:latin typeface="Bahnschrift SemiBold Condensed" panose="020B0502040204020203" pitchFamily="34" charset="0"/>
              </a:rPr>
              <a:t>Resolutions &amp; Amendments Timeline </a:t>
            </a:r>
            <a:endParaRPr lang="en-US" dirty="0">
              <a:solidFill>
                <a:srgbClr val="C00000"/>
              </a:solidFill>
              <a:effectLst>
                <a:outerShdw blurRad="38100" dist="38100" dir="2700000" algn="tl">
                  <a:srgbClr val="000000">
                    <a:alpha val="43137"/>
                  </a:srgbClr>
                </a:outerShdw>
              </a:effectLst>
              <a:latin typeface="Bahnschrift SemiBold Condensed" panose="020B0502040204020203" pitchFamily="34" charset="0"/>
            </a:endParaRPr>
          </a:p>
        </p:txBody>
      </p:sp>
      <p:sp>
        <p:nvSpPr>
          <p:cNvPr id="3" name="TextBox 2"/>
          <p:cNvSpPr txBox="1"/>
          <p:nvPr/>
        </p:nvSpPr>
        <p:spPr>
          <a:xfrm>
            <a:off x="609600" y="6242566"/>
            <a:ext cx="11303000" cy="369332"/>
          </a:xfrm>
          <a:prstGeom prst="rect">
            <a:avLst/>
          </a:prstGeom>
          <a:noFill/>
        </p:spPr>
        <p:txBody>
          <a:bodyPr wrap="square" rtlCol="0">
            <a:spAutoFit/>
          </a:bodyPr>
          <a:lstStyle/>
          <a:p>
            <a:r>
              <a:rPr lang="en-US" b="1" i="1" dirty="0" smtClean="0">
                <a:solidFill>
                  <a:srgbClr val="C00000"/>
                </a:solidFill>
              </a:rPr>
              <a:t>Resolutions can be pulled from consent until 8:20 on Saturday of Plenary </a:t>
            </a:r>
            <a:endParaRPr lang="en-US" b="1" i="1" dirty="0">
              <a:solidFill>
                <a:srgbClr val="C00000"/>
              </a:solidFill>
            </a:endParaRPr>
          </a:p>
        </p:txBody>
      </p:sp>
      <p:sp>
        <p:nvSpPr>
          <p:cNvPr id="4" name="Content Placeholder 3"/>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546365" y="902110"/>
            <a:ext cx="10863163" cy="5350752"/>
          </a:xfrm>
          <a:prstGeom prst="rect">
            <a:avLst/>
          </a:prstGeom>
        </p:spPr>
      </p:pic>
    </p:spTree>
    <p:extLst>
      <p:ext uri="{BB962C8B-B14F-4D97-AF65-F5344CB8AC3E}">
        <p14:creationId xmlns:p14="http://schemas.microsoft.com/office/powerpoint/2010/main" val="852536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dirty="0" smtClean="0">
                <a:latin typeface="Georgia" panose="02040502050405020303" pitchFamily="18" charset="0"/>
                <a:cs typeface="Times New Roman"/>
              </a:rPr>
              <a:t>Required for Contacts Submitting Resolutions </a:t>
            </a:r>
            <a:endParaRPr lang="en-US" b="1" i="1" dirty="0">
              <a:latin typeface="Georgia" panose="02040502050405020303" pitchFamily="18" charset="0"/>
              <a:cs typeface="Times New Roman"/>
            </a:endParaRPr>
          </a:p>
        </p:txBody>
      </p:sp>
      <p:sp>
        <p:nvSpPr>
          <p:cNvPr id="3" name="Content Placeholder 2"/>
          <p:cNvSpPr>
            <a:spLocks noGrp="1"/>
          </p:cNvSpPr>
          <p:nvPr>
            <p:ph idx="1"/>
          </p:nvPr>
        </p:nvSpPr>
        <p:spPr>
          <a:xfrm>
            <a:off x="609600" y="1523080"/>
            <a:ext cx="10972800" cy="4801520"/>
          </a:xfrm>
        </p:spPr>
        <p:txBody>
          <a:bodyPr>
            <a:normAutofit/>
          </a:bodyPr>
          <a:lstStyle/>
          <a:p>
            <a:r>
              <a:rPr lang="en-US" sz="3200" b="1" dirty="0" smtClean="0">
                <a:latin typeface="Calibri" panose="020F0502020204030204" pitchFamily="34" charset="0"/>
                <a:cs typeface="Times New Roman"/>
              </a:rPr>
              <a:t>All</a:t>
            </a:r>
            <a:r>
              <a:rPr lang="en-US" sz="3200" dirty="0" smtClean="0">
                <a:latin typeface="Calibri" panose="020F0502020204030204" pitchFamily="34" charset="0"/>
                <a:cs typeface="Times New Roman"/>
              </a:rPr>
              <a:t> resolutions and amendments are to be submitted electronically to </a:t>
            </a:r>
            <a:r>
              <a:rPr lang="en-US" sz="3200" dirty="0" smtClean="0">
                <a:latin typeface="Calibri" panose="020F0502020204030204" pitchFamily="34" charset="0"/>
                <a:cs typeface="Times New Roman"/>
                <a:hlinkClick r:id="rId3"/>
              </a:rPr>
              <a:t>resolutions@asccc.org</a:t>
            </a:r>
            <a:r>
              <a:rPr lang="en-US" sz="3200" dirty="0" smtClean="0">
                <a:latin typeface="Calibri" panose="020F0502020204030204" pitchFamily="34" charset="0"/>
                <a:cs typeface="Times New Roman"/>
              </a:rPr>
              <a:t> by 4:30 today </a:t>
            </a:r>
          </a:p>
          <a:p>
            <a:r>
              <a:rPr lang="en-US" sz="3200" dirty="0" smtClean="0">
                <a:latin typeface="Calibri" panose="020F0502020204030204" pitchFamily="34" charset="0"/>
                <a:cs typeface="Times New Roman"/>
              </a:rPr>
              <a:t>Signature pages are to be submitted during session to the Resolutions Committee Chair </a:t>
            </a:r>
            <a:r>
              <a:rPr lang="mr-IN" sz="3200" dirty="0" smtClean="0">
                <a:latin typeface="Calibri" panose="020F0502020204030204" pitchFamily="34" charset="0"/>
                <a:cs typeface="Times New Roman"/>
              </a:rPr>
              <a:t>–</a:t>
            </a:r>
            <a:r>
              <a:rPr lang="en-US" sz="3200" dirty="0" smtClean="0">
                <a:latin typeface="Calibri" panose="020F0502020204030204" pitchFamily="34" charset="0"/>
                <a:cs typeface="Times New Roman"/>
              </a:rPr>
              <a:t> with signatures from </a:t>
            </a:r>
            <a:r>
              <a:rPr lang="en-US" sz="3200" b="1" dirty="0" smtClean="0">
                <a:latin typeface="Calibri" panose="020F0502020204030204" pitchFamily="34" charset="0"/>
                <a:cs typeface="Times New Roman"/>
              </a:rPr>
              <a:t>four</a:t>
            </a:r>
            <a:r>
              <a:rPr lang="en-US" sz="3200" dirty="0" smtClean="0">
                <a:latin typeface="Calibri" panose="020F0502020204030204" pitchFamily="34" charset="0"/>
                <a:cs typeface="Times New Roman"/>
              </a:rPr>
              <a:t> (4) delegates</a:t>
            </a:r>
          </a:p>
          <a:p>
            <a:r>
              <a:rPr lang="en-US" sz="3200" dirty="0">
                <a:latin typeface="Calibri" panose="020F0502020204030204" pitchFamily="34" charset="0"/>
                <a:cs typeface="Times New Roman"/>
              </a:rPr>
              <a:t>Contacts must attend afternoon sessions at plenary to address conflicts </a:t>
            </a:r>
          </a:p>
          <a:p>
            <a:endParaRPr lang="en-US" dirty="0">
              <a:latin typeface="Times New Roman"/>
              <a:cs typeface="Times New Roman"/>
            </a:endParaRPr>
          </a:p>
        </p:txBody>
      </p:sp>
      <p:pic>
        <p:nvPicPr>
          <p:cNvPr id="4" name="Picture 3"/>
          <p:cNvPicPr>
            <a:picLocks noChangeAspect="1"/>
          </p:cNvPicPr>
          <p:nvPr/>
        </p:nvPicPr>
        <p:blipFill>
          <a:blip r:embed="rId4"/>
          <a:stretch>
            <a:fillRect/>
          </a:stretch>
        </p:blipFill>
        <p:spPr>
          <a:xfrm>
            <a:off x="3796882" y="6324600"/>
            <a:ext cx="4115157" cy="365792"/>
          </a:xfrm>
          <a:prstGeom prst="rect">
            <a:avLst/>
          </a:prstGeom>
        </p:spPr>
      </p:pic>
    </p:spTree>
    <p:extLst>
      <p:ext uri="{BB962C8B-B14F-4D97-AF65-F5344CB8AC3E}">
        <p14:creationId xmlns:p14="http://schemas.microsoft.com/office/powerpoint/2010/main" val="2684126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latin typeface="Georgia" panose="02040502050405020303" pitchFamily="18" charset="0"/>
                <a:cs typeface="Times New Roman"/>
              </a:rPr>
              <a:t>Requirements for Resolutions </a:t>
            </a:r>
            <a:endParaRPr lang="en-US" i="1" dirty="0">
              <a:latin typeface="Georgia" panose="02040502050405020303" pitchFamily="18" charset="0"/>
              <a:cs typeface="Times New Roman"/>
            </a:endParaRPr>
          </a:p>
        </p:txBody>
      </p:sp>
      <p:sp>
        <p:nvSpPr>
          <p:cNvPr id="3" name="Content Placeholder 2"/>
          <p:cNvSpPr>
            <a:spLocks noGrp="1"/>
          </p:cNvSpPr>
          <p:nvPr>
            <p:ph idx="1"/>
          </p:nvPr>
        </p:nvSpPr>
        <p:spPr>
          <a:xfrm>
            <a:off x="609600" y="1523080"/>
            <a:ext cx="10972800" cy="4801520"/>
          </a:xfrm>
        </p:spPr>
        <p:txBody>
          <a:bodyPr>
            <a:normAutofit/>
          </a:bodyPr>
          <a:lstStyle/>
          <a:p>
            <a:r>
              <a:rPr lang="en-US" sz="3200" dirty="0" smtClean="0">
                <a:latin typeface="Calibri" panose="020F0502020204030204" pitchFamily="34" charset="0"/>
                <a:cs typeface="Times New Roman"/>
              </a:rPr>
              <a:t>Four is the limit for Resolved and Whereas statements </a:t>
            </a:r>
          </a:p>
          <a:p>
            <a:r>
              <a:rPr lang="en-US" sz="3200" dirty="0" smtClean="0">
                <a:latin typeface="Calibri" panose="020F0502020204030204" pitchFamily="34" charset="0"/>
                <a:cs typeface="Times New Roman"/>
              </a:rPr>
              <a:t>Action must be within ASCCC purview </a:t>
            </a:r>
          </a:p>
          <a:p>
            <a:r>
              <a:rPr lang="en-US" sz="3200" dirty="0" smtClean="0">
                <a:latin typeface="Calibri" panose="020F0502020204030204" pitchFamily="34" charset="0"/>
                <a:cs typeface="Times New Roman"/>
              </a:rPr>
              <a:t>Facts needed in Whereas statement </a:t>
            </a:r>
          </a:p>
          <a:p>
            <a:r>
              <a:rPr lang="en-US" sz="3200" dirty="0" smtClean="0">
                <a:latin typeface="Calibri" panose="020F0502020204030204" pitchFamily="34" charset="0"/>
                <a:cs typeface="Times New Roman"/>
              </a:rPr>
              <a:t>Check Resolutions website for previous positions </a:t>
            </a:r>
          </a:p>
          <a:p>
            <a:r>
              <a:rPr lang="en-US" sz="3200" dirty="0" smtClean="0">
                <a:latin typeface="Calibri" panose="020F0502020204030204" pitchFamily="34" charset="0"/>
                <a:cs typeface="Times New Roman"/>
              </a:rPr>
              <a:t>More </a:t>
            </a:r>
            <a:r>
              <a:rPr lang="en-US" sz="3200" dirty="0">
                <a:latin typeface="Calibri" panose="020F0502020204030204" pitchFamily="34" charset="0"/>
                <a:cs typeface="Times New Roman"/>
              </a:rPr>
              <a:t>specific requirements: </a:t>
            </a:r>
            <a:r>
              <a:rPr lang="en-US" sz="3200" dirty="0">
                <a:latin typeface="Calibri" panose="020F0502020204030204" pitchFamily="34" charset="0"/>
                <a:cs typeface="Times New Roman"/>
                <a:hlinkClick r:id="rId2"/>
              </a:rPr>
              <a:t>https://asccc.org/sites/default/files/07_Resolution_Writing_Advice_0.pdf</a:t>
            </a:r>
            <a:endParaRPr lang="en-US" dirty="0">
              <a:latin typeface="Calibri" panose="020F0502020204030204" pitchFamily="34" charset="0"/>
              <a:cs typeface="Times New Roman"/>
            </a:endParaRPr>
          </a:p>
        </p:txBody>
      </p:sp>
      <p:pic>
        <p:nvPicPr>
          <p:cNvPr id="4" name="Picture 3"/>
          <p:cNvPicPr>
            <a:picLocks noChangeAspect="1"/>
          </p:cNvPicPr>
          <p:nvPr/>
        </p:nvPicPr>
        <p:blipFill>
          <a:blip r:embed="rId3"/>
          <a:stretch>
            <a:fillRect/>
          </a:stretch>
        </p:blipFill>
        <p:spPr>
          <a:xfrm>
            <a:off x="3555342" y="6324600"/>
            <a:ext cx="4115157" cy="365792"/>
          </a:xfrm>
          <a:prstGeom prst="rect">
            <a:avLst/>
          </a:prstGeom>
        </p:spPr>
      </p:pic>
    </p:spTree>
    <p:extLst>
      <p:ext uri="{BB962C8B-B14F-4D97-AF65-F5344CB8AC3E}">
        <p14:creationId xmlns:p14="http://schemas.microsoft.com/office/powerpoint/2010/main" val="2419275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Session Description</a:t>
            </a:r>
            <a:endParaRPr lang="en-US" dirty="0"/>
          </a:p>
        </p:txBody>
      </p:sp>
      <p:sp>
        <p:nvSpPr>
          <p:cNvPr id="4" name="Footer Placeholder 3"/>
          <p:cNvSpPr>
            <a:spLocks noGrp="1"/>
          </p:cNvSpPr>
          <p:nvPr>
            <p:ph type="ftr" sz="quarter" idx="11"/>
          </p:nvPr>
        </p:nvSpPr>
        <p:spPr>
          <a:xfrm>
            <a:off x="4159370" y="6447633"/>
            <a:ext cx="4114800" cy="365125"/>
          </a:xfrm>
        </p:spPr>
        <p:txBody>
          <a:bodyPr/>
          <a:lstStyle/>
          <a:p>
            <a:r>
              <a:rPr lang="en-US" dirty="0" smtClean="0"/>
              <a:t>Spring 2019 ASCCC Plenary San Francisco, CA</a:t>
            </a:r>
            <a:endParaRPr lang="en-US" dirty="0"/>
          </a:p>
        </p:txBody>
      </p:sp>
      <p:sp>
        <p:nvSpPr>
          <p:cNvPr id="5" name="Slide Number Placeholder 4"/>
          <p:cNvSpPr>
            <a:spLocks noGrp="1"/>
          </p:cNvSpPr>
          <p:nvPr>
            <p:ph type="sldNum" sz="quarter" idx="12"/>
          </p:nvPr>
        </p:nvSpPr>
        <p:spPr/>
        <p:txBody>
          <a:bodyPr/>
          <a:lstStyle/>
          <a:p>
            <a:fld id="{57048109-2BF9-1A40-A27F-CD8A4C5FB791}" type="slidenum">
              <a:rPr lang="en-US" smtClean="0"/>
              <a:t>2</a:t>
            </a:fld>
            <a:endParaRPr lang="en-US"/>
          </a:p>
        </p:txBody>
      </p:sp>
      <p:sp>
        <p:nvSpPr>
          <p:cNvPr id="10" name="Rectangle 9"/>
          <p:cNvSpPr/>
          <p:nvPr/>
        </p:nvSpPr>
        <p:spPr>
          <a:xfrm>
            <a:off x="1269521" y="1819277"/>
            <a:ext cx="9047672" cy="4401205"/>
          </a:xfrm>
          <a:prstGeom prst="rect">
            <a:avLst/>
          </a:prstGeom>
        </p:spPr>
        <p:txBody>
          <a:bodyPr wrap="square">
            <a:spAutoFit/>
          </a:bodyPr>
          <a:lstStyle/>
          <a:p>
            <a:r>
              <a:rPr lang="en-US" sz="2800" dirty="0"/>
              <a:t>Are you a new senate leader seeking to understand the Academic Senate for California Community Colleges (ASCCC) plenary culture? This session will provide an overview of the aspects of the ASCCC plenary session and processes . This integrated learning session will focus on the resolution process, from where resolutions originate to specific style requirements . Presenters will also discuss the requirements and obligations for delegates, the process by which resolutions are brought forth at plenary sessions, and the voting process used on Saturday .</a:t>
            </a:r>
          </a:p>
        </p:txBody>
      </p:sp>
    </p:spTree>
    <p:extLst>
      <p:ext uri="{BB962C8B-B14F-4D97-AF65-F5344CB8AC3E}">
        <p14:creationId xmlns:p14="http://schemas.microsoft.com/office/powerpoint/2010/main" val="1632410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Resolutions, Voting &amp; Discussion</a:t>
            </a:r>
          </a:p>
        </p:txBody>
      </p:sp>
      <p:sp>
        <p:nvSpPr>
          <p:cNvPr id="3" name="Content Placeholder 2"/>
          <p:cNvSpPr>
            <a:spLocks noGrp="1"/>
          </p:cNvSpPr>
          <p:nvPr>
            <p:ph idx="1"/>
          </p:nvPr>
        </p:nvSpPr>
        <p:spPr>
          <a:xfrm>
            <a:off x="838200" y="1809754"/>
            <a:ext cx="10515600" cy="4351338"/>
          </a:xfrm>
        </p:spPr>
        <p:txBody>
          <a:bodyPr>
            <a:normAutofit lnSpcReduction="10000"/>
          </a:bodyPr>
          <a:lstStyle/>
          <a:p>
            <a:endParaRPr lang="en-US" dirty="0" smtClean="0">
              <a:solidFill>
                <a:srgbClr val="000000"/>
              </a:solidFill>
            </a:endParaRPr>
          </a:p>
          <a:p>
            <a:r>
              <a:rPr lang="en-US" sz="2800" b="0" dirty="0" smtClean="0">
                <a:solidFill>
                  <a:srgbClr val="000000"/>
                </a:solidFill>
                <a:latin typeface="Calibri" panose="020F0502020204030204" pitchFamily="34" charset="0"/>
              </a:rPr>
              <a:t>Resolutions </a:t>
            </a:r>
            <a:r>
              <a:rPr lang="en-US" sz="2800" b="0" dirty="0">
                <a:solidFill>
                  <a:srgbClr val="000000"/>
                </a:solidFill>
                <a:latin typeface="Calibri" panose="020F0502020204030204" pitchFamily="34" charset="0"/>
              </a:rPr>
              <a:t>are debated and voted…anyone can debate</a:t>
            </a:r>
          </a:p>
          <a:p>
            <a:r>
              <a:rPr lang="en-US" sz="2800" b="0" dirty="0">
                <a:solidFill>
                  <a:srgbClr val="000000"/>
                </a:solidFill>
                <a:latin typeface="Calibri" panose="020F0502020204030204" pitchFamily="34" charset="0"/>
              </a:rPr>
              <a:t>Arguments are made at the pro and con mics.</a:t>
            </a:r>
          </a:p>
          <a:p>
            <a:pPr marL="457200" lvl="1" indent="0">
              <a:buNone/>
            </a:pPr>
            <a:r>
              <a:rPr lang="en-US" dirty="0">
                <a:solidFill>
                  <a:srgbClr val="000000"/>
                </a:solidFill>
                <a:latin typeface="Calibri" panose="020F0502020204030204" pitchFamily="34" charset="0"/>
              </a:rPr>
              <a:t>Debate continues until no one is at a </a:t>
            </a:r>
            <a:r>
              <a:rPr lang="en-US" dirty="0" smtClean="0">
                <a:solidFill>
                  <a:srgbClr val="000000"/>
                </a:solidFill>
                <a:latin typeface="Calibri" panose="020F0502020204030204" pitchFamily="34" charset="0"/>
              </a:rPr>
              <a:t>mic </a:t>
            </a:r>
          </a:p>
          <a:p>
            <a:pPr marL="457200" lvl="1" indent="0">
              <a:buNone/>
            </a:pPr>
            <a:r>
              <a:rPr lang="en-US" dirty="0" smtClean="0">
                <a:solidFill>
                  <a:srgbClr val="000000"/>
                </a:solidFill>
                <a:latin typeface="Calibri" panose="020F0502020204030204" pitchFamily="34" charset="0"/>
              </a:rPr>
              <a:t>or </a:t>
            </a:r>
            <a:r>
              <a:rPr lang="en-US" dirty="0">
                <a:solidFill>
                  <a:srgbClr val="000000"/>
                </a:solidFill>
                <a:latin typeface="Calibri" panose="020F0502020204030204" pitchFamily="34" charset="0"/>
              </a:rPr>
              <a:t>until time for debate expires (15 minutes)</a:t>
            </a:r>
          </a:p>
          <a:p>
            <a:r>
              <a:rPr lang="en-US" sz="2800" b="0" dirty="0">
                <a:solidFill>
                  <a:srgbClr val="000000"/>
                </a:solidFill>
                <a:latin typeface="Calibri" panose="020F0502020204030204" pitchFamily="34" charset="0"/>
              </a:rPr>
              <a:t>Parliamentary mic is for making motions, parliamentary inquiries to the chair, etc.</a:t>
            </a:r>
          </a:p>
          <a:p>
            <a:r>
              <a:rPr lang="en-US" sz="2800" b="0" dirty="0">
                <a:solidFill>
                  <a:srgbClr val="000000"/>
                </a:solidFill>
                <a:latin typeface="Calibri" panose="020F0502020204030204" pitchFamily="34" charset="0"/>
              </a:rPr>
              <a:t>Votes are voice votes…only delegates vote!</a:t>
            </a:r>
          </a:p>
          <a:p>
            <a:pPr lvl="1"/>
            <a:r>
              <a:rPr lang="en-US" dirty="0">
                <a:solidFill>
                  <a:srgbClr val="000000"/>
                </a:solidFill>
                <a:latin typeface="Calibri" panose="020F0502020204030204" pitchFamily="34" charset="0"/>
              </a:rPr>
              <a:t>If voice vote inconclusive, division of the house is done</a:t>
            </a:r>
          </a:p>
          <a:p>
            <a:pPr lvl="1"/>
            <a:r>
              <a:rPr lang="en-US" dirty="0">
                <a:solidFill>
                  <a:srgbClr val="000000"/>
                </a:solidFill>
                <a:latin typeface="Calibri" panose="020F0502020204030204" pitchFamily="34" charset="0"/>
              </a:rPr>
              <a:t>If division of the house inconclusive…serpentine vote!</a:t>
            </a:r>
          </a:p>
          <a:p>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20</a:t>
            </a:fld>
            <a:endParaRPr lang="en-US">
              <a:solidFill>
                <a:prstClr val="black">
                  <a:tint val="75000"/>
                </a:prstClr>
              </a:solidFill>
            </a:endParaRPr>
          </a:p>
        </p:txBody>
      </p:sp>
      <p:pic>
        <p:nvPicPr>
          <p:cNvPr id="4" name="Picture 3"/>
          <p:cNvPicPr>
            <a:picLocks noChangeAspect="1"/>
          </p:cNvPicPr>
          <p:nvPr/>
        </p:nvPicPr>
        <p:blipFill>
          <a:blip r:embed="rId3"/>
          <a:stretch>
            <a:fillRect/>
          </a:stretch>
        </p:blipFill>
        <p:spPr>
          <a:xfrm>
            <a:off x="3520836" y="6356352"/>
            <a:ext cx="4115157" cy="365792"/>
          </a:xfrm>
          <a:prstGeom prst="rect">
            <a:avLst/>
          </a:prstGeom>
        </p:spPr>
      </p:pic>
    </p:spTree>
    <p:extLst>
      <p:ext uri="{BB962C8B-B14F-4D97-AF65-F5344CB8AC3E}">
        <p14:creationId xmlns:p14="http://schemas.microsoft.com/office/powerpoint/2010/main" val="3454411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Important Senate Resources for Delegates</a:t>
            </a:r>
          </a:p>
        </p:txBody>
      </p:sp>
      <p:sp>
        <p:nvSpPr>
          <p:cNvPr id="3" name="Content Placeholder 2"/>
          <p:cNvSpPr>
            <a:spLocks noGrp="1"/>
          </p:cNvSpPr>
          <p:nvPr>
            <p:ph idx="1"/>
          </p:nvPr>
        </p:nvSpPr>
        <p:spPr>
          <a:xfrm>
            <a:off x="0" y="1819277"/>
            <a:ext cx="12192000" cy="4859821"/>
          </a:xfrm>
        </p:spPr>
        <p:txBody>
          <a:bodyPr>
            <a:normAutofit fontScale="85000" lnSpcReduction="20000"/>
          </a:bodyPr>
          <a:lstStyle/>
          <a:p>
            <a:r>
              <a:rPr lang="en-US" sz="2800" dirty="0">
                <a:solidFill>
                  <a:srgbClr val="000000"/>
                </a:solidFill>
                <a:latin typeface="Calibri" panose="020F0502020204030204" pitchFamily="34" charset="0"/>
              </a:rPr>
              <a:t>About the Academic Senate - </a:t>
            </a:r>
            <a:r>
              <a:rPr lang="en-US" sz="2800" dirty="0">
                <a:solidFill>
                  <a:srgbClr val="000000"/>
                </a:solidFill>
                <a:latin typeface="Calibri" panose="020F0502020204030204" pitchFamily="34" charset="0"/>
                <a:hlinkClick r:id="rId3"/>
              </a:rPr>
              <a:t>http://</a:t>
            </a:r>
            <a:r>
              <a:rPr lang="en-US" sz="2800" dirty="0" smtClean="0">
                <a:solidFill>
                  <a:srgbClr val="000000"/>
                </a:solidFill>
                <a:latin typeface="Calibri" panose="020F0502020204030204" pitchFamily="34" charset="0"/>
                <a:hlinkClick r:id="rId3"/>
              </a:rPr>
              <a:t>www.asccc.org/about</a:t>
            </a:r>
            <a:endParaRPr lang="en-US" sz="2800" dirty="0" smtClean="0">
              <a:solidFill>
                <a:srgbClr val="000000"/>
              </a:solidFill>
              <a:latin typeface="Calibri" panose="020F0502020204030204" pitchFamily="34" charset="0"/>
            </a:endParaRPr>
          </a:p>
          <a:p>
            <a:endParaRPr lang="en-US" sz="2800" dirty="0">
              <a:solidFill>
                <a:srgbClr val="000000"/>
              </a:solidFill>
              <a:latin typeface="Calibri" panose="020F0502020204030204" pitchFamily="34" charset="0"/>
            </a:endParaRPr>
          </a:p>
          <a:p>
            <a:r>
              <a:rPr lang="en-US" sz="2800" dirty="0">
                <a:solidFill>
                  <a:srgbClr val="000000"/>
                </a:solidFill>
                <a:latin typeface="Calibri" panose="020F0502020204030204" pitchFamily="34" charset="0"/>
              </a:rPr>
              <a:t>“Roles and Responsibilities for Delegates”:  </a:t>
            </a:r>
            <a:endParaRPr lang="en-US" sz="2800" dirty="0" smtClean="0">
              <a:solidFill>
                <a:srgbClr val="000000"/>
              </a:solidFill>
              <a:latin typeface="Calibri" panose="020F0502020204030204" pitchFamily="34" charset="0"/>
            </a:endParaRPr>
          </a:p>
          <a:p>
            <a:pPr marL="349250" lvl="1" indent="0">
              <a:buNone/>
            </a:pPr>
            <a:r>
              <a:rPr lang="en-US" sz="2800" b="1" i="1" dirty="0" smtClean="0">
                <a:solidFill>
                  <a:srgbClr val="000000"/>
                </a:solidFill>
                <a:latin typeface="Calibri" panose="020F0502020204030204" pitchFamily="34" charset="0"/>
                <a:hlinkClick r:id="rId4" invalidUrl="http://www.asccc.org/sites/default/files/Senate Delegates Roles %26 Responsibilities_0.pdf"/>
              </a:rPr>
              <a:t>http://</a:t>
            </a:r>
            <a:r>
              <a:rPr lang="en-US" sz="2800" b="1" i="1" dirty="0" smtClean="0">
                <a:solidFill>
                  <a:srgbClr val="000000"/>
                </a:solidFill>
                <a:latin typeface="Calibri" panose="020F0502020204030204" pitchFamily="34" charset="0"/>
                <a:hlinkClick r:id="rId5" invalidUrl="http://www.asccc.org/sites/default/files/Senate Delegates Roles %26 Responsibilities_0.pdf"/>
              </a:rPr>
              <a:t>www.asccc.org/sites/default/files/Senate%20Delegates%20Roles%20%26%20Responsibilities_0.pdf</a:t>
            </a:r>
            <a:endParaRPr lang="en-US" sz="2800" b="1" i="1" dirty="0" smtClean="0">
              <a:solidFill>
                <a:srgbClr val="000000"/>
              </a:solidFill>
              <a:latin typeface="Calibri" panose="020F0502020204030204" pitchFamily="34" charset="0"/>
            </a:endParaRPr>
          </a:p>
          <a:p>
            <a:pPr marL="349250" lvl="1" indent="0">
              <a:buNone/>
            </a:pPr>
            <a:endParaRPr lang="en-US" sz="2800" b="1" i="1" dirty="0" smtClean="0">
              <a:solidFill>
                <a:srgbClr val="000000"/>
              </a:solidFill>
              <a:latin typeface="Calibri" panose="020F0502020204030204" pitchFamily="34" charset="0"/>
            </a:endParaRPr>
          </a:p>
          <a:p>
            <a:r>
              <a:rPr lang="en-US" sz="2800" dirty="0" smtClean="0">
                <a:solidFill>
                  <a:srgbClr val="000000"/>
                </a:solidFill>
                <a:latin typeface="Calibri" panose="020F0502020204030204" pitchFamily="34" charset="0"/>
              </a:rPr>
              <a:t>Resolutions </a:t>
            </a:r>
            <a:r>
              <a:rPr lang="en-US" sz="2800" dirty="0">
                <a:solidFill>
                  <a:srgbClr val="000000"/>
                </a:solidFill>
                <a:latin typeface="Calibri" panose="020F0502020204030204" pitchFamily="34" charset="0"/>
              </a:rPr>
              <a:t>Handbook:  </a:t>
            </a:r>
            <a:r>
              <a:rPr lang="en-US" sz="2800" dirty="0">
                <a:solidFill>
                  <a:srgbClr val="000000"/>
                </a:solidFill>
                <a:latin typeface="Calibri" panose="020F0502020204030204" pitchFamily="34" charset="0"/>
                <a:hlinkClick r:id="rId6"/>
              </a:rPr>
              <a:t>http://www.asccc.org/papers/resolution-handbook</a:t>
            </a:r>
            <a:endParaRPr lang="en-US" sz="2800" dirty="0">
              <a:solidFill>
                <a:srgbClr val="000000"/>
              </a:solidFill>
              <a:latin typeface="Calibri" panose="020F0502020204030204" pitchFamily="34" charset="0"/>
            </a:endParaRPr>
          </a:p>
          <a:p>
            <a:pPr marL="0" lvl="1" indent="0">
              <a:spcBef>
                <a:spcPts val="1000"/>
              </a:spcBef>
              <a:buNone/>
            </a:pPr>
            <a:r>
              <a:rPr lang="en-US" sz="2800" dirty="0" smtClean="0">
                <a:solidFill>
                  <a:srgbClr val="000000"/>
                </a:solidFill>
                <a:latin typeface="Calibri" panose="020F0502020204030204" pitchFamily="34" charset="0"/>
              </a:rPr>
              <a:t>   Senate </a:t>
            </a:r>
            <a:r>
              <a:rPr lang="en-US" sz="2800" dirty="0">
                <a:solidFill>
                  <a:srgbClr val="000000"/>
                </a:solidFill>
                <a:latin typeface="Calibri" panose="020F0502020204030204" pitchFamily="34" charset="0"/>
              </a:rPr>
              <a:t>resolutions web page (searchable):  </a:t>
            </a:r>
            <a:r>
              <a:rPr lang="fr-FR" sz="2800" b="1" i="1" dirty="0">
                <a:solidFill>
                  <a:srgbClr val="000000"/>
                </a:solidFill>
                <a:latin typeface="Calibri" panose="020F0502020204030204" pitchFamily="34" charset="0"/>
                <a:hlinkClick r:id="rId7"/>
              </a:rPr>
              <a:t>http://asccc.org/resources/resolutions</a:t>
            </a:r>
            <a:endParaRPr lang="fr-FR" sz="2800" b="1" i="1" dirty="0">
              <a:solidFill>
                <a:srgbClr val="000000"/>
              </a:solidFill>
              <a:latin typeface="Calibri" panose="020F0502020204030204" pitchFamily="34" charset="0"/>
            </a:endParaRPr>
          </a:p>
          <a:p>
            <a:endParaRPr lang="en-US" sz="2800" dirty="0">
              <a:solidFill>
                <a:srgbClr val="000000"/>
              </a:solidFill>
              <a:latin typeface="Calibri" panose="020F0502020204030204" pitchFamily="34" charset="0"/>
            </a:endParaRPr>
          </a:p>
          <a:p>
            <a:r>
              <a:rPr lang="en-US" sz="2800" dirty="0" smtClean="0">
                <a:solidFill>
                  <a:srgbClr val="000000"/>
                </a:solidFill>
                <a:latin typeface="Calibri" panose="020F0502020204030204" pitchFamily="34" charset="0"/>
              </a:rPr>
              <a:t>Session Resources</a:t>
            </a:r>
            <a:r>
              <a:rPr lang="en-US" sz="2800" dirty="0">
                <a:solidFill>
                  <a:srgbClr val="000000"/>
                </a:solidFill>
                <a:latin typeface="Calibri" panose="020F0502020204030204" pitchFamily="34" charset="0"/>
              </a:rPr>
              <a:t>: </a:t>
            </a:r>
            <a:r>
              <a:rPr lang="en-US" sz="2800" dirty="0">
                <a:solidFill>
                  <a:srgbClr val="000000"/>
                </a:solidFill>
                <a:latin typeface="Calibri" panose="020F0502020204030204" pitchFamily="34" charset="0"/>
                <a:hlinkClick r:id="rId8"/>
              </a:rPr>
              <a:t>https://asccc.org/events/2018-11-01-150000-2018-11-03-210000/2018-fall-plenary-session</a:t>
            </a:r>
            <a:endParaRPr lang="en-US" sz="2800" dirty="0" smtClean="0">
              <a:solidFill>
                <a:srgbClr val="000000"/>
              </a:solidFill>
              <a:latin typeface="Calibri" panose="020F0502020204030204" pitchFamily="34" charset="0"/>
            </a:endParaRPr>
          </a:p>
          <a:p>
            <a:endParaRPr lang="en-US" sz="2800" dirty="0">
              <a:solidFill>
                <a:srgbClr val="000000"/>
              </a:solidFill>
              <a:latin typeface="Calibri" panose="020F0502020204030204" pitchFamily="34" charset="0"/>
            </a:endParaRPr>
          </a:p>
          <a:p>
            <a:r>
              <a:rPr lang="en-US" sz="2800" dirty="0" smtClean="0">
                <a:solidFill>
                  <a:srgbClr val="000000"/>
                </a:solidFill>
                <a:latin typeface="Calibri" panose="020F0502020204030204" pitchFamily="34" charset="0"/>
              </a:rPr>
              <a:t>ASCCC </a:t>
            </a:r>
            <a:r>
              <a:rPr lang="en-US" sz="2800" dirty="0">
                <a:solidFill>
                  <a:srgbClr val="000000"/>
                </a:solidFill>
                <a:latin typeface="Calibri" panose="020F0502020204030204" pitchFamily="34" charset="0"/>
              </a:rPr>
              <a:t>Bylaws: </a:t>
            </a:r>
            <a:r>
              <a:rPr lang="en-US" sz="2800" dirty="0">
                <a:solidFill>
                  <a:srgbClr val="000000"/>
                </a:solidFill>
                <a:latin typeface="Calibri" panose="020F0502020204030204" pitchFamily="34" charset="0"/>
                <a:hlinkClick r:id="rId9"/>
              </a:rPr>
              <a:t>http://asccc.org/about/bylaws</a:t>
            </a:r>
            <a:endParaRPr lang="en-US" sz="2800" dirty="0">
              <a:solidFill>
                <a:srgbClr val="000000"/>
              </a:solidFill>
              <a:latin typeface="Calibri" panose="020F0502020204030204" pitchFamily="34" charset="0"/>
            </a:endParaRPr>
          </a:p>
          <a:p>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21</a:t>
            </a:fld>
            <a:endParaRPr lang="en-US" dirty="0">
              <a:solidFill>
                <a:prstClr val="black">
                  <a:tint val="75000"/>
                </a:prstClr>
              </a:solidFill>
            </a:endParaRPr>
          </a:p>
        </p:txBody>
      </p:sp>
      <p:pic>
        <p:nvPicPr>
          <p:cNvPr id="4" name="Picture 3"/>
          <p:cNvPicPr>
            <a:picLocks noChangeAspect="1"/>
          </p:cNvPicPr>
          <p:nvPr/>
        </p:nvPicPr>
        <p:blipFill>
          <a:blip r:embed="rId10"/>
          <a:stretch>
            <a:fillRect/>
          </a:stretch>
        </p:blipFill>
        <p:spPr>
          <a:xfrm>
            <a:off x="3469077" y="6356018"/>
            <a:ext cx="4115157" cy="365792"/>
          </a:xfrm>
          <a:prstGeom prst="rect">
            <a:avLst/>
          </a:prstGeom>
        </p:spPr>
      </p:pic>
    </p:spTree>
    <p:extLst>
      <p:ext uri="{BB962C8B-B14F-4D97-AF65-F5344CB8AC3E}">
        <p14:creationId xmlns:p14="http://schemas.microsoft.com/office/powerpoint/2010/main" val="484633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ASCCC Awards</a:t>
            </a:r>
          </a:p>
        </p:txBody>
      </p:sp>
      <p:sp>
        <p:nvSpPr>
          <p:cNvPr id="3" name="Content Placeholder 2"/>
          <p:cNvSpPr>
            <a:spLocks noGrp="1"/>
          </p:cNvSpPr>
          <p:nvPr>
            <p:ph idx="1"/>
          </p:nvPr>
        </p:nvSpPr>
        <p:spPr>
          <a:xfrm>
            <a:off x="838200" y="1697150"/>
            <a:ext cx="10515600" cy="4838104"/>
          </a:xfrm>
        </p:spPr>
        <p:txBody>
          <a:bodyPr>
            <a:normAutofit fontScale="77500" lnSpcReduction="20000"/>
          </a:bodyPr>
          <a:lstStyle/>
          <a:p>
            <a:endParaRPr lang="en-US" dirty="0" smtClean="0"/>
          </a:p>
          <a:p>
            <a:r>
              <a:rPr lang="en-US" sz="3000" i="0" dirty="0">
                <a:latin typeface="Calibri" panose="020F0502020204030204" pitchFamily="34" charset="0"/>
              </a:rPr>
              <a:t>Exemplary Program </a:t>
            </a:r>
            <a:r>
              <a:rPr lang="en-US" sz="3000" i="0" dirty="0" smtClean="0">
                <a:latin typeface="Calibri" panose="020F0502020204030204" pitchFamily="34" charset="0"/>
              </a:rPr>
              <a:t>Award </a:t>
            </a:r>
          </a:p>
          <a:p>
            <a:pPr marL="457200" lvl="1" indent="0">
              <a:buNone/>
            </a:pPr>
            <a:r>
              <a:rPr lang="en-US" sz="3000" b="0" i="0" dirty="0" smtClean="0">
                <a:latin typeface="Calibri" panose="020F0502020204030204" pitchFamily="34" charset="0"/>
              </a:rPr>
              <a:t>Recognizes </a:t>
            </a:r>
            <a:r>
              <a:rPr lang="en-US" sz="3000" b="0" i="0" dirty="0">
                <a:latin typeface="Calibri" panose="020F0502020204030204" pitchFamily="34" charset="0"/>
              </a:rPr>
              <a:t>outstanding community college programs</a:t>
            </a:r>
            <a:r>
              <a:rPr lang="en-US" sz="3000" b="0" i="0" dirty="0" smtClean="0">
                <a:latin typeface="Calibri" panose="020F0502020204030204" pitchFamily="34" charset="0"/>
              </a:rPr>
              <a:t>. Applications due </a:t>
            </a:r>
            <a:r>
              <a:rPr lang="en-US" sz="3000" b="0" i="0" dirty="0" smtClean="0">
                <a:latin typeface="Calibri" panose="020F0502020204030204" pitchFamily="34" charset="0"/>
              </a:rPr>
              <a:t>early November. </a:t>
            </a:r>
            <a:r>
              <a:rPr lang="en-US" sz="3000" b="0" i="0" dirty="0" smtClean="0">
                <a:latin typeface="Calibri" panose="020F0502020204030204" pitchFamily="34" charset="0"/>
              </a:rPr>
              <a:t>T</a:t>
            </a:r>
            <a:r>
              <a:rPr lang="en-US" sz="3000" b="0" i="0" dirty="0" smtClean="0">
                <a:latin typeface="Calibri" panose="020F0502020204030204" pitchFamily="34" charset="0"/>
              </a:rPr>
              <a:t>heme for 2018: </a:t>
            </a:r>
            <a:r>
              <a:rPr lang="en-US" sz="3000" b="0" i="0" dirty="0">
                <a:latin typeface="Calibri" panose="020F0502020204030204" pitchFamily="34" charset="0"/>
              </a:rPr>
              <a:t>Environmental </a:t>
            </a:r>
            <a:r>
              <a:rPr lang="en-US" sz="3000" b="0" i="0" dirty="0" smtClean="0">
                <a:latin typeface="Calibri" panose="020F0502020204030204" pitchFamily="34" charset="0"/>
              </a:rPr>
              <a:t>Responsibility. Theme for 2019 TBD</a:t>
            </a:r>
            <a:r>
              <a:rPr lang="en-US" sz="3000" b="0" i="0" dirty="0">
                <a:latin typeface="Calibri" panose="020F0502020204030204" pitchFamily="34" charset="0"/>
              </a:rPr>
              <a:t/>
            </a:r>
            <a:br>
              <a:rPr lang="en-US" sz="3000" b="0" i="0" dirty="0">
                <a:latin typeface="Calibri" panose="020F0502020204030204" pitchFamily="34" charset="0"/>
              </a:rPr>
            </a:br>
            <a:r>
              <a:rPr lang="en-US" sz="3000" b="0" i="0" dirty="0">
                <a:latin typeface="Calibri" panose="020F0502020204030204" pitchFamily="34" charset="0"/>
                <a:hlinkClick r:id="rId3"/>
              </a:rPr>
              <a:t>https://asccc.org/events/exemplary-program-award-0</a:t>
            </a:r>
            <a:r>
              <a:rPr lang="en-US" sz="3000" b="0" i="0" dirty="0" smtClean="0">
                <a:latin typeface="Calibri" panose="020F0502020204030204" pitchFamily="34" charset="0"/>
              </a:rPr>
              <a:t> </a:t>
            </a:r>
            <a:endParaRPr lang="en-US" sz="3000" b="0" i="0" dirty="0">
              <a:latin typeface="Calibri" panose="020F0502020204030204" pitchFamily="34" charset="0"/>
            </a:endParaRPr>
          </a:p>
          <a:p>
            <a:r>
              <a:rPr lang="en-US" sz="3000" i="0" dirty="0">
                <a:latin typeface="Calibri" panose="020F0502020204030204" pitchFamily="34" charset="0"/>
              </a:rPr>
              <a:t>The Hayward </a:t>
            </a:r>
            <a:r>
              <a:rPr lang="en-US" sz="3000" i="0" dirty="0" smtClean="0">
                <a:latin typeface="Calibri" panose="020F0502020204030204" pitchFamily="34" charset="0"/>
              </a:rPr>
              <a:t>Award</a:t>
            </a:r>
          </a:p>
          <a:p>
            <a:pPr marL="457200" lvl="1" indent="0">
              <a:buNone/>
            </a:pPr>
            <a:r>
              <a:rPr lang="en-US" sz="3000" b="0" i="0" dirty="0" smtClean="0">
                <a:latin typeface="Calibri" panose="020F0502020204030204" pitchFamily="34" charset="0"/>
              </a:rPr>
              <a:t>Honors outstanding </a:t>
            </a:r>
            <a:r>
              <a:rPr lang="en-US" sz="3000" b="0" i="0" dirty="0">
                <a:latin typeface="Calibri" panose="020F0502020204030204" pitchFamily="34" charset="0"/>
              </a:rPr>
              <a:t>community college faculty who have a track record of excellence both in teaching and in professional activities and have demonstrated commitment to their students, profession, and college</a:t>
            </a:r>
            <a:r>
              <a:rPr lang="en-US" sz="3000" b="0" i="0" dirty="0" smtClean="0">
                <a:latin typeface="Calibri" panose="020F0502020204030204" pitchFamily="34" charset="0"/>
              </a:rPr>
              <a:t>. </a:t>
            </a:r>
            <a:r>
              <a:rPr lang="en-US" sz="3000" b="0" i="0" dirty="0" smtClean="0">
                <a:latin typeface="Calibri" panose="020F0502020204030204" pitchFamily="34" charset="0"/>
              </a:rPr>
              <a:t>Deadline mid-December: </a:t>
            </a:r>
            <a:r>
              <a:rPr lang="en-US" sz="3000" b="0" i="0" dirty="0">
                <a:latin typeface="Calibri" panose="020F0502020204030204" pitchFamily="34" charset="0"/>
              </a:rPr>
              <a:t/>
            </a:r>
            <a:br>
              <a:rPr lang="en-US" sz="3000" b="0" i="0" dirty="0">
                <a:latin typeface="Calibri" panose="020F0502020204030204" pitchFamily="34" charset="0"/>
              </a:rPr>
            </a:br>
            <a:r>
              <a:rPr lang="en-US" sz="3000" b="0" i="0" dirty="0">
                <a:latin typeface="Calibri" panose="020F0502020204030204" pitchFamily="34" charset="0"/>
                <a:hlinkClick r:id="rId4"/>
              </a:rPr>
              <a:t>https://asccc.org/events/hayward-award-0</a:t>
            </a:r>
            <a:endParaRPr lang="en-US" sz="3000" b="0" i="0" dirty="0">
              <a:latin typeface="Calibri" panose="020F0502020204030204" pitchFamily="34" charset="0"/>
            </a:endParaRPr>
          </a:p>
          <a:p>
            <a:r>
              <a:rPr lang="en-US" sz="3000" i="0" dirty="0" err="1">
                <a:latin typeface="Calibri" panose="020F0502020204030204" pitchFamily="34" charset="0"/>
              </a:rPr>
              <a:t>Stanback</a:t>
            </a:r>
            <a:r>
              <a:rPr lang="en-US" sz="3000" i="0" dirty="0">
                <a:latin typeface="Calibri" panose="020F0502020204030204" pitchFamily="34" charset="0"/>
              </a:rPr>
              <a:t>-Stroud </a:t>
            </a:r>
            <a:r>
              <a:rPr lang="en-US" sz="3000" i="0" dirty="0" smtClean="0">
                <a:latin typeface="Calibri" panose="020F0502020204030204" pitchFamily="34" charset="0"/>
              </a:rPr>
              <a:t>Award</a:t>
            </a:r>
          </a:p>
          <a:p>
            <a:pPr marL="457200" lvl="1" indent="0">
              <a:buNone/>
            </a:pPr>
            <a:r>
              <a:rPr lang="en-US" sz="3000" b="0" i="0" dirty="0" smtClean="0">
                <a:latin typeface="Calibri" panose="020F0502020204030204" pitchFamily="34" charset="0"/>
              </a:rPr>
              <a:t>Honors </a:t>
            </a:r>
            <a:r>
              <a:rPr lang="en-US" sz="3000" b="0" i="0" dirty="0">
                <a:latin typeface="Calibri" panose="020F0502020204030204" pitchFamily="34" charset="0"/>
              </a:rPr>
              <a:t>faculty who have made special contributions addressing issues involving diversity. </a:t>
            </a:r>
            <a:r>
              <a:rPr lang="en-US" sz="3000" b="0" i="0" dirty="0" smtClean="0">
                <a:latin typeface="Calibri" panose="020F0502020204030204" pitchFamily="34" charset="0"/>
              </a:rPr>
              <a:t/>
            </a:r>
            <a:br>
              <a:rPr lang="en-US" sz="3000" b="0" i="0" dirty="0" smtClean="0">
                <a:latin typeface="Calibri" panose="020F0502020204030204" pitchFamily="34" charset="0"/>
              </a:rPr>
            </a:br>
            <a:r>
              <a:rPr lang="en-US" sz="3000" b="0" i="0" dirty="0" smtClean="0">
                <a:latin typeface="Calibri" panose="020F0502020204030204" pitchFamily="34" charset="0"/>
              </a:rPr>
              <a:t>Deadline early February:</a:t>
            </a:r>
            <a:r>
              <a:rPr lang="en-US" sz="3000" b="0" i="0" dirty="0">
                <a:latin typeface="Calibri" panose="020F0502020204030204" pitchFamily="34" charset="0"/>
              </a:rPr>
              <a:t/>
            </a:r>
            <a:br>
              <a:rPr lang="en-US" sz="3000" b="0" i="0" dirty="0">
                <a:latin typeface="Calibri" panose="020F0502020204030204" pitchFamily="34" charset="0"/>
              </a:rPr>
            </a:br>
            <a:r>
              <a:rPr lang="en-US" sz="3000" b="0" i="0" dirty="0">
                <a:latin typeface="Calibri" panose="020F0502020204030204" pitchFamily="34" charset="0"/>
                <a:hlinkClick r:id="rId5"/>
              </a:rPr>
              <a:t>https://</a:t>
            </a:r>
            <a:r>
              <a:rPr lang="en-US" sz="3000" b="0" i="0" dirty="0" smtClean="0">
                <a:latin typeface="Calibri" panose="020F0502020204030204" pitchFamily="34" charset="0"/>
                <a:hlinkClick r:id="rId5"/>
              </a:rPr>
              <a:t>asccc.org/events/stanback-stroud-diversity-award-0</a:t>
            </a:r>
            <a:endParaRPr lang="en-US" sz="3000" b="0" i="0" dirty="0">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22</a:t>
            </a:fld>
            <a:endParaRPr lang="en-US">
              <a:solidFill>
                <a:prstClr val="black">
                  <a:tint val="75000"/>
                </a:prstClr>
              </a:solidFill>
            </a:endParaRPr>
          </a:p>
        </p:txBody>
      </p:sp>
      <p:pic>
        <p:nvPicPr>
          <p:cNvPr id="4" name="Picture 3"/>
          <p:cNvPicPr>
            <a:picLocks noChangeAspect="1"/>
          </p:cNvPicPr>
          <p:nvPr/>
        </p:nvPicPr>
        <p:blipFill>
          <a:blip r:embed="rId6"/>
          <a:stretch>
            <a:fillRect/>
          </a:stretch>
        </p:blipFill>
        <p:spPr>
          <a:xfrm>
            <a:off x="3469078" y="6492208"/>
            <a:ext cx="4115157" cy="365792"/>
          </a:xfrm>
          <a:prstGeom prst="rect">
            <a:avLst/>
          </a:prstGeom>
        </p:spPr>
      </p:pic>
    </p:spTree>
    <p:extLst>
      <p:ext uri="{BB962C8B-B14F-4D97-AF65-F5344CB8AC3E}">
        <p14:creationId xmlns:p14="http://schemas.microsoft.com/office/powerpoint/2010/main" val="2795269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463" y="987427"/>
            <a:ext cx="3932237" cy="830259"/>
          </a:xfrm>
        </p:spPr>
        <p:txBody>
          <a:bodyPr>
            <a:normAutofit fontScale="90000"/>
          </a:bodyPr>
          <a:lstStyle/>
          <a:p>
            <a:pPr algn="ctr"/>
            <a:r>
              <a:rPr lang="en-US" sz="2800" dirty="0" smtClean="0">
                <a:solidFill>
                  <a:srgbClr val="FF6600"/>
                </a:solidFill>
              </a:rPr>
              <a:t/>
            </a:r>
            <a:br>
              <a:rPr lang="en-US" sz="2800" dirty="0" smtClean="0">
                <a:solidFill>
                  <a:srgbClr val="FF6600"/>
                </a:solidFill>
              </a:rPr>
            </a:br>
            <a:r>
              <a:rPr lang="en-US" sz="2800" dirty="0">
                <a:solidFill>
                  <a:srgbClr val="FF6600"/>
                </a:solidFill>
              </a:rPr>
              <a:t/>
            </a:r>
            <a:br>
              <a:rPr lang="en-US" sz="2800" dirty="0">
                <a:solidFill>
                  <a:srgbClr val="FF6600"/>
                </a:solidFill>
              </a:rPr>
            </a:br>
            <a:r>
              <a:rPr lang="en-US" sz="2800" dirty="0" smtClean="0">
                <a:solidFill>
                  <a:srgbClr val="FF6600"/>
                </a:solidFill>
              </a:rPr>
              <a:t/>
            </a:r>
            <a:br>
              <a:rPr lang="en-US" sz="2800" dirty="0" smtClean="0">
                <a:solidFill>
                  <a:srgbClr val="FF6600"/>
                </a:solidFill>
              </a:rPr>
            </a:br>
            <a:r>
              <a:rPr lang="en-US" sz="4000" dirty="0" smtClean="0">
                <a:solidFill>
                  <a:schemeClr val="tx1"/>
                </a:solidFill>
              </a:rPr>
              <a:t>Questions</a:t>
            </a:r>
            <a:r>
              <a:rPr lang="en-US" sz="4000" dirty="0">
                <a:solidFill>
                  <a:schemeClr val="tx1"/>
                </a:solidFill>
              </a:rPr>
              <a:t>?</a:t>
            </a:r>
          </a:p>
        </p:txBody>
      </p:sp>
      <p:sp>
        <p:nvSpPr>
          <p:cNvPr id="3" name="Subtitle 2"/>
          <p:cNvSpPr>
            <a:spLocks noGrp="1"/>
          </p:cNvSpPr>
          <p:nvPr>
            <p:ph idx="1"/>
          </p:nvPr>
        </p:nvSpPr>
        <p:spPr/>
        <p:txBody>
          <a:bodyPr>
            <a:normAutofit/>
          </a:bodyPr>
          <a:lstStyle/>
          <a:p>
            <a:endParaRPr lang="en-US" sz="2800" dirty="0" smtClean="0">
              <a:solidFill>
                <a:schemeClr val="tx1"/>
              </a:solidFill>
            </a:endParaRPr>
          </a:p>
          <a:p>
            <a:pPr marL="0" indent="0">
              <a:buNone/>
            </a:pPr>
            <a:endParaRPr lang="en-US" sz="2800" dirty="0"/>
          </a:p>
          <a:p>
            <a:endParaRPr lang="en-US" sz="2800" dirty="0"/>
          </a:p>
        </p:txBody>
      </p:sp>
      <p:sp>
        <p:nvSpPr>
          <p:cNvPr id="8" name="Text Placeholder 7"/>
          <p:cNvSpPr>
            <a:spLocks noGrp="1"/>
          </p:cNvSpPr>
          <p:nvPr>
            <p:ph type="body" sz="half" idx="2"/>
          </p:nvPr>
        </p:nvSpPr>
        <p:spPr>
          <a:xfrm>
            <a:off x="839787" y="2181225"/>
            <a:ext cx="10357299" cy="3811588"/>
          </a:xfrm>
        </p:spPr>
        <p:txBody>
          <a:bodyPr>
            <a:normAutofit/>
          </a:bodyPr>
          <a:lstStyle/>
          <a:p>
            <a:pPr lvl="0"/>
            <a:r>
              <a:rPr lang="en-US" sz="4000" b="0" i="0" dirty="0">
                <a:solidFill>
                  <a:schemeClr val="tx1"/>
                </a:solidFill>
              </a:rPr>
              <a:t>Thank you, and have a great plenary session!</a:t>
            </a:r>
          </a:p>
          <a:p>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57048109-2BF9-1A40-A27F-CD8A4C5FB791}" type="slidenum">
              <a:rPr lang="en-US" smtClean="0"/>
              <a:t>23</a:t>
            </a:fld>
            <a:endParaRPr lang="en-US"/>
          </a:p>
        </p:txBody>
      </p:sp>
      <p:pic>
        <p:nvPicPr>
          <p:cNvPr id="4" name="Picture 3"/>
          <p:cNvPicPr>
            <a:picLocks noChangeAspect="1"/>
          </p:cNvPicPr>
          <p:nvPr/>
        </p:nvPicPr>
        <p:blipFill>
          <a:blip r:embed="rId3"/>
          <a:stretch>
            <a:fillRect/>
          </a:stretch>
        </p:blipFill>
        <p:spPr>
          <a:xfrm>
            <a:off x="3306501" y="3011484"/>
            <a:ext cx="6675699" cy="3371380"/>
          </a:xfrm>
          <a:prstGeom prst="rect">
            <a:avLst/>
          </a:prstGeom>
        </p:spPr>
      </p:pic>
      <p:pic>
        <p:nvPicPr>
          <p:cNvPr id="5" name="Picture 4"/>
          <p:cNvPicPr>
            <a:picLocks noChangeAspect="1"/>
          </p:cNvPicPr>
          <p:nvPr/>
        </p:nvPicPr>
        <p:blipFill>
          <a:blip r:embed="rId4"/>
          <a:stretch>
            <a:fillRect/>
          </a:stretch>
        </p:blipFill>
        <p:spPr>
          <a:xfrm>
            <a:off x="4586771" y="6457280"/>
            <a:ext cx="4115157" cy="365792"/>
          </a:xfrm>
          <a:prstGeom prst="rect">
            <a:avLst/>
          </a:prstGeom>
        </p:spPr>
      </p:pic>
    </p:spTree>
    <p:extLst>
      <p:ext uri="{BB962C8B-B14F-4D97-AF65-F5344CB8AC3E}">
        <p14:creationId xmlns:p14="http://schemas.microsoft.com/office/powerpoint/2010/main" val="711627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tx2">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581400" y="6167026"/>
            <a:ext cx="4115157" cy="371888"/>
          </a:xfrm>
          <a:prstGeom prst="rect">
            <a:avLst/>
          </a:prstGeom>
        </p:spPr>
      </p:pic>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3</a:t>
            </a:fld>
            <a:endParaRPr lang="en-US">
              <a:solidFill>
                <a:prstClr val="black">
                  <a:tint val="75000"/>
                </a:prstClr>
              </a:solidFill>
            </a:endParaRPr>
          </a:p>
        </p:txBody>
      </p:sp>
      <p:sp useBgFill="1">
        <p:nvSpPr>
          <p:cNvPr id="5" name="Rectangle 4"/>
          <p:cNvSpPr/>
          <p:nvPr/>
        </p:nvSpPr>
        <p:spPr>
          <a:xfrm>
            <a:off x="2701506" y="1395422"/>
            <a:ext cx="7280694" cy="4401205"/>
          </a:xfrm>
          <a:prstGeom prst="rect">
            <a:avLst/>
          </a:prstGeom>
          <a:scene3d>
            <a:camera prst="orthographicFront"/>
            <a:lightRig rig="threePt" dir="t"/>
          </a:scene3d>
          <a:sp3d>
            <a:bevelB w="165100" prst="coolSlant"/>
          </a:sp3d>
        </p:spPr>
        <p:txBody>
          <a:bodyPr wrap="square">
            <a:spAutoFit/>
          </a:bodyPr>
          <a:lstStyle/>
          <a:p>
            <a:r>
              <a:rPr lang="en-US" sz="2800" dirty="0"/>
              <a:t>Attending your first Academic Senate for California Community Colleges plenary session with hundreds of colleagues from the </a:t>
            </a:r>
            <a:r>
              <a:rPr lang="en-US" sz="2800" dirty="0" smtClean="0"/>
              <a:t>114 </a:t>
            </a:r>
            <a:r>
              <a:rPr lang="en-US" sz="2800" dirty="0"/>
              <a:t>colleges in the system may seem overwhelming. To a new attendee, plenary can feel like a foreign land where one must decode the language, purpose, and procedures without a guidebook. However, a little understanding of history and some preparation for the event can enrich the plenary </a:t>
            </a:r>
            <a:r>
              <a:rPr lang="en-US" sz="2800" dirty="0" smtClean="0"/>
              <a:t>experience.</a:t>
            </a:r>
            <a:endParaRPr lang="en-US" sz="2800" dirty="0"/>
          </a:p>
        </p:txBody>
      </p:sp>
    </p:spTree>
    <p:extLst>
      <p:ext uri="{BB962C8B-B14F-4D97-AF65-F5344CB8AC3E}">
        <p14:creationId xmlns:p14="http://schemas.microsoft.com/office/powerpoint/2010/main" val="4225448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Session Agenda</a:t>
            </a:r>
            <a:endParaRPr lang="en-US" dirty="0"/>
          </a:p>
        </p:txBody>
      </p:sp>
      <p:sp useBgFill="1">
        <p:nvSpPr>
          <p:cNvPr id="5" name="Content Placeholder 4"/>
          <p:cNvSpPr>
            <a:spLocks noGrp="1"/>
          </p:cNvSpPr>
          <p:nvPr>
            <p:ph idx="1"/>
          </p:nvPr>
        </p:nvSpPr>
        <p:spPr>
          <a:xfrm>
            <a:off x="1752600" y="2065323"/>
            <a:ext cx="9858555" cy="4044983"/>
          </a:xfrm>
        </p:spPr>
        <p:txBody>
          <a:bodyPr>
            <a:normAutofit/>
          </a:bodyPr>
          <a:lstStyle/>
          <a:p>
            <a:r>
              <a:rPr lang="en-US" b="0" i="0" dirty="0" smtClean="0">
                <a:latin typeface="Calibri" panose="020F0502020204030204" pitchFamily="34" charset="0"/>
              </a:rPr>
              <a:t>Who Are You? Why are You Here?</a:t>
            </a:r>
          </a:p>
          <a:p>
            <a:r>
              <a:rPr lang="en-US" b="0" i="0" dirty="0" smtClean="0">
                <a:latin typeface="Calibri" panose="020F0502020204030204" pitchFamily="34" charset="0"/>
              </a:rPr>
              <a:t>ASCCC Mission</a:t>
            </a:r>
          </a:p>
          <a:p>
            <a:r>
              <a:rPr lang="en-US" b="0" i="0" dirty="0" smtClean="0">
                <a:latin typeface="Calibri" panose="020F0502020204030204" pitchFamily="34" charset="0"/>
              </a:rPr>
              <a:t>ASCCC Purpose</a:t>
            </a:r>
          </a:p>
          <a:p>
            <a:r>
              <a:rPr lang="en-US" b="0" i="0" dirty="0" smtClean="0">
                <a:latin typeface="Calibri" panose="020F0502020204030204" pitchFamily="34" charset="0"/>
              </a:rPr>
              <a:t>Define </a:t>
            </a:r>
            <a:r>
              <a:rPr lang="en-US" b="0" i="0" dirty="0">
                <a:latin typeface="Calibri" panose="020F0502020204030204" pitchFamily="34" charset="0"/>
              </a:rPr>
              <a:t>the Role of the ASCCC &amp; Plenary</a:t>
            </a:r>
          </a:p>
          <a:p>
            <a:r>
              <a:rPr lang="en-US" b="0" i="0" dirty="0" smtClean="0">
                <a:latin typeface="Calibri" panose="020F0502020204030204" pitchFamily="34" charset="0"/>
              </a:rPr>
              <a:t>Develop </a:t>
            </a:r>
            <a:r>
              <a:rPr lang="en-US" b="0" i="0" dirty="0">
                <a:latin typeface="Calibri" panose="020F0502020204030204" pitchFamily="34" charset="0"/>
              </a:rPr>
              <a:t>a breakout session attendance plan</a:t>
            </a:r>
          </a:p>
          <a:p>
            <a:r>
              <a:rPr lang="en-US" b="0" i="0" dirty="0" smtClean="0">
                <a:latin typeface="Calibri" panose="020F0502020204030204" pitchFamily="34" charset="0"/>
              </a:rPr>
              <a:t>Resolutions</a:t>
            </a:r>
            <a:r>
              <a:rPr lang="en-US" b="0" i="0" dirty="0">
                <a:latin typeface="Calibri" panose="020F0502020204030204" pitchFamily="34" charset="0"/>
              </a:rPr>
              <a:t>, Voting and Discussion: Who participates in each</a:t>
            </a:r>
            <a:r>
              <a:rPr lang="en-US" b="0" i="0" dirty="0" smtClean="0">
                <a:latin typeface="Calibri" panose="020F0502020204030204" pitchFamily="34" charset="0"/>
              </a:rPr>
              <a:t>?</a:t>
            </a:r>
          </a:p>
          <a:p>
            <a:r>
              <a:rPr lang="en-US" b="0" i="0" dirty="0" smtClean="0">
                <a:latin typeface="Calibri" panose="020F0502020204030204" pitchFamily="34" charset="0"/>
              </a:rPr>
              <a:t>Overview of Resolutions Process </a:t>
            </a:r>
          </a:p>
          <a:p>
            <a:r>
              <a:rPr lang="en-US" b="0" i="0" dirty="0" smtClean="0">
                <a:latin typeface="Calibri" panose="020F0502020204030204" pitchFamily="34" charset="0"/>
              </a:rPr>
              <a:t>ASCCC Awards</a:t>
            </a:r>
            <a:endParaRPr lang="en-US" b="0" i="0" dirty="0">
              <a:latin typeface="Calibri" panose="020F0502020204030204" pitchFamily="34" charset="0"/>
            </a:endParaRP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01EB0EE-5C55-4A20-9AF4-1E061F85A2B6}" type="slidenum">
              <a:rPr lang="en-US" smtClean="0"/>
              <a:t>4</a:t>
            </a:fld>
            <a:endParaRPr lang="en-US"/>
          </a:p>
        </p:txBody>
      </p:sp>
      <p:pic>
        <p:nvPicPr>
          <p:cNvPr id="6" name="Picture 5"/>
          <p:cNvPicPr>
            <a:picLocks noChangeAspect="1"/>
          </p:cNvPicPr>
          <p:nvPr/>
        </p:nvPicPr>
        <p:blipFill>
          <a:blip r:embed="rId3"/>
          <a:stretch>
            <a:fillRect/>
          </a:stretch>
        </p:blipFill>
        <p:spPr>
          <a:xfrm>
            <a:off x="3745123" y="6326194"/>
            <a:ext cx="4115157" cy="371888"/>
          </a:xfrm>
          <a:prstGeom prst="rect">
            <a:avLst/>
          </a:prstGeom>
        </p:spPr>
      </p:pic>
    </p:spTree>
    <p:extLst>
      <p:ext uri="{BB962C8B-B14F-4D97-AF65-F5344CB8AC3E}">
        <p14:creationId xmlns:p14="http://schemas.microsoft.com/office/powerpoint/2010/main" val="2284773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FF6F13D-F0A3-46C2-B698-AB3A8038C3A8}" type="slidenum">
              <a:rPr lang="en-US" smtClean="0">
                <a:solidFill>
                  <a:prstClr val="black">
                    <a:tint val="75000"/>
                  </a:prstClr>
                </a:solidFill>
              </a:rPr>
              <a:pPr/>
              <a:t>5</a:t>
            </a:fld>
            <a:endParaRPr lang="en-US">
              <a:solidFill>
                <a:prstClr val="black">
                  <a:tint val="75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2470" y="2107405"/>
            <a:ext cx="6926325" cy="3695547"/>
          </a:xfrm>
          <a:prstGeom prst="rect">
            <a:avLst/>
          </a:prstGeom>
        </p:spPr>
      </p:pic>
      <p:pic>
        <p:nvPicPr>
          <p:cNvPr id="6" name="Picture 5"/>
          <p:cNvPicPr>
            <a:picLocks noChangeAspect="1"/>
          </p:cNvPicPr>
          <p:nvPr/>
        </p:nvPicPr>
        <p:blipFill>
          <a:blip r:embed="rId4"/>
          <a:stretch>
            <a:fillRect/>
          </a:stretch>
        </p:blipFill>
        <p:spPr>
          <a:xfrm>
            <a:off x="3555341" y="6356352"/>
            <a:ext cx="4115157" cy="371888"/>
          </a:xfrm>
          <a:prstGeom prst="rect">
            <a:avLst/>
          </a:prstGeom>
        </p:spPr>
      </p:pic>
    </p:spTree>
    <p:extLst>
      <p:ext uri="{BB962C8B-B14F-4D97-AF65-F5344CB8AC3E}">
        <p14:creationId xmlns:p14="http://schemas.microsoft.com/office/powerpoint/2010/main" val="2077011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FF6F13D-F0A3-46C2-B698-AB3A8038C3A8}" type="slidenum">
              <a:rPr lang="en-US" smtClean="0">
                <a:solidFill>
                  <a:prstClr val="black">
                    <a:tint val="75000"/>
                  </a:prstClr>
                </a:solidFill>
              </a:rPr>
              <a:pPr/>
              <a:t>6</a:t>
            </a:fld>
            <a:endParaRPr lang="en-US">
              <a:solidFill>
                <a:prstClr val="black">
                  <a:tint val="75000"/>
                </a:prstClr>
              </a:solidFill>
            </a:endParaRPr>
          </a:p>
        </p:txBody>
      </p:sp>
      <p:pic>
        <p:nvPicPr>
          <p:cNvPr id="4" name="Picture 3"/>
          <p:cNvPicPr>
            <a:picLocks noChangeAspect="1"/>
          </p:cNvPicPr>
          <p:nvPr/>
        </p:nvPicPr>
        <p:blipFill>
          <a:blip r:embed="rId2"/>
          <a:stretch>
            <a:fillRect/>
          </a:stretch>
        </p:blipFill>
        <p:spPr>
          <a:xfrm>
            <a:off x="5799982" y="576843"/>
            <a:ext cx="4182218" cy="5779509"/>
          </a:xfrm>
          <a:prstGeom prst="rect">
            <a:avLst/>
          </a:prstGeom>
        </p:spPr>
      </p:pic>
      <p:sp>
        <p:nvSpPr>
          <p:cNvPr id="5" name="TextBox 4"/>
          <p:cNvSpPr txBox="1"/>
          <p:nvPr/>
        </p:nvSpPr>
        <p:spPr>
          <a:xfrm>
            <a:off x="621102" y="2806319"/>
            <a:ext cx="3674853" cy="646331"/>
          </a:xfrm>
          <a:prstGeom prst="rect">
            <a:avLst/>
          </a:prstGeom>
          <a:noFill/>
        </p:spPr>
        <p:txBody>
          <a:bodyPr wrap="square" rtlCol="0">
            <a:spAutoFit/>
          </a:bodyPr>
          <a:lstStyle/>
          <a:p>
            <a:r>
              <a:rPr lang="en-US" sz="3600" dirty="0" smtClean="0"/>
              <a:t>A great resource </a:t>
            </a:r>
            <a:endParaRPr lang="en-US" sz="3600" dirty="0"/>
          </a:p>
        </p:txBody>
      </p:sp>
      <p:sp>
        <p:nvSpPr>
          <p:cNvPr id="6" name="Right Arrow 5"/>
          <p:cNvSpPr/>
          <p:nvPr/>
        </p:nvSpPr>
        <p:spPr>
          <a:xfrm>
            <a:off x="4295955" y="2887168"/>
            <a:ext cx="978408" cy="484632"/>
          </a:xfrm>
          <a:prstGeom prst="rightArrow">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3709954" y="6437201"/>
            <a:ext cx="4115157" cy="371888"/>
          </a:xfrm>
          <a:prstGeom prst="rect">
            <a:avLst/>
          </a:prstGeom>
        </p:spPr>
      </p:pic>
    </p:spTree>
    <p:extLst>
      <p:ext uri="{BB962C8B-B14F-4D97-AF65-F5344CB8AC3E}">
        <p14:creationId xmlns:p14="http://schemas.microsoft.com/office/powerpoint/2010/main" val="1591028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9788" y="904877"/>
            <a:ext cx="10515600" cy="1027439"/>
          </a:xfrm>
        </p:spPr>
        <p:txBody>
          <a:bodyPr>
            <a:normAutofit/>
          </a:bodyPr>
          <a:lstStyle/>
          <a:p>
            <a:pPr algn="ctr"/>
            <a:r>
              <a:rPr lang="en-US" dirty="0" smtClean="0">
                <a:solidFill>
                  <a:schemeClr val="tx1"/>
                </a:solidFill>
              </a:rPr>
              <a:t>The 50 Years Mission </a:t>
            </a:r>
            <a:r>
              <a:rPr lang="en-US" dirty="0">
                <a:solidFill>
                  <a:schemeClr val="tx1"/>
                </a:solidFill>
              </a:rPr>
              <a:t>of ASCCC</a:t>
            </a:r>
          </a:p>
        </p:txBody>
      </p:sp>
      <p:sp>
        <p:nvSpPr>
          <p:cNvPr id="7" name="Text Placeholder 6"/>
          <p:cNvSpPr>
            <a:spLocks noGrp="1"/>
          </p:cNvSpPr>
          <p:nvPr>
            <p:ph type="body" idx="1"/>
          </p:nvPr>
        </p:nvSpPr>
        <p:spPr>
          <a:xfrm>
            <a:off x="839789" y="1681163"/>
            <a:ext cx="5157788" cy="630716"/>
          </a:xfrm>
        </p:spPr>
        <p:txBody>
          <a:bodyPr/>
          <a:lstStyle/>
          <a:p>
            <a:pPr algn="ctr"/>
            <a:r>
              <a:rPr lang="en-US" dirty="0" smtClean="0"/>
              <a:t>		</a:t>
            </a:r>
            <a:endParaRPr lang="en-US" dirty="0"/>
          </a:p>
        </p:txBody>
      </p:sp>
      <p:sp>
        <p:nvSpPr>
          <p:cNvPr id="8" name="Content Placeholder 7"/>
          <p:cNvSpPr>
            <a:spLocks noGrp="1"/>
          </p:cNvSpPr>
          <p:nvPr>
            <p:ph sz="half" idx="2"/>
          </p:nvPr>
        </p:nvSpPr>
        <p:spPr>
          <a:xfrm>
            <a:off x="695740" y="2311879"/>
            <a:ext cx="10833652" cy="3850382"/>
          </a:xfrm>
        </p:spPr>
        <p:txBody>
          <a:bodyPr>
            <a:normAutofit/>
          </a:bodyPr>
          <a:lstStyle/>
          <a:p>
            <a:pPr marL="0" indent="0">
              <a:buNone/>
            </a:pPr>
            <a:r>
              <a:rPr lang="en-US" sz="3200" b="0" i="0" dirty="0">
                <a:latin typeface="Calibri" panose="020F0502020204030204" pitchFamily="34" charset="0"/>
              </a:rPr>
              <a:t>The Academic Senate for California Community Colleges fosters the effective participation by community college faculty in all statewide and local academic and professional matters; develops, promotes, and acts upon policies responding to statewide concerns; and serves as the official voice of the faculty of California Community Colleges in academic and professional matters. The Academic Senate strengthens and supports the local senates of all California community </a:t>
            </a:r>
            <a:r>
              <a:rPr lang="en-US" sz="3200" b="0" i="0" dirty="0" smtClean="0">
                <a:latin typeface="Calibri" panose="020F0502020204030204" pitchFamily="34" charset="0"/>
              </a:rPr>
              <a:t>colleges.</a:t>
            </a:r>
            <a:endParaRPr lang="en-US" sz="3200" b="0" i="0" dirty="0">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7</a:t>
            </a:fld>
            <a:endParaRPr lang="en-US">
              <a:solidFill>
                <a:prstClr val="black">
                  <a:tint val="75000"/>
                </a:prstClr>
              </a:solidFill>
            </a:endParaRPr>
          </a:p>
        </p:txBody>
      </p:sp>
      <p:sp>
        <p:nvSpPr>
          <p:cNvPr id="2" name="Footer Placeholder 1"/>
          <p:cNvSpPr>
            <a:spLocks noGrp="1"/>
          </p:cNvSpPr>
          <p:nvPr>
            <p:ph type="ftr" sz="quarter" idx="11"/>
          </p:nvPr>
        </p:nvSpPr>
        <p:spPr>
          <a:xfrm>
            <a:off x="3940177" y="6356352"/>
            <a:ext cx="4114800" cy="365125"/>
          </a:xfrm>
        </p:spPr>
        <p:txBody>
          <a:bodyPr/>
          <a:lstStyle/>
          <a:p>
            <a:r>
              <a:rPr lang="en-US" dirty="0" smtClean="0">
                <a:solidFill>
                  <a:prstClr val="black">
                    <a:tint val="75000"/>
                  </a:prstClr>
                </a:solidFill>
              </a:rPr>
              <a:t>Spring 2019 ASCCC Plenary San Francisco, CA</a:t>
            </a:r>
            <a:endParaRPr lang="en-US" dirty="0">
              <a:solidFill>
                <a:prstClr val="black">
                  <a:tint val="75000"/>
                </a:prstClr>
              </a:solidFill>
            </a:endParaRPr>
          </a:p>
        </p:txBody>
      </p:sp>
    </p:spTree>
    <p:extLst>
      <p:ext uri="{BB962C8B-B14F-4D97-AF65-F5344CB8AC3E}">
        <p14:creationId xmlns:p14="http://schemas.microsoft.com/office/powerpoint/2010/main" val="192618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9788" y="904877"/>
            <a:ext cx="10515600" cy="1027439"/>
          </a:xfrm>
        </p:spPr>
        <p:txBody>
          <a:bodyPr>
            <a:normAutofit/>
          </a:bodyPr>
          <a:lstStyle/>
          <a:p>
            <a:pPr algn="ctr"/>
            <a:r>
              <a:rPr lang="en-US" dirty="0" smtClean="0">
                <a:solidFill>
                  <a:schemeClr val="tx1"/>
                </a:solidFill>
              </a:rPr>
              <a:t>Academic Senate Purposes</a:t>
            </a:r>
            <a:endParaRPr lang="en-US" dirty="0">
              <a:solidFill>
                <a:schemeClr val="tx1"/>
              </a:solidFill>
            </a:endParaRPr>
          </a:p>
        </p:txBody>
      </p:sp>
      <p:sp>
        <p:nvSpPr>
          <p:cNvPr id="7" name="Text Placeholder 6"/>
          <p:cNvSpPr>
            <a:spLocks noGrp="1"/>
          </p:cNvSpPr>
          <p:nvPr>
            <p:ph type="body" idx="1"/>
          </p:nvPr>
        </p:nvSpPr>
        <p:spPr>
          <a:xfrm>
            <a:off x="839789" y="1681163"/>
            <a:ext cx="5157788" cy="630716"/>
          </a:xfrm>
        </p:spPr>
        <p:txBody>
          <a:bodyPr/>
          <a:lstStyle/>
          <a:p>
            <a:pPr algn="ctr"/>
            <a:r>
              <a:rPr lang="en-US" dirty="0" smtClean="0"/>
              <a:t>		</a:t>
            </a:r>
            <a:endParaRPr lang="en-US" dirty="0"/>
          </a:p>
        </p:txBody>
      </p:sp>
      <p:sp>
        <p:nvSpPr>
          <p:cNvPr id="8" name="Content Placeholder 7"/>
          <p:cNvSpPr>
            <a:spLocks noGrp="1"/>
          </p:cNvSpPr>
          <p:nvPr>
            <p:ph sz="half" idx="2"/>
          </p:nvPr>
        </p:nvSpPr>
        <p:spPr>
          <a:xfrm>
            <a:off x="839788" y="1932316"/>
            <a:ext cx="10514011" cy="4424036"/>
          </a:xfrm>
        </p:spPr>
        <p:txBody>
          <a:bodyPr>
            <a:normAutofit fontScale="92500" lnSpcReduction="10000"/>
          </a:bodyPr>
          <a:lstStyle/>
          <a:p>
            <a:pPr marL="0" indent="0">
              <a:buNone/>
            </a:pPr>
            <a:r>
              <a:rPr lang="en-US" sz="2600" b="0" i="0" dirty="0">
                <a:latin typeface="Calibri" panose="020F0502020204030204" pitchFamily="34" charset="0"/>
              </a:rPr>
              <a:t>It shall be the </a:t>
            </a:r>
            <a:r>
              <a:rPr lang="en-US" sz="2600" i="0" dirty="0">
                <a:latin typeface="Calibri" panose="020F0502020204030204" pitchFamily="34" charset="0"/>
              </a:rPr>
              <a:t>purpose of the Academic Senate </a:t>
            </a:r>
            <a:r>
              <a:rPr lang="en-US" sz="2600" b="0" i="0" dirty="0">
                <a:latin typeface="Calibri" panose="020F0502020204030204" pitchFamily="34" charset="0"/>
              </a:rPr>
              <a:t>to</a:t>
            </a:r>
          </a:p>
          <a:p>
            <a:pPr marL="0" indent="0">
              <a:buNone/>
            </a:pPr>
            <a:r>
              <a:rPr lang="en-US" sz="2600" b="0" i="0" dirty="0">
                <a:latin typeface="Calibri" panose="020F0502020204030204" pitchFamily="34" charset="0"/>
              </a:rPr>
              <a:t>1</a:t>
            </a:r>
            <a:r>
              <a:rPr lang="en-US" sz="2600" b="0" i="0" dirty="0" smtClean="0">
                <a:latin typeface="Calibri" panose="020F0502020204030204" pitchFamily="34" charset="0"/>
              </a:rPr>
              <a:t>. </a:t>
            </a:r>
            <a:r>
              <a:rPr lang="en-US" sz="2600" i="0" dirty="0" smtClean="0">
                <a:latin typeface="Calibri" panose="020F0502020204030204" pitchFamily="34" charset="0"/>
              </a:rPr>
              <a:t>Represent</a:t>
            </a:r>
            <a:r>
              <a:rPr lang="en-US" sz="2600" b="0" i="0" dirty="0" smtClean="0">
                <a:latin typeface="Calibri" panose="020F0502020204030204" pitchFamily="34" charset="0"/>
              </a:rPr>
              <a:t> </a:t>
            </a:r>
            <a:r>
              <a:rPr lang="en-US" sz="2600" i="0" dirty="0">
                <a:latin typeface="Calibri" panose="020F0502020204030204" pitchFamily="34" charset="0"/>
              </a:rPr>
              <a:t>the faculty </a:t>
            </a:r>
            <a:r>
              <a:rPr lang="en-US" sz="2600" b="0" i="0" dirty="0">
                <a:latin typeface="Calibri" panose="020F0502020204030204" pitchFamily="34" charset="0"/>
              </a:rPr>
              <a:t>of the California Community Colleges in the formation of statewide policies on academic and professional matters.</a:t>
            </a:r>
          </a:p>
          <a:p>
            <a:pPr marL="0" indent="0">
              <a:buNone/>
            </a:pPr>
            <a:r>
              <a:rPr lang="en-US" sz="2600" b="0" i="0" dirty="0">
                <a:latin typeface="Calibri" panose="020F0502020204030204" pitchFamily="34" charset="0"/>
              </a:rPr>
              <a:t>2</a:t>
            </a:r>
            <a:r>
              <a:rPr lang="en-US" sz="2600" b="0" i="0" dirty="0" smtClean="0">
                <a:latin typeface="Calibri" panose="020F0502020204030204" pitchFamily="34" charset="0"/>
              </a:rPr>
              <a:t>. </a:t>
            </a:r>
            <a:r>
              <a:rPr lang="en-US" sz="2600" i="0" dirty="0" smtClean="0">
                <a:latin typeface="Calibri" panose="020F0502020204030204" pitchFamily="34" charset="0"/>
              </a:rPr>
              <a:t>Make </a:t>
            </a:r>
            <a:r>
              <a:rPr lang="en-US" sz="2600" i="0" dirty="0">
                <a:latin typeface="Calibri" panose="020F0502020204030204" pitchFamily="34" charset="0"/>
              </a:rPr>
              <a:t>recommendations </a:t>
            </a:r>
            <a:r>
              <a:rPr lang="en-US" sz="2600" b="0" i="0" dirty="0">
                <a:latin typeface="Calibri" panose="020F0502020204030204" pitchFamily="34" charset="0"/>
              </a:rPr>
              <a:t>on statewide matters affecting the California community colleges.</a:t>
            </a:r>
          </a:p>
          <a:p>
            <a:pPr marL="0" indent="0">
              <a:buNone/>
            </a:pPr>
            <a:r>
              <a:rPr lang="en-US" sz="2600" b="0" i="0" dirty="0">
                <a:latin typeface="Calibri" panose="020F0502020204030204" pitchFamily="34" charset="0"/>
              </a:rPr>
              <a:t>3</a:t>
            </a:r>
            <a:r>
              <a:rPr lang="en-US" sz="2600" b="0" i="0" dirty="0" smtClean="0">
                <a:latin typeface="Calibri" panose="020F0502020204030204" pitchFamily="34" charset="0"/>
              </a:rPr>
              <a:t>. </a:t>
            </a:r>
            <a:r>
              <a:rPr lang="en-US" sz="2600" i="0" dirty="0" smtClean="0">
                <a:latin typeface="Calibri" panose="020F0502020204030204" pitchFamily="34" charset="0"/>
              </a:rPr>
              <a:t>Promote </a:t>
            </a:r>
            <a:r>
              <a:rPr lang="en-US" sz="2600" i="0" dirty="0">
                <a:latin typeface="Calibri" panose="020F0502020204030204" pitchFamily="34" charset="0"/>
              </a:rPr>
              <a:t>the implementation </a:t>
            </a:r>
            <a:r>
              <a:rPr lang="en-US" sz="2600" b="0" i="0" dirty="0">
                <a:latin typeface="Calibri" panose="020F0502020204030204" pitchFamily="34" charset="0"/>
              </a:rPr>
              <a:t>of policies on matters of statewide concern.</a:t>
            </a:r>
          </a:p>
          <a:p>
            <a:pPr marL="0" indent="0">
              <a:buNone/>
            </a:pPr>
            <a:r>
              <a:rPr lang="en-US" sz="2600" b="0" i="0" dirty="0">
                <a:latin typeface="Calibri" panose="020F0502020204030204" pitchFamily="34" charset="0"/>
              </a:rPr>
              <a:t>4</a:t>
            </a:r>
            <a:r>
              <a:rPr lang="en-US" sz="2600" b="0" i="0" dirty="0" smtClean="0">
                <a:latin typeface="Calibri" panose="020F0502020204030204" pitchFamily="34" charset="0"/>
              </a:rPr>
              <a:t>. </a:t>
            </a:r>
            <a:r>
              <a:rPr lang="en-US" sz="2600" i="0" dirty="0" smtClean="0">
                <a:latin typeface="Calibri" panose="020F0502020204030204" pitchFamily="34" charset="0"/>
              </a:rPr>
              <a:t>Strengthen </a:t>
            </a:r>
            <a:r>
              <a:rPr lang="en-US" sz="2600" i="0" dirty="0">
                <a:latin typeface="Calibri" panose="020F0502020204030204" pitchFamily="34" charset="0"/>
              </a:rPr>
              <a:t>local academic senates </a:t>
            </a:r>
            <a:r>
              <a:rPr lang="en-US" sz="2600" b="0" i="0" dirty="0">
                <a:latin typeface="Calibri" panose="020F0502020204030204" pitchFamily="34" charset="0"/>
              </a:rPr>
              <a:t>or other equivalent faculty organizations in the California Community Colleges.</a:t>
            </a:r>
          </a:p>
          <a:p>
            <a:pPr marL="0" indent="0">
              <a:buNone/>
            </a:pPr>
            <a:r>
              <a:rPr lang="en-US" sz="2600" b="0" i="0" dirty="0">
                <a:latin typeface="Calibri" panose="020F0502020204030204" pitchFamily="34" charset="0"/>
              </a:rPr>
              <a:t>5</a:t>
            </a:r>
            <a:r>
              <a:rPr lang="en-US" sz="2600" b="0" i="0" dirty="0" smtClean="0">
                <a:latin typeface="Calibri" panose="020F0502020204030204" pitchFamily="34" charset="0"/>
              </a:rPr>
              <a:t>. </a:t>
            </a:r>
            <a:r>
              <a:rPr lang="en-US" sz="2600" i="0" dirty="0" smtClean="0">
                <a:latin typeface="Calibri" panose="020F0502020204030204" pitchFamily="34" charset="0"/>
              </a:rPr>
              <a:t>Assume </a:t>
            </a:r>
            <a:r>
              <a:rPr lang="en-US" sz="2600" i="0" dirty="0">
                <a:latin typeface="Calibri" panose="020F0502020204030204" pitchFamily="34" charset="0"/>
              </a:rPr>
              <a:t>responsibilities </a:t>
            </a:r>
            <a:r>
              <a:rPr lang="en-US" sz="2600" b="0" i="0" dirty="0">
                <a:latin typeface="Calibri" panose="020F0502020204030204" pitchFamily="34" charset="0"/>
              </a:rPr>
              <a:t>as may be delegated by Members Senates or by the Board of Governors of California Community Colleges.</a:t>
            </a:r>
          </a:p>
          <a:p>
            <a:pPr marL="0" indent="0">
              <a:buNone/>
            </a:pPr>
            <a:r>
              <a:rPr lang="en-US" sz="2600" b="0" i="0" dirty="0">
                <a:latin typeface="Calibri" panose="020F0502020204030204" pitchFamily="34" charset="0"/>
              </a:rPr>
              <a:t>6</a:t>
            </a:r>
            <a:r>
              <a:rPr lang="en-US" sz="2600" b="0" i="0" dirty="0" smtClean="0">
                <a:latin typeface="Calibri" panose="020F0502020204030204" pitchFamily="34" charset="0"/>
              </a:rPr>
              <a:t>. </a:t>
            </a:r>
            <a:r>
              <a:rPr lang="en-US" sz="2600" i="0" dirty="0" smtClean="0">
                <a:latin typeface="Calibri" panose="020F0502020204030204" pitchFamily="34" charset="0"/>
              </a:rPr>
              <a:t>Initiate </a:t>
            </a:r>
            <a:r>
              <a:rPr lang="en-US" sz="2600" i="0" dirty="0">
                <a:latin typeface="Calibri" panose="020F0502020204030204" pitchFamily="34" charset="0"/>
              </a:rPr>
              <a:t>policy positions </a:t>
            </a:r>
            <a:r>
              <a:rPr lang="en-US" sz="2600" b="0" i="0" dirty="0">
                <a:latin typeface="Calibri" panose="020F0502020204030204" pitchFamily="34" charset="0"/>
              </a:rPr>
              <a:t>relevant to California Community Colleges and their role in higher education.</a:t>
            </a:r>
          </a:p>
          <a:p>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Spring 2019 ASCCC Plenary San Francisco, CA</a:t>
            </a:r>
            <a:endParaRPr lang="en-US">
              <a:solidFill>
                <a:prstClr val="black">
                  <a:tint val="75000"/>
                </a:prstClr>
              </a:solidFill>
            </a:endParaRPr>
          </a:p>
        </p:txBody>
      </p:sp>
    </p:spTree>
    <p:extLst>
      <p:ext uri="{BB962C8B-B14F-4D97-AF65-F5344CB8AC3E}">
        <p14:creationId xmlns:p14="http://schemas.microsoft.com/office/powerpoint/2010/main" val="812968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8575" y="983411"/>
            <a:ext cx="11576648" cy="1104181"/>
          </a:xfrm>
        </p:spPr>
        <p:txBody>
          <a:bodyPr>
            <a:normAutofit/>
          </a:bodyPr>
          <a:lstStyle/>
          <a:p>
            <a:pPr algn="ctr"/>
            <a:r>
              <a:rPr lang="en-US" dirty="0" smtClean="0">
                <a:solidFill>
                  <a:schemeClr val="tx1"/>
                </a:solidFill>
              </a:rPr>
              <a:t>What is Plenary?</a:t>
            </a:r>
            <a:r>
              <a:rPr lang="en-US" dirty="0">
                <a:solidFill>
                  <a:schemeClr val="tx1"/>
                </a:solidFill>
              </a:rPr>
              <a:t/>
            </a:r>
            <a:br>
              <a:rPr lang="en-US" dirty="0">
                <a:solidFill>
                  <a:schemeClr val="tx1"/>
                </a:solidFill>
              </a:rPr>
            </a:br>
            <a:endParaRPr lang="en-US" dirty="0">
              <a:solidFill>
                <a:schemeClr val="tx1"/>
              </a:solidFill>
            </a:endParaRPr>
          </a:p>
        </p:txBody>
      </p:sp>
      <p:sp>
        <p:nvSpPr>
          <p:cNvPr id="6" name="Content Placeholder 5"/>
          <p:cNvSpPr>
            <a:spLocks noGrp="1"/>
          </p:cNvSpPr>
          <p:nvPr>
            <p:ph idx="1"/>
          </p:nvPr>
        </p:nvSpPr>
        <p:spPr>
          <a:xfrm>
            <a:off x="838200" y="1690777"/>
            <a:ext cx="10515600" cy="4486185"/>
          </a:xfrm>
        </p:spPr>
        <p:txBody>
          <a:bodyPr>
            <a:normAutofit fontScale="70000" lnSpcReduction="20000"/>
          </a:bodyPr>
          <a:lstStyle/>
          <a:p>
            <a:pPr marL="0" indent="0">
              <a:buNone/>
            </a:pPr>
            <a:endParaRPr lang="en-US" sz="3200" dirty="0"/>
          </a:p>
          <a:p>
            <a:pPr marL="0" indent="0">
              <a:buNone/>
            </a:pPr>
            <a:r>
              <a:rPr lang="en-US" sz="4000" b="0" i="0" dirty="0">
                <a:latin typeface="Calibri" panose="020F0502020204030204" pitchFamily="34" charset="0"/>
              </a:rPr>
              <a:t>In 1969, the Academic Senate for California Community Colleges held its first meeting, bringing together local academic senate leaders from throughout the state to discuss policy and issues of common concern.  Plenary sessions have continued to be held on at least a bi-annual basis since that initial event.  In 1988, the Commission for the Review of the Master Plan for Higher Education reinforced the role of academic senates in governance as delineated in AB 1725 (Vasconcellos, 1988). This legislation gave substantial new responsibilities to local senates, and these responsibilities are now codified in Education and Title 5. No other educational system in the nation grants this type of influence on institutional governance to faculty.  However, with that influence come responsibilities and a need for guidance for both new and experienced local leaders. </a:t>
            </a:r>
          </a:p>
        </p:txBody>
      </p:sp>
      <p:sp>
        <p:nvSpPr>
          <p:cNvPr id="8" name="Slide Number Placeholder 7"/>
          <p:cNvSpPr>
            <a:spLocks noGrp="1"/>
          </p:cNvSpPr>
          <p:nvPr>
            <p:ph type="sldNum" sz="quarter" idx="12"/>
          </p:nvPr>
        </p:nvSpPr>
        <p:spPr/>
        <p:txBody>
          <a:bodyPr/>
          <a:lstStyle/>
          <a:p>
            <a:fld id="{FFF6F13D-F0A3-46C2-B698-AB3A8038C3A8}" type="slidenum">
              <a:rPr lang="en-US" smtClean="0">
                <a:solidFill>
                  <a:prstClr val="black">
                    <a:tint val="75000"/>
                  </a:prstClr>
                </a:solidFill>
              </a:rPr>
              <a:pPr/>
              <a:t>9</a:t>
            </a:fld>
            <a:endParaRPr lang="en-US">
              <a:solidFill>
                <a:prstClr val="black">
                  <a:tint val="75000"/>
                </a:prstClr>
              </a:solidFill>
            </a:endParaRPr>
          </a:p>
        </p:txBody>
      </p:sp>
      <p:pic>
        <p:nvPicPr>
          <p:cNvPr id="2" name="Picture 1"/>
          <p:cNvPicPr>
            <a:picLocks noChangeAspect="1"/>
          </p:cNvPicPr>
          <p:nvPr/>
        </p:nvPicPr>
        <p:blipFill>
          <a:blip r:embed="rId3"/>
          <a:stretch>
            <a:fillRect/>
          </a:stretch>
        </p:blipFill>
        <p:spPr>
          <a:xfrm>
            <a:off x="4179320" y="6349589"/>
            <a:ext cx="4115157" cy="371888"/>
          </a:xfrm>
          <a:prstGeom prst="rect">
            <a:avLst/>
          </a:prstGeom>
        </p:spPr>
      </p:pic>
    </p:spTree>
    <p:extLst>
      <p:ext uri="{BB962C8B-B14F-4D97-AF65-F5344CB8AC3E}">
        <p14:creationId xmlns:p14="http://schemas.microsoft.com/office/powerpoint/2010/main" val="3867067567"/>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8B9877-1A5F-4C8C-AE8B-A393F1B2205C}" vid="{6C1C3204-970A-4D19-960B-0C81057B61D5}"/>
    </a:ext>
  </a:extLst>
</a:theme>
</file>

<file path=ppt/theme/theme3.xml><?xml version="1.0" encoding="utf-8"?>
<a:theme xmlns:a="http://schemas.openxmlformats.org/drawingml/2006/main" name="Clarity">
  <a:themeElements>
    <a:clrScheme name="Custom 28">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12DD4"/>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1972</TotalTime>
  <Words>1398</Words>
  <Application>Microsoft Macintosh PowerPoint</Application>
  <PresentationFormat>Widescreen</PresentationFormat>
  <Paragraphs>159</Paragraphs>
  <Slides>23</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Bahnschrift SemiBold Condensed</vt:lpstr>
      <vt:lpstr>Calibri</vt:lpstr>
      <vt:lpstr>Georgia</vt:lpstr>
      <vt:lpstr>Times New Roman</vt:lpstr>
      <vt:lpstr>Arial</vt:lpstr>
      <vt:lpstr>1_Office Theme</vt:lpstr>
      <vt:lpstr>Office Theme</vt:lpstr>
      <vt:lpstr>Clarity</vt:lpstr>
      <vt:lpstr>New Delegate Information Session, Plenary Orientation</vt:lpstr>
      <vt:lpstr>Session Description</vt:lpstr>
      <vt:lpstr>PowerPoint Presentation</vt:lpstr>
      <vt:lpstr>Session Agenda</vt:lpstr>
      <vt:lpstr>PowerPoint Presentation</vt:lpstr>
      <vt:lpstr>PowerPoint Presentation</vt:lpstr>
      <vt:lpstr>The 50 Years Mission of ASCCC</vt:lpstr>
      <vt:lpstr>Academic Senate Purposes</vt:lpstr>
      <vt:lpstr>What is Plenary? </vt:lpstr>
      <vt:lpstr>What is Plenary?</vt:lpstr>
      <vt:lpstr>Purpose of Plenary</vt:lpstr>
      <vt:lpstr>Plenary: Keeping with the Brown Act Openness and Transparency</vt:lpstr>
      <vt:lpstr>I’m a new delegate…</vt:lpstr>
      <vt:lpstr>What is expected from you at Plenary?</vt:lpstr>
      <vt:lpstr>Session Attendance Plan</vt:lpstr>
      <vt:lpstr> Saturday is Voting Day - Resolutions </vt:lpstr>
      <vt:lpstr>Resolutions &amp; Amendments Timeline </vt:lpstr>
      <vt:lpstr>Required for Contacts Submitting Resolutions </vt:lpstr>
      <vt:lpstr>Requirements for Resolutions </vt:lpstr>
      <vt:lpstr>Resolutions, Voting &amp; Discussion</vt:lpstr>
      <vt:lpstr>Important Senate Resources for Delegates</vt:lpstr>
      <vt:lpstr>ASCCC Awards</vt:lpstr>
      <vt:lpstr>   Questions?</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Microsoft Office User</cp:lastModifiedBy>
  <cp:revision>92</cp:revision>
  <dcterms:created xsi:type="dcterms:W3CDTF">2015-05-02T02:46:00Z</dcterms:created>
  <dcterms:modified xsi:type="dcterms:W3CDTF">2019-04-05T03:35:34Z</dcterms:modified>
</cp:coreProperties>
</file>