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57" r:id="rId4"/>
    <p:sldId id="260"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16" autoAdjust="0"/>
    <p:restoredTop sz="90218" autoAdjust="0"/>
  </p:normalViewPr>
  <p:slideViewPr>
    <p:cSldViewPr>
      <p:cViewPr varScale="1">
        <p:scale>
          <a:sx n="80" d="100"/>
          <a:sy n="80" d="100"/>
        </p:scale>
        <p:origin x="-13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C42143-789E-924C-8FE5-C9836E1B14E8}" type="datetimeFigureOut">
              <a:rPr lang="en-US" smtClean="0"/>
              <a:t>3/15/2017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B033B3-91EA-114F-B89A-705E3681B4BA}" type="slidenum">
              <a:rPr lang="en-US" smtClean="0"/>
              <a:t>‹#›</a:t>
            </a:fld>
            <a:endParaRPr lang="en-US"/>
          </a:p>
        </p:txBody>
      </p:sp>
    </p:spTree>
    <p:extLst>
      <p:ext uri="{BB962C8B-B14F-4D97-AF65-F5344CB8AC3E}">
        <p14:creationId xmlns:p14="http://schemas.microsoft.com/office/powerpoint/2010/main" val="401098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38DD33-1BEA-EA41-B22A-7709686327A0}" type="datetimeFigureOut">
              <a:rPr lang="en-US" smtClean="0"/>
              <a:t>3/15/2017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149D5-3BB6-8F4C-87FD-CD3E2D386FC6}" type="slidenum">
              <a:rPr lang="en-US" smtClean="0"/>
              <a:t>‹#›</a:t>
            </a:fld>
            <a:endParaRPr lang="en-US"/>
          </a:p>
        </p:txBody>
      </p:sp>
    </p:spTree>
    <p:extLst>
      <p:ext uri="{BB962C8B-B14F-4D97-AF65-F5344CB8AC3E}">
        <p14:creationId xmlns:p14="http://schemas.microsoft.com/office/powerpoint/2010/main" val="298374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ce.fsi.stanford.edu/"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lacunastories.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u="sng" dirty="0" smtClean="0"/>
              <a:t>Description</a:t>
            </a:r>
            <a:r>
              <a:rPr lang="en-US" sz="16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This competitive fellowship program will bring together 10-12 community college faculty from Foothill College, De Anza College, and the College of San Mateo (potentially expanding to include one or two additional colleges) to work collaboratively with colleagues at Stanford for one academic year on projects aimed at internationalizing course curricula and producing innovative curricular materials for use in community college classrooms. Fellows should represent a broad disciplinary cross-section, including the humanities, social sciences, mathematics and hard sciences.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Type of Fellowship</a:t>
            </a:r>
            <a:r>
              <a:rPr lang="en-US" sz="1600" baseline="0" dirty="0" smtClean="0"/>
              <a:t> Projects</a:t>
            </a:r>
          </a:p>
          <a:p>
            <a:pPr lvl="1"/>
            <a:r>
              <a:rPr lang="en-US" sz="1400" b="1" dirty="0" smtClean="0"/>
              <a:t>Collaborative Curricular Unit Development. </a:t>
            </a:r>
            <a:r>
              <a:rPr lang="en-US" sz="1400" dirty="0" smtClean="0"/>
              <a:t>Fellows work on a team at the </a:t>
            </a:r>
            <a:r>
              <a:rPr lang="en-US" sz="1400" dirty="0" smtClean="0">
                <a:hlinkClick r:id="rId3"/>
              </a:rPr>
              <a:t>Stanford Program on International and Cross-Cultural Education (SPICE)</a:t>
            </a:r>
            <a:r>
              <a:rPr lang="en-US" sz="1400" dirty="0" smtClean="0"/>
              <a:t> to develop new or adapt existing curricular units to the needs of the community college classroom.</a:t>
            </a:r>
          </a:p>
          <a:p>
            <a:pPr lvl="1"/>
            <a:r>
              <a:rPr lang="en-US" sz="1400" b="1" dirty="0" smtClean="0"/>
              <a:t>Digital Learning Resources.</a:t>
            </a:r>
            <a:r>
              <a:rPr lang="en-US" sz="1400" dirty="0" smtClean="0"/>
              <a:t> Fellows develop a course topic, unit, or syllabus within </a:t>
            </a:r>
            <a:r>
              <a:rPr lang="en-US" sz="1400" dirty="0" smtClean="0">
                <a:hlinkClick r:id="rId4"/>
              </a:rPr>
              <a:t>Lacuna Stories</a:t>
            </a:r>
            <a:r>
              <a:rPr lang="en-US" sz="1400" dirty="0" smtClean="0"/>
              <a:t>, an interactive online ecosystem. This web-based platform comprised of digital course materials, annotation tools, and discussion platforms facilitates a “flipped classroom” encouraging greater interaction and more effective reading, thinking, and discussion by students.  Fellows may propose their own topic or adapt an existing one for use in their classroom.</a:t>
            </a:r>
            <a:endParaRPr lang="en-US"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endParaRPr lang="en-US" dirty="0"/>
          </a:p>
        </p:txBody>
      </p:sp>
      <p:sp>
        <p:nvSpPr>
          <p:cNvPr id="4" name="Slide Number Placeholder 3"/>
          <p:cNvSpPr>
            <a:spLocks noGrp="1"/>
          </p:cNvSpPr>
          <p:nvPr>
            <p:ph type="sldNum" sz="quarter" idx="10"/>
          </p:nvPr>
        </p:nvSpPr>
        <p:spPr/>
        <p:txBody>
          <a:bodyPr/>
          <a:lstStyle/>
          <a:p>
            <a:fld id="{F0A149D5-3BB6-8F4C-87FD-CD3E2D386FC6}" type="slidenum">
              <a:rPr lang="en-US" smtClean="0"/>
              <a:t>3</a:t>
            </a:fld>
            <a:endParaRPr lang="en-US"/>
          </a:p>
        </p:txBody>
      </p:sp>
    </p:spTree>
    <p:extLst>
      <p:ext uri="{BB962C8B-B14F-4D97-AF65-F5344CB8AC3E}">
        <p14:creationId xmlns:p14="http://schemas.microsoft.com/office/powerpoint/2010/main" val="205431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D085F8-82D0-4B88-B195-DF383E9772EE}"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16073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085F8-82D0-4B88-B195-DF383E9772EE}"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23275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085F8-82D0-4B88-B195-DF383E9772EE}"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94304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085F8-82D0-4B88-B195-DF383E9772EE}"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136912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085F8-82D0-4B88-B195-DF383E9772EE}"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75720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085F8-82D0-4B88-B195-DF383E9772EE}"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26822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085F8-82D0-4B88-B195-DF383E9772EE}"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132332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085F8-82D0-4B88-B195-DF383E9772EE}"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588156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085F8-82D0-4B88-B195-DF383E9772EE}"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97503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085F8-82D0-4B88-B195-DF383E9772EE}"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297393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085F8-82D0-4B88-B195-DF383E9772EE}"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BA9AD-446E-4EE2-851C-FA2FD3239BF0}" type="slidenum">
              <a:rPr lang="en-US" smtClean="0"/>
              <a:t>‹#›</a:t>
            </a:fld>
            <a:endParaRPr lang="en-US"/>
          </a:p>
        </p:txBody>
      </p:sp>
    </p:spTree>
    <p:extLst>
      <p:ext uri="{BB962C8B-B14F-4D97-AF65-F5344CB8AC3E}">
        <p14:creationId xmlns:p14="http://schemas.microsoft.com/office/powerpoint/2010/main" val="317373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085F8-82D0-4B88-B195-DF383E9772EE}" type="datetimeFigureOut">
              <a:rPr lang="en-US" smtClean="0"/>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BA9AD-446E-4EE2-851C-FA2FD3239BF0}" type="slidenum">
              <a:rPr lang="en-US" smtClean="0"/>
              <a:t>‹#›</a:t>
            </a:fld>
            <a:endParaRPr lang="en-US"/>
          </a:p>
        </p:txBody>
      </p:sp>
    </p:spTree>
    <p:extLst>
      <p:ext uri="{BB962C8B-B14F-4D97-AF65-F5344CB8AC3E}">
        <p14:creationId xmlns:p14="http://schemas.microsoft.com/office/powerpoint/2010/main" val="1090509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pic-stanford.stanfor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ce.fsi.stanford.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pic-stanford.stanford.edu/" TargetMode="External"/><Relationship Id="rId5" Type="http://schemas.openxmlformats.org/officeDocument/2006/relationships/hyperlink" Target="https://sgs.stanford.edu/programs-centers/community-engagement/community-engagement" TargetMode="External"/><Relationship Id="rId4" Type="http://schemas.openxmlformats.org/officeDocument/2006/relationships/hyperlink" Target="https://www.lacunastories.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kwelsh@stanford.edu" TargetMode="External"/><Relationship Id="rId2" Type="http://schemas.openxmlformats.org/officeDocument/2006/relationships/hyperlink" Target="https://sgs.stanford.edu/programs-centers/community-engagement/community-college/fellowship-program/community-colle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amclara@fhda.edu" TargetMode="External"/><Relationship Id="rId2" Type="http://schemas.openxmlformats.org/officeDocument/2006/relationships/hyperlink" Target="mailto:argyriouanne@fhda.edu" TargetMode="External"/><Relationship Id="rId1" Type="http://schemas.openxmlformats.org/officeDocument/2006/relationships/slideLayout" Target="../slideLayouts/slideLayout2.xml"/><Relationship Id="rId6" Type="http://schemas.openxmlformats.org/officeDocument/2006/relationships/hyperlink" Target="mailto:thomassusan@fhda.edu" TargetMode="External"/><Relationship Id="rId5" Type="http://schemas.openxmlformats.org/officeDocument/2006/relationships/hyperlink" Target="mailto:thomasmonika@fhda.edu" TargetMode="External"/><Relationship Id="rId4" Type="http://schemas.openxmlformats.org/officeDocument/2006/relationships/hyperlink" Target="mailto:santaanaanthony@fhd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679575"/>
          </a:xfrm>
        </p:spPr>
        <p:txBody>
          <a:bodyPr>
            <a:normAutofit fontScale="90000"/>
          </a:bodyPr>
          <a:lstStyle/>
          <a:p>
            <a:r>
              <a:rPr lang="en-US" dirty="0" smtClean="0"/>
              <a:t>ASCCC</a:t>
            </a:r>
            <a:br>
              <a:rPr lang="en-US" dirty="0" smtClean="0"/>
            </a:br>
            <a:r>
              <a:rPr lang="en-US" dirty="0" smtClean="0"/>
              <a:t>Institute for Instructional Design </a:t>
            </a:r>
            <a:br>
              <a:rPr lang="en-US" dirty="0" smtClean="0"/>
            </a:br>
            <a:r>
              <a:rPr lang="en-US" dirty="0" smtClean="0"/>
              <a:t>and Innovation</a:t>
            </a:r>
            <a:endParaRPr lang="en-US" dirty="0"/>
          </a:p>
        </p:txBody>
      </p:sp>
      <p:sp>
        <p:nvSpPr>
          <p:cNvPr id="3" name="Subtitle 2"/>
          <p:cNvSpPr>
            <a:spLocks noGrp="1"/>
          </p:cNvSpPr>
          <p:nvPr>
            <p:ph type="subTitle" idx="1"/>
          </p:nvPr>
        </p:nvSpPr>
        <p:spPr>
          <a:xfrm>
            <a:off x="1295400" y="2971800"/>
            <a:ext cx="6400800" cy="3124200"/>
          </a:xfrm>
        </p:spPr>
        <p:txBody>
          <a:bodyPr>
            <a:normAutofit/>
          </a:bodyPr>
          <a:lstStyle/>
          <a:p>
            <a:r>
              <a:rPr lang="en-US" dirty="0" smtClean="0"/>
              <a:t>March 17, 2017</a:t>
            </a:r>
          </a:p>
          <a:p>
            <a:r>
              <a:rPr lang="en-US" dirty="0" smtClean="0"/>
              <a:t>San Jose Marriott</a:t>
            </a:r>
          </a:p>
          <a:p>
            <a:endParaRPr lang="en-US" dirty="0"/>
          </a:p>
          <a:p>
            <a:r>
              <a:rPr lang="en-US" sz="2400" dirty="0" smtClean="0"/>
              <a:t>Anne Argyriou, Clara Lam, </a:t>
            </a:r>
          </a:p>
          <a:p>
            <a:r>
              <a:rPr lang="en-US" sz="2400" dirty="0" smtClean="0"/>
              <a:t>Anthony Santa Ana, </a:t>
            </a:r>
          </a:p>
          <a:p>
            <a:r>
              <a:rPr lang="en-US" sz="2400" dirty="0" smtClean="0"/>
              <a:t>Monika Thomas, Susan Thomas</a:t>
            </a:r>
            <a:endParaRPr lang="en-US" sz="2400" dirty="0"/>
          </a:p>
        </p:txBody>
      </p:sp>
    </p:spTree>
    <p:extLst>
      <p:ext uri="{BB962C8B-B14F-4D97-AF65-F5344CB8AC3E}">
        <p14:creationId xmlns:p14="http://schemas.microsoft.com/office/powerpoint/2010/main" val="295998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Stanford EPIC Program</a:t>
            </a:r>
            <a:br>
              <a:rPr lang="en-US" dirty="0" smtClean="0"/>
            </a:br>
            <a:r>
              <a:rPr lang="en-US" sz="2200" dirty="0">
                <a:solidFill>
                  <a:srgbClr val="000000"/>
                </a:solidFill>
                <a:latin typeface="Calibri" charset="0"/>
              </a:rPr>
              <a:t>Education Partnership for Internationalizing Curriculum (EPIC</a:t>
            </a:r>
            <a:r>
              <a:rPr lang="en-US" sz="2200" dirty="0" smtClean="0">
                <a:solidFill>
                  <a:srgbClr val="000000"/>
                </a:solidFill>
                <a:latin typeface="Calibri" charset="0"/>
              </a:rPr>
              <a:t>)</a:t>
            </a:r>
            <a:endParaRPr lang="en-US" dirty="0"/>
          </a:p>
        </p:txBody>
      </p:sp>
      <p:sp>
        <p:nvSpPr>
          <p:cNvPr id="3" name="Content Placeholder 2"/>
          <p:cNvSpPr>
            <a:spLocks noGrp="1"/>
          </p:cNvSpPr>
          <p:nvPr>
            <p:ph idx="1"/>
          </p:nvPr>
        </p:nvSpPr>
        <p:spPr>
          <a:xfrm>
            <a:off x="457200" y="1447800"/>
            <a:ext cx="8229600" cy="5181600"/>
          </a:xfrm>
        </p:spPr>
        <p:txBody>
          <a:bodyPr>
            <a:normAutofit fontScale="92500"/>
          </a:bodyPr>
          <a:lstStyle/>
          <a:p>
            <a:r>
              <a:rPr lang="en-US" dirty="0" smtClean="0"/>
              <a:t>Focus on </a:t>
            </a:r>
            <a:r>
              <a:rPr lang="en-US" dirty="0"/>
              <a:t>I</a:t>
            </a:r>
            <a:r>
              <a:rPr lang="en-US" dirty="0" smtClean="0"/>
              <a:t>nternationalizing Curricula</a:t>
            </a:r>
          </a:p>
          <a:p>
            <a:r>
              <a:rPr lang="en-US" dirty="0" smtClean="0"/>
              <a:t>Community College Engagement</a:t>
            </a:r>
          </a:p>
          <a:p>
            <a:pPr lvl="1"/>
            <a:r>
              <a:rPr lang="en-US" b="1" dirty="0" smtClean="0"/>
              <a:t>Fellowship</a:t>
            </a:r>
            <a:r>
              <a:rPr lang="en-US" dirty="0" smtClean="0"/>
              <a:t> Program (by application only)</a:t>
            </a:r>
          </a:p>
          <a:p>
            <a:pPr lvl="1"/>
            <a:r>
              <a:rPr lang="en-US" dirty="0" smtClean="0"/>
              <a:t>Professional Development Workshops (public)</a:t>
            </a:r>
          </a:p>
          <a:p>
            <a:pPr lvl="1"/>
            <a:r>
              <a:rPr lang="en-US" dirty="0" smtClean="0"/>
              <a:t>Foreign Language Professional Development Workshop (public)</a:t>
            </a:r>
          </a:p>
          <a:p>
            <a:pPr lvl="1"/>
            <a:r>
              <a:rPr lang="en-US" b="1" dirty="0" smtClean="0"/>
              <a:t>Symposium </a:t>
            </a:r>
            <a:r>
              <a:rPr lang="en-US" dirty="0" smtClean="0"/>
              <a:t>(public): </a:t>
            </a:r>
          </a:p>
          <a:p>
            <a:pPr lvl="2"/>
            <a:r>
              <a:rPr lang="en-US" dirty="0" smtClean="0"/>
              <a:t>“Integrating Global Issues into Community College Curricula”</a:t>
            </a:r>
          </a:p>
          <a:p>
            <a:pPr lvl="2"/>
            <a:r>
              <a:rPr lang="en-US" b="1" dirty="0" smtClean="0"/>
              <a:t>Saturday, May 13, 2017 </a:t>
            </a:r>
            <a:endParaRPr lang="en-US" b="1" dirty="0"/>
          </a:p>
          <a:p>
            <a:pPr lvl="2"/>
            <a:endParaRPr lang="en-US" sz="1900" b="1" dirty="0" smtClean="0"/>
          </a:p>
          <a:p>
            <a:pPr marL="342900" lvl="1" indent="-342900">
              <a:buFont typeface="Arial" pitchFamily="34" charset="0"/>
              <a:buChar char="•"/>
            </a:pPr>
            <a:r>
              <a:rPr lang="en-US" sz="2600" dirty="0" smtClean="0"/>
              <a:t>Please see website for details</a:t>
            </a:r>
            <a:r>
              <a:rPr lang="en-US" dirty="0" smtClean="0"/>
              <a:t>: </a:t>
            </a:r>
            <a:r>
              <a:rPr lang="en-US" sz="2400" dirty="0" smtClean="0">
                <a:hlinkClick r:id="rId2"/>
              </a:rPr>
              <a:t>http</a:t>
            </a:r>
            <a:r>
              <a:rPr lang="en-US" sz="2400" dirty="0">
                <a:hlinkClick r:id="rId2"/>
              </a:rPr>
              <a:t>://</a:t>
            </a:r>
            <a:r>
              <a:rPr lang="en-US" sz="2400" dirty="0" smtClean="0">
                <a:hlinkClick r:id="rId2"/>
              </a:rPr>
              <a:t>EPIC-stanford.stanford.edu</a:t>
            </a:r>
            <a:r>
              <a:rPr lang="en-US" sz="2400" dirty="0">
                <a:hlinkClick r:id="rId2"/>
              </a:rPr>
              <a:t>/</a:t>
            </a:r>
            <a:r>
              <a:rPr lang="en-US" sz="2400" dirty="0"/>
              <a:t> </a:t>
            </a:r>
          </a:p>
        </p:txBody>
      </p:sp>
    </p:spTree>
    <p:extLst>
      <p:ext uri="{BB962C8B-B14F-4D97-AF65-F5344CB8AC3E}">
        <p14:creationId xmlns:p14="http://schemas.microsoft.com/office/powerpoint/2010/main" val="369627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Fellowship</a:t>
            </a:r>
            <a:endParaRPr lang="en-US" dirty="0"/>
          </a:p>
        </p:txBody>
      </p:sp>
      <p:sp>
        <p:nvSpPr>
          <p:cNvPr id="3" name="Content Placeholder 2"/>
          <p:cNvSpPr>
            <a:spLocks noGrp="1"/>
          </p:cNvSpPr>
          <p:nvPr>
            <p:ph idx="1"/>
          </p:nvPr>
        </p:nvSpPr>
        <p:spPr>
          <a:xfrm>
            <a:off x="445513" y="1524000"/>
            <a:ext cx="8229600" cy="5105400"/>
          </a:xfrm>
        </p:spPr>
        <p:txBody>
          <a:bodyPr>
            <a:normAutofit fontScale="85000" lnSpcReduction="10000"/>
          </a:bodyPr>
          <a:lstStyle/>
          <a:p>
            <a:r>
              <a:rPr lang="en-US" sz="2800" dirty="0" smtClean="0"/>
              <a:t>Description of EPIC Fellowship</a:t>
            </a:r>
            <a:endParaRPr lang="en-US" sz="1800" dirty="0" smtClean="0"/>
          </a:p>
          <a:p>
            <a:pPr lvl="1"/>
            <a:r>
              <a:rPr lang="en-US" sz="1600" dirty="0"/>
              <a:t>I</a:t>
            </a:r>
            <a:r>
              <a:rPr lang="en-US" sz="1600" dirty="0" smtClean="0"/>
              <a:t>nternationalizing </a:t>
            </a:r>
            <a:r>
              <a:rPr lang="en-US" sz="1600" dirty="0"/>
              <a:t>course curricula and producing innovative curricular materials for use in community college </a:t>
            </a:r>
            <a:r>
              <a:rPr lang="en-US" sz="1600" dirty="0" smtClean="0"/>
              <a:t>classrooms</a:t>
            </a:r>
          </a:p>
          <a:p>
            <a:pPr marL="457200" lvl="1" indent="0">
              <a:buNone/>
            </a:pPr>
            <a:endParaRPr lang="en-US" sz="1400" dirty="0" smtClean="0"/>
          </a:p>
          <a:p>
            <a:r>
              <a:rPr lang="en-US" sz="2800" dirty="0" smtClean="0"/>
              <a:t>Type of Fellowship Projects</a:t>
            </a:r>
          </a:p>
          <a:p>
            <a:pPr lvl="1"/>
            <a:r>
              <a:rPr lang="en-US" sz="1600" b="1" dirty="0" smtClean="0"/>
              <a:t>Collaborative </a:t>
            </a:r>
            <a:r>
              <a:rPr lang="en-US" sz="1600" b="1" dirty="0"/>
              <a:t>Curricular Unit Development. </a:t>
            </a:r>
            <a:r>
              <a:rPr lang="en-US" sz="1600" dirty="0"/>
              <a:t> </a:t>
            </a:r>
            <a:r>
              <a:rPr lang="en-US" sz="1600" dirty="0" smtClean="0">
                <a:hlinkClick r:id="rId3"/>
              </a:rPr>
              <a:t>Stanford </a:t>
            </a:r>
            <a:r>
              <a:rPr lang="en-US" sz="1600" dirty="0">
                <a:hlinkClick r:id="rId3"/>
              </a:rPr>
              <a:t>Program on International and Cross-Cultural Education (SPICE)</a:t>
            </a:r>
            <a:r>
              <a:rPr lang="en-US" sz="1600" dirty="0"/>
              <a:t> </a:t>
            </a:r>
            <a:endParaRPr lang="en-US" sz="1600" dirty="0" smtClean="0"/>
          </a:p>
          <a:p>
            <a:pPr lvl="1"/>
            <a:r>
              <a:rPr lang="en-US" sz="1600" b="1" dirty="0" smtClean="0"/>
              <a:t>Digital Learning Resources.</a:t>
            </a:r>
            <a:r>
              <a:rPr lang="en-US" sz="1600" dirty="0" smtClean="0"/>
              <a:t>  </a:t>
            </a:r>
            <a:r>
              <a:rPr lang="en-US" sz="1600" dirty="0" smtClean="0">
                <a:hlinkClick r:id="rId4"/>
              </a:rPr>
              <a:t>Lacuna </a:t>
            </a:r>
            <a:r>
              <a:rPr lang="en-US" sz="1600" dirty="0" smtClean="0"/>
              <a:t>, a web-based platform</a:t>
            </a:r>
          </a:p>
          <a:p>
            <a:pPr lvl="2"/>
            <a:r>
              <a:rPr lang="en-US" sz="1200" dirty="0" smtClean="0"/>
              <a:t>digital course materials</a:t>
            </a:r>
          </a:p>
          <a:p>
            <a:pPr lvl="2"/>
            <a:r>
              <a:rPr lang="en-US" sz="1200" dirty="0" smtClean="0"/>
              <a:t>annotation tools</a:t>
            </a:r>
          </a:p>
          <a:p>
            <a:pPr lvl="2"/>
            <a:r>
              <a:rPr lang="en-US" sz="1200" dirty="0" smtClean="0"/>
              <a:t>discussion platforms</a:t>
            </a:r>
          </a:p>
          <a:p>
            <a:pPr marL="914400" lvl="2" indent="0">
              <a:buNone/>
            </a:pPr>
            <a:endParaRPr lang="en-US" sz="1400" dirty="0" smtClean="0"/>
          </a:p>
          <a:p>
            <a:r>
              <a:rPr lang="en-US" sz="2200" b="1" dirty="0"/>
              <a:t>Supported in part by a Title VI grant from the US Department of Education</a:t>
            </a:r>
            <a:r>
              <a:rPr lang="en-US" sz="1900" b="1" dirty="0"/>
              <a:t> </a:t>
            </a:r>
            <a:r>
              <a:rPr lang="en-US" sz="1900" dirty="0"/>
              <a:t>awarded to three National Resource Centers at Stanford University: Latin American </a:t>
            </a:r>
            <a:r>
              <a:rPr lang="en-US" sz="1900" dirty="0" smtClean="0"/>
              <a:t>Studies; </a:t>
            </a:r>
            <a:r>
              <a:rPr lang="en-US" sz="1900" dirty="0"/>
              <a:t>East Asian </a:t>
            </a:r>
            <a:r>
              <a:rPr lang="en-US" sz="1900" dirty="0" smtClean="0"/>
              <a:t>Studies; </a:t>
            </a:r>
            <a:r>
              <a:rPr lang="en-US" sz="1900" dirty="0"/>
              <a:t>and Russian, East European and Eurasian Studies</a:t>
            </a:r>
            <a:r>
              <a:rPr lang="en-US" sz="1900" dirty="0" smtClean="0"/>
              <a:t>.</a:t>
            </a:r>
          </a:p>
          <a:p>
            <a:pPr marL="0" indent="0">
              <a:buNone/>
            </a:pPr>
            <a:endParaRPr lang="en-US" sz="1900" dirty="0" smtClean="0"/>
          </a:p>
          <a:p>
            <a:r>
              <a:rPr lang="en-US" sz="2200" b="1" u="sng" dirty="0" smtClean="0"/>
              <a:t>Note</a:t>
            </a:r>
            <a:r>
              <a:rPr lang="en-US" sz="2200" dirty="0" smtClean="0"/>
              <a:t>: </a:t>
            </a:r>
            <a:r>
              <a:rPr lang="en-US" sz="2200" b="1" dirty="0" smtClean="0"/>
              <a:t>2017-2018 is the final year of the grant funding </a:t>
            </a:r>
            <a:r>
              <a:rPr lang="en-US" sz="2200" dirty="0" smtClean="0"/>
              <a:t>of the EPIC fellowship. Stanford will apply again for the grant, to continue promoting global studies. </a:t>
            </a:r>
          </a:p>
          <a:p>
            <a:pPr marL="0" indent="0">
              <a:buNone/>
            </a:pPr>
            <a:endParaRPr lang="en-US" sz="1800" dirty="0" smtClean="0"/>
          </a:p>
          <a:p>
            <a:r>
              <a:rPr lang="en-US" sz="2200" dirty="0" smtClean="0"/>
              <a:t>Text on this slide pasted from </a:t>
            </a:r>
            <a:r>
              <a:rPr lang="en-US" sz="1800" dirty="0" smtClean="0">
                <a:hlinkClick r:id="rId5"/>
              </a:rPr>
              <a:t>EPIC Website</a:t>
            </a:r>
            <a:r>
              <a:rPr lang="en-US" sz="1800" dirty="0" smtClean="0"/>
              <a:t>:</a:t>
            </a:r>
            <a:r>
              <a:rPr lang="en-US" sz="1800" dirty="0"/>
              <a:t> </a:t>
            </a:r>
            <a:r>
              <a:rPr lang="en-US" sz="1800" dirty="0" smtClean="0"/>
              <a:t> </a:t>
            </a:r>
            <a:r>
              <a:rPr lang="en-US" sz="1800" dirty="0" smtClean="0">
                <a:hlinkClick r:id="rId6"/>
              </a:rPr>
              <a:t>http://EPIC-stanford.stanford.edu/</a:t>
            </a:r>
            <a:r>
              <a:rPr lang="en-US" sz="1800" dirty="0" smtClean="0"/>
              <a:t> </a:t>
            </a:r>
          </a:p>
        </p:txBody>
      </p:sp>
      <p:sp>
        <p:nvSpPr>
          <p:cNvPr id="4" name="Rectangle 3"/>
          <p:cNvSpPr txBox="1"/>
          <p:nvPr/>
        </p:nvSpPr>
        <p:spPr>
          <a:xfrm>
            <a:off x="1524000" y="1094472"/>
            <a:ext cx="5943600" cy="369332"/>
          </a:xfrm>
          <a:prstGeom prst="rect">
            <a:avLst/>
          </a:prstGeom>
        </p:spPr>
        <p:txBody>
          <a:bodyPr wrap="square">
            <a:spAutoFit/>
          </a:bodyPr>
          <a:lstStyle/>
          <a:p>
            <a:r>
              <a:rPr lang="en-US" dirty="0">
                <a:solidFill>
                  <a:srgbClr val="000000"/>
                </a:solidFill>
                <a:latin typeface="Calibri" charset="0"/>
              </a:rPr>
              <a:t>Education Partnership for Internationalizing Curriculum (EPIC)</a:t>
            </a:r>
            <a:endParaRPr lang="en-US" dirty="0"/>
          </a:p>
        </p:txBody>
      </p:sp>
    </p:spTree>
    <p:extLst>
      <p:ext uri="{BB962C8B-B14F-4D97-AF65-F5344CB8AC3E}">
        <p14:creationId xmlns:p14="http://schemas.microsoft.com/office/powerpoint/2010/main" val="3559412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Fellowship: Application Info</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dirty="0" smtClean="0"/>
              <a:t>Eligibility</a:t>
            </a:r>
          </a:p>
          <a:p>
            <a:pPr lvl="1"/>
            <a:r>
              <a:rPr lang="en-US" dirty="0" smtClean="0"/>
              <a:t>Full-time and Part-time faculty</a:t>
            </a:r>
          </a:p>
          <a:p>
            <a:pPr lvl="1"/>
            <a:r>
              <a:rPr lang="en-US" dirty="0" smtClean="0"/>
              <a:t>Teach at one of these four colleges: </a:t>
            </a:r>
          </a:p>
          <a:p>
            <a:pPr lvl="2"/>
            <a:r>
              <a:rPr lang="en-US" sz="2300" dirty="0" smtClean="0"/>
              <a:t>College of San Mateo </a:t>
            </a:r>
          </a:p>
          <a:p>
            <a:pPr lvl="2"/>
            <a:r>
              <a:rPr lang="en-US" sz="2300" dirty="0" smtClean="0"/>
              <a:t>De Anza </a:t>
            </a:r>
          </a:p>
          <a:p>
            <a:pPr lvl="2"/>
            <a:r>
              <a:rPr lang="en-US" sz="2300" dirty="0" smtClean="0"/>
              <a:t>Foothill</a:t>
            </a:r>
          </a:p>
          <a:p>
            <a:pPr lvl="2"/>
            <a:r>
              <a:rPr lang="en-US" sz="2300" dirty="0" smtClean="0"/>
              <a:t>Las </a:t>
            </a:r>
            <a:r>
              <a:rPr lang="en-US" sz="2300" dirty="0" err="1" smtClean="0"/>
              <a:t>Positas</a:t>
            </a:r>
            <a:endParaRPr lang="en-US" sz="2900" dirty="0" smtClean="0"/>
          </a:p>
          <a:p>
            <a:r>
              <a:rPr lang="en-US" dirty="0" smtClean="0"/>
              <a:t>Application</a:t>
            </a:r>
          </a:p>
          <a:p>
            <a:pPr lvl="1"/>
            <a:r>
              <a:rPr lang="en-US" dirty="0" smtClean="0"/>
              <a:t>Curriculum Vitae</a:t>
            </a:r>
            <a:endParaRPr lang="en-US" dirty="0"/>
          </a:p>
          <a:p>
            <a:pPr lvl="1"/>
            <a:r>
              <a:rPr lang="en-US" dirty="0"/>
              <a:t>Statement of Purpose (2-3 pages</a:t>
            </a:r>
            <a:r>
              <a:rPr lang="en-US" dirty="0" smtClean="0"/>
              <a:t>)</a:t>
            </a:r>
          </a:p>
          <a:p>
            <a:pPr lvl="1"/>
            <a:r>
              <a:rPr lang="en-US" dirty="0" smtClean="0"/>
              <a:t>Form: College-specific application available </a:t>
            </a:r>
            <a:r>
              <a:rPr lang="en-US" dirty="0"/>
              <a:t>on </a:t>
            </a:r>
            <a:r>
              <a:rPr lang="en-US" dirty="0" smtClean="0"/>
              <a:t>EPIC </a:t>
            </a:r>
            <a:r>
              <a:rPr lang="en-US" dirty="0" smtClean="0">
                <a:hlinkClick r:id="rId2"/>
              </a:rPr>
              <a:t>website</a:t>
            </a:r>
            <a:r>
              <a:rPr lang="en-US" dirty="0"/>
              <a:t>. </a:t>
            </a:r>
            <a:endParaRPr lang="en-US" dirty="0" smtClean="0"/>
          </a:p>
          <a:p>
            <a:pPr lvl="1"/>
            <a:r>
              <a:rPr lang="en-US" sz="2300" dirty="0" smtClean="0">
                <a:hlinkClick r:id="rId2"/>
              </a:rPr>
              <a:t>https</a:t>
            </a:r>
            <a:r>
              <a:rPr lang="en-US" sz="2300" dirty="0">
                <a:hlinkClick r:id="rId2"/>
              </a:rPr>
              <a:t>://</a:t>
            </a:r>
            <a:r>
              <a:rPr lang="en-US" sz="2300" dirty="0" smtClean="0">
                <a:hlinkClick r:id="rId2"/>
              </a:rPr>
              <a:t>sgs.stanford.edu/programs-centers/community-engagement/community-college/fellowship-program/community-college</a:t>
            </a:r>
            <a:endParaRPr lang="en-US" sz="2300" dirty="0" smtClean="0"/>
          </a:p>
          <a:p>
            <a:r>
              <a:rPr lang="en-US" dirty="0" smtClean="0"/>
              <a:t>Deadline: </a:t>
            </a:r>
            <a:r>
              <a:rPr lang="en-US" b="1" dirty="0"/>
              <a:t>April 19, 2017</a:t>
            </a:r>
            <a:r>
              <a:rPr lang="en-US" dirty="0" smtClean="0"/>
              <a:t>.</a:t>
            </a:r>
          </a:p>
          <a:p>
            <a:endParaRPr lang="en-US" b="1" dirty="0" smtClean="0"/>
          </a:p>
          <a:p>
            <a:r>
              <a:rPr lang="en-US" b="1" dirty="0" smtClean="0"/>
              <a:t>Questions? Please contact</a:t>
            </a:r>
            <a:r>
              <a:rPr lang="en-US" dirty="0" smtClean="0"/>
              <a:t>: </a:t>
            </a:r>
          </a:p>
          <a:p>
            <a:pPr lvl="1"/>
            <a:r>
              <a:rPr lang="en-US" dirty="0" smtClean="0"/>
              <a:t>Katherine Welsh, Outreach Coordinator, Stanford Global Studies, </a:t>
            </a:r>
          </a:p>
          <a:p>
            <a:pPr lvl="1"/>
            <a:r>
              <a:rPr lang="en-US" dirty="0" smtClean="0"/>
              <a:t>(650) 725-9317, </a:t>
            </a:r>
            <a:r>
              <a:rPr lang="en-US" dirty="0" smtClean="0">
                <a:hlinkClick r:id="rId3"/>
              </a:rPr>
              <a:t>kwelsh@stanford.edu</a:t>
            </a:r>
            <a:r>
              <a:rPr lang="en-US" dirty="0" smtClean="0"/>
              <a:t> </a:t>
            </a:r>
          </a:p>
        </p:txBody>
      </p:sp>
    </p:spTree>
    <p:extLst>
      <p:ext uri="{BB962C8B-B14F-4D97-AF65-F5344CB8AC3E}">
        <p14:creationId xmlns:p14="http://schemas.microsoft.com/office/powerpoint/2010/main" val="697229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EPIC Fellowship: Calendar</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Application and Acceptance  </a:t>
            </a:r>
            <a:r>
              <a:rPr lang="en-US" sz="2200" dirty="0" smtClean="0"/>
              <a:t>(deadline: April 19, 2017)</a:t>
            </a:r>
            <a:endParaRPr lang="en-US" dirty="0" smtClean="0"/>
          </a:p>
          <a:p>
            <a:endParaRPr lang="en-US" dirty="0" smtClean="0"/>
          </a:p>
          <a:p>
            <a:r>
              <a:rPr lang="en-US" dirty="0" smtClean="0"/>
              <a:t>Academic Year Activities</a:t>
            </a:r>
          </a:p>
          <a:p>
            <a:pPr lvl="1"/>
            <a:r>
              <a:rPr lang="en-US" dirty="0" smtClean="0"/>
              <a:t>September to December</a:t>
            </a:r>
          </a:p>
          <a:p>
            <a:pPr lvl="2"/>
            <a:r>
              <a:rPr lang="en-US" dirty="0" smtClean="0"/>
              <a:t>Develop project of internationalizing course materials</a:t>
            </a:r>
          </a:p>
          <a:p>
            <a:pPr lvl="2"/>
            <a:r>
              <a:rPr lang="en-US" dirty="0" smtClean="0"/>
              <a:t>4 monthly meetings </a:t>
            </a:r>
          </a:p>
          <a:p>
            <a:pPr lvl="2"/>
            <a:r>
              <a:rPr lang="en-US" dirty="0" smtClean="0"/>
              <a:t>Meetings held at Stanford</a:t>
            </a:r>
          </a:p>
          <a:p>
            <a:pPr lvl="1"/>
            <a:r>
              <a:rPr lang="en-US" dirty="0" smtClean="0"/>
              <a:t>January to March</a:t>
            </a:r>
          </a:p>
          <a:p>
            <a:pPr lvl="2"/>
            <a:r>
              <a:rPr lang="en-US" dirty="0" smtClean="0"/>
              <a:t>Implement project at your home campus</a:t>
            </a:r>
          </a:p>
          <a:p>
            <a:pPr lvl="2"/>
            <a:r>
              <a:rPr lang="en-US" dirty="0" smtClean="0"/>
              <a:t>No monthly meetings </a:t>
            </a:r>
          </a:p>
          <a:p>
            <a:pPr lvl="1"/>
            <a:r>
              <a:rPr lang="en-US" dirty="0" smtClean="0"/>
              <a:t>April and May</a:t>
            </a:r>
          </a:p>
          <a:p>
            <a:pPr lvl="2"/>
            <a:r>
              <a:rPr lang="en-US" dirty="0"/>
              <a:t>M</a:t>
            </a:r>
            <a:r>
              <a:rPr lang="en-US" dirty="0" smtClean="0"/>
              <a:t>eetings at Stanford</a:t>
            </a:r>
          </a:p>
          <a:p>
            <a:pPr lvl="2"/>
            <a:r>
              <a:rPr lang="en-US" dirty="0" smtClean="0"/>
              <a:t>Present at EPIC Symposium </a:t>
            </a:r>
          </a:p>
        </p:txBody>
      </p:sp>
    </p:spTree>
    <p:extLst>
      <p:ext uri="{BB962C8B-B14F-4D97-AF65-F5344CB8AC3E}">
        <p14:creationId xmlns:p14="http://schemas.microsoft.com/office/powerpoint/2010/main" val="2459046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hlinkClick r:id="rId2"/>
              </a:rPr>
              <a:t>Anne </a:t>
            </a:r>
            <a:r>
              <a:rPr lang="en-US" dirty="0" err="1" smtClean="0">
                <a:hlinkClick r:id="rId2"/>
              </a:rPr>
              <a:t>Argyriou</a:t>
            </a:r>
            <a:r>
              <a:rPr lang="en-US" dirty="0" smtClean="0">
                <a:hlinkClick r:id="rId2"/>
              </a:rPr>
              <a:t> </a:t>
            </a:r>
            <a:r>
              <a:rPr lang="en-US" dirty="0" smtClean="0"/>
              <a:t>– Reading</a:t>
            </a:r>
          </a:p>
          <a:p>
            <a:endParaRPr lang="en-US" dirty="0" smtClean="0"/>
          </a:p>
          <a:p>
            <a:r>
              <a:rPr lang="en-US" dirty="0" smtClean="0">
                <a:hlinkClick r:id="rId3"/>
              </a:rPr>
              <a:t>Clara Lam</a:t>
            </a:r>
            <a:r>
              <a:rPr lang="en-US" dirty="0">
                <a:hlinkClick r:id="rId3"/>
              </a:rPr>
              <a:t> </a:t>
            </a:r>
            <a:r>
              <a:rPr lang="en-US" dirty="0" smtClean="0"/>
              <a:t>– English as a Second Language</a:t>
            </a:r>
            <a:endParaRPr lang="en-US" dirty="0"/>
          </a:p>
          <a:p>
            <a:endParaRPr lang="en-US" dirty="0" smtClean="0">
              <a:hlinkClick r:id="rId4"/>
            </a:endParaRPr>
          </a:p>
          <a:p>
            <a:r>
              <a:rPr lang="en-US" dirty="0" smtClean="0">
                <a:hlinkClick r:id="rId4"/>
              </a:rPr>
              <a:t>Anthony </a:t>
            </a:r>
            <a:r>
              <a:rPr lang="en-US" dirty="0">
                <a:hlinkClick r:id="rId4"/>
              </a:rPr>
              <a:t>Santa </a:t>
            </a:r>
            <a:r>
              <a:rPr lang="en-US" dirty="0" smtClean="0">
                <a:hlinkClick r:id="rId4"/>
              </a:rPr>
              <a:t>Ana</a:t>
            </a:r>
            <a:r>
              <a:rPr lang="en-US" dirty="0">
                <a:hlinkClick r:id="rId4"/>
              </a:rPr>
              <a:t> </a:t>
            </a:r>
            <a:r>
              <a:rPr lang="en-US" dirty="0" smtClean="0"/>
              <a:t>– Intercultural Studies &amp; Office of Equity</a:t>
            </a:r>
          </a:p>
          <a:p>
            <a:endParaRPr lang="en-US" dirty="0" smtClean="0">
              <a:hlinkClick r:id="rId5"/>
            </a:endParaRPr>
          </a:p>
          <a:p>
            <a:r>
              <a:rPr lang="en-US" dirty="0" smtClean="0">
                <a:hlinkClick r:id="rId5"/>
              </a:rPr>
              <a:t>Monika Thomas</a:t>
            </a:r>
            <a:r>
              <a:rPr lang="en-US" dirty="0">
                <a:hlinkClick r:id="rId5"/>
              </a:rPr>
              <a:t> </a:t>
            </a:r>
            <a:r>
              <a:rPr lang="en-US" dirty="0" smtClean="0"/>
              <a:t>– Economics</a:t>
            </a:r>
          </a:p>
          <a:p>
            <a:endParaRPr lang="en-US" dirty="0" smtClean="0">
              <a:hlinkClick r:id="rId6"/>
            </a:endParaRPr>
          </a:p>
          <a:p>
            <a:r>
              <a:rPr lang="en-US" dirty="0" smtClean="0">
                <a:hlinkClick r:id="rId6"/>
              </a:rPr>
              <a:t>Susan Thomas </a:t>
            </a:r>
            <a:r>
              <a:rPr lang="en-US" dirty="0" smtClean="0"/>
              <a:t>– Psychology</a:t>
            </a:r>
          </a:p>
          <a:p>
            <a:endParaRPr lang="en-US" dirty="0"/>
          </a:p>
          <a:p>
            <a:endParaRPr lang="en-US" dirty="0"/>
          </a:p>
        </p:txBody>
      </p:sp>
    </p:spTree>
    <p:extLst>
      <p:ext uri="{BB962C8B-B14F-4D97-AF65-F5344CB8AC3E}">
        <p14:creationId xmlns:p14="http://schemas.microsoft.com/office/powerpoint/2010/main" val="108021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383</Words>
  <Application>Microsoft Office PowerPoint</Application>
  <PresentationFormat>On-screen Show (4:3)</PresentationFormat>
  <Paragraphs>85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ASCCC Institute for Instructional Design  and Innovation</vt:lpstr>
      <vt:lpstr>Stanford EPIC Program Education Partnership for Internationalizing Curriculum (EPIC)</vt:lpstr>
      <vt:lpstr>EPIC Fellowship</vt:lpstr>
      <vt:lpstr>EPIC Fellowship: Application Info</vt:lpstr>
      <vt:lpstr>EPIC Fellowship: Calendar</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Institute for Instructional Design and Innovation</dc:title>
  <dc:creator>Anne Argyriou</dc:creator>
  <cp:lastModifiedBy>Anne Argyriou</cp:lastModifiedBy>
  <cp:revision>42</cp:revision>
  <dcterms:created xsi:type="dcterms:W3CDTF">2017-02-02T21:53:39Z</dcterms:created>
  <dcterms:modified xsi:type="dcterms:W3CDTF">2017-03-15T20:38:56Z</dcterms:modified>
</cp:coreProperties>
</file>