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0" r:id="rId5"/>
    <p:sldId id="273" r:id="rId6"/>
    <p:sldId id="272" r:id="rId7"/>
    <p:sldId id="262" r:id="rId8"/>
    <p:sldId id="274" r:id="rId9"/>
    <p:sldId id="263" r:id="rId10"/>
    <p:sldId id="264" r:id="rId11"/>
    <p:sldId id="265" r:id="rId12"/>
    <p:sldId id="271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1"/>
    <p:restoredTop sz="92060"/>
  </p:normalViewPr>
  <p:slideViewPr>
    <p:cSldViewPr snapToGrid="0" snapToObjects="1">
      <p:cViewPr varScale="1">
        <p:scale>
          <a:sx n="67" d="100"/>
          <a:sy n="67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7A88F2-43F3-D44B-B56E-ADA915A61B6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0910A89-E2E9-CE4C-8664-D211530A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docs.google.com/uc?export=download&amp;id=1cH6h5Bv05hPRMPZp8gMvBgDl0RTVg9ml&amp;revid=0BytmZpyqw5B5cHZUUUVQM2ZLdXZYelkrOU1ia2JJbTZoSkpJP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71962"/>
            <a:ext cx="10464800" cy="188455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Starting at a New College? –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How to Find Out Important Information No One Ever Tells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3338"/>
            <a:ext cx="10509770" cy="2238921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Janelle </a:t>
            </a:r>
            <a:r>
              <a:rPr lang="en-US" dirty="0" err="1"/>
              <a:t>Barbier</a:t>
            </a:r>
            <a:r>
              <a:rPr lang="en-US" dirty="0"/>
              <a:t>, Part –Time Faculty Committee, Skyline College</a:t>
            </a:r>
          </a:p>
          <a:p>
            <a:pPr algn="r"/>
            <a:r>
              <a:rPr lang="en-US" dirty="0"/>
              <a:t>Sam Foster, ASCCC Area D Representative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2019 ASCCC Part Time Faculty Leadership Institute</a:t>
            </a:r>
          </a:p>
        </p:txBody>
      </p:sp>
      <p:pic>
        <p:nvPicPr>
          <p:cNvPr id="1026" name="Picture 2" descr="https://docs.google.com/uc?export=download&amp;id=1cH6h5Bv05hPRMPZp8gMvBgDl0RTVg9ml&amp;revid=0BytmZpyqw5B5cHZUUUVQM2ZLdXZYelkrOU1ia2JJbTZoSkpJPQ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98" y="396525"/>
            <a:ext cx="4909604" cy="10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70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Get Involved with the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It is often difficult for part time faculty to be involved beyond the classroom, but try to be engaged</a:t>
            </a:r>
          </a:p>
          <a:p>
            <a:r>
              <a:rPr lang="en-US" sz="2800" dirty="0"/>
              <a:t>Be an active part of SLO assessment and offer suggestions if you have any</a:t>
            </a:r>
          </a:p>
          <a:p>
            <a:r>
              <a:rPr lang="en-US" sz="2800" dirty="0"/>
              <a:t>Give feedback on the curriculum and make suggestions for possible changes</a:t>
            </a:r>
          </a:p>
          <a:p>
            <a:r>
              <a:rPr lang="en-US" sz="2800" dirty="0"/>
              <a:t>Attend department meetings if you are able. When you are visible, you will get a better sense of what it is like to be a full time faculty member</a:t>
            </a:r>
          </a:p>
          <a:p>
            <a:r>
              <a:rPr lang="en-US" sz="2800" dirty="0"/>
              <a:t>Attend flex activities and committee meetings if you are able. Be visible.</a:t>
            </a:r>
          </a:p>
        </p:txBody>
      </p:sp>
    </p:spTree>
    <p:extLst>
      <p:ext uri="{BB962C8B-B14F-4D97-AF65-F5344CB8AC3E}">
        <p14:creationId xmlns:p14="http://schemas.microsoft.com/office/powerpoint/2010/main" val="131734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Service Outside of the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colleges welcome the participation of part time faculty as members of groups like the academic senate </a:t>
            </a:r>
            <a:r>
              <a:rPr lang="mr-IN" sz="2800" dirty="0"/>
              <a:t>–</a:t>
            </a:r>
            <a:r>
              <a:rPr lang="en-US" sz="2800" dirty="0"/>
              <a:t> some even offer compensation</a:t>
            </a:r>
          </a:p>
          <a:p>
            <a:r>
              <a:rPr lang="en-US" sz="2800" dirty="0"/>
              <a:t>Whether you are able to be an official committee member or not, meetings like the academic senate are open and a great place to learn about the college and how college governance works</a:t>
            </a:r>
          </a:p>
          <a:p>
            <a:r>
              <a:rPr lang="en-US" sz="2800" dirty="0"/>
              <a:t>Questions about committee work or governance could be part of your full time interview!</a:t>
            </a:r>
          </a:p>
        </p:txBody>
      </p:sp>
    </p:spTree>
    <p:extLst>
      <p:ext uri="{BB962C8B-B14F-4D97-AF65-F5344CB8AC3E}">
        <p14:creationId xmlns:p14="http://schemas.microsoft.com/office/powerpoint/2010/main" val="83665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487D-4408-D442-B04E-F67154F1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B355-2DB8-8742-AAE3-BFAF958CB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compensation is a union issue, it may be difficult for part time faculty to participate in department activities or committee meetings without compensation</a:t>
            </a:r>
          </a:p>
          <a:p>
            <a:r>
              <a:rPr lang="en-US" dirty="0"/>
              <a:t>Realistically, many part time faculty have to work at two or more campuses to pay their bills and the class times that are available are often when meetings occur</a:t>
            </a:r>
          </a:p>
          <a:p>
            <a:r>
              <a:rPr lang="en-US" dirty="0"/>
              <a:t>If there is monetary compensation available, participating in these activities may be a bigger challenge because you could be competing against several other candidates</a:t>
            </a:r>
          </a:p>
          <a:p>
            <a:r>
              <a:rPr lang="en-US" dirty="0"/>
              <a:t>Make the decision that works best for you. You can make it clear that you want to be involved, but that you have a conflict. </a:t>
            </a:r>
          </a:p>
        </p:txBody>
      </p:sp>
    </p:spTree>
    <p:extLst>
      <p:ext uri="{BB962C8B-B14F-4D97-AF65-F5344CB8AC3E}">
        <p14:creationId xmlns:p14="http://schemas.microsoft.com/office/powerpoint/2010/main" val="405579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academics, we are always trying to learn</a:t>
            </a:r>
          </a:p>
          <a:p>
            <a:r>
              <a:rPr lang="en-US" sz="2800" dirty="0"/>
              <a:t>Look for professional development opportunities in your discipline or around teaching</a:t>
            </a:r>
          </a:p>
          <a:p>
            <a:r>
              <a:rPr lang="en-US" sz="2800" dirty="0"/>
              <a:t>Many colleges offer opportunities to attend conferences to part time faculty </a:t>
            </a:r>
            <a:r>
              <a:rPr lang="mr-IN" sz="2800" dirty="0"/>
              <a:t>–</a:t>
            </a:r>
            <a:r>
              <a:rPr lang="en-US" sz="2800" dirty="0"/>
              <a:t> make sure to let your dean know that you would be interested</a:t>
            </a:r>
          </a:p>
          <a:p>
            <a:r>
              <a:rPr lang="en-US" sz="2800" dirty="0"/>
              <a:t>Whether you are seeking to be a full time faculty member or want to stay part time, we all have things that we can do better!</a:t>
            </a:r>
          </a:p>
        </p:txBody>
      </p:sp>
    </p:spTree>
    <p:extLst>
      <p:ext uri="{BB962C8B-B14F-4D97-AF65-F5344CB8AC3E}">
        <p14:creationId xmlns:p14="http://schemas.microsoft.com/office/powerpoint/2010/main" val="87274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Try to engage with the department chair and other faculty as quickly as possible</a:t>
            </a:r>
          </a:p>
          <a:p>
            <a:r>
              <a:rPr lang="en-US" sz="2800" dirty="0"/>
              <a:t>Expand the number of courses that you have taught. Don’t let yourself be the instructor that teaches “that class”</a:t>
            </a:r>
          </a:p>
          <a:p>
            <a:r>
              <a:rPr lang="en-US" sz="2800" dirty="0"/>
              <a:t>Get involved on campus</a:t>
            </a:r>
          </a:p>
          <a:p>
            <a:r>
              <a:rPr lang="en-US" sz="2800" dirty="0"/>
              <a:t>Seek out opportunities to improve yourself</a:t>
            </a:r>
          </a:p>
        </p:txBody>
      </p:sp>
    </p:spTree>
    <p:extLst>
      <p:ext uri="{BB962C8B-B14F-4D97-AF65-F5344CB8AC3E}">
        <p14:creationId xmlns:p14="http://schemas.microsoft.com/office/powerpoint/2010/main" val="741627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Thank You for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 you have any questions?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30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long have you been teaching?</a:t>
            </a:r>
          </a:p>
          <a:p>
            <a:pPr lvl="1"/>
            <a:r>
              <a:rPr lang="en-US" sz="2400" dirty="0"/>
              <a:t>Less than one year</a:t>
            </a:r>
          </a:p>
          <a:p>
            <a:pPr lvl="1"/>
            <a:r>
              <a:rPr lang="en-US" sz="2400" dirty="0"/>
              <a:t>One to three years</a:t>
            </a:r>
          </a:p>
          <a:p>
            <a:pPr lvl="1"/>
            <a:r>
              <a:rPr lang="en-US" sz="2400" dirty="0"/>
              <a:t>More than three years</a:t>
            </a:r>
          </a:p>
          <a:p>
            <a:r>
              <a:rPr lang="en-US" sz="2800" dirty="0"/>
              <a:t>How many colleges have you taught at?</a:t>
            </a:r>
          </a:p>
          <a:p>
            <a:pPr lvl="1"/>
            <a:r>
              <a:rPr lang="en-US" sz="2400" dirty="0"/>
              <a:t>One</a:t>
            </a:r>
          </a:p>
          <a:p>
            <a:pPr lvl="1"/>
            <a:r>
              <a:rPr lang="en-US" sz="2400" dirty="0"/>
              <a:t>Two</a:t>
            </a:r>
          </a:p>
          <a:p>
            <a:pPr lvl="1"/>
            <a:r>
              <a:rPr lang="en-US" sz="2400" dirty="0"/>
              <a:t>Three</a:t>
            </a:r>
          </a:p>
          <a:p>
            <a:pPr lvl="1"/>
            <a:r>
              <a:rPr lang="en-US" sz="2400" dirty="0"/>
              <a:t>Four or more</a:t>
            </a:r>
          </a:p>
        </p:txBody>
      </p:sp>
    </p:spTree>
    <p:extLst>
      <p:ext uri="{BB962C8B-B14F-4D97-AF65-F5344CB8AC3E}">
        <p14:creationId xmlns:p14="http://schemas.microsoft.com/office/powerpoint/2010/main" val="15060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798B-DDFA-6B44-A155-B8E38BF8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Starting at a New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03831-B47F-1C4E-8ED5-80988C0CB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first hired at a college, you are given a course outline, a schedule, a room location, and you might get a sample syllabus or some keys.</a:t>
            </a:r>
          </a:p>
          <a:p>
            <a:r>
              <a:rPr lang="en-US" dirty="0"/>
              <a:t>Whether this is your first teaching position or you have worked at many different colleges, starting at a new college can be intimidating.</a:t>
            </a:r>
          </a:p>
          <a:p>
            <a:r>
              <a:rPr lang="en-US" dirty="0"/>
              <a:t>Getting acclimated to a new environment can be a challenge, but becoming part of the department and the campus community could make a huge difference if a full time position opens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72516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AAAE-9F3E-324A-A59C-DEAFC0FD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Working with the Dean or Other Administrator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6ED18-C877-6049-9C48-95AAB709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initial contact is often the Dean along with the office staff.  They can help with the Division/Campus infrastructure</a:t>
            </a:r>
          </a:p>
          <a:p>
            <a:r>
              <a:rPr lang="en-US" dirty="0"/>
              <a:t>Some of the things that you should ask about are: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Do I have access to a photocopier and printer?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Are classroom and office supplies (markers, pens, paper) provided?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What are the administrative deadlines (add, drop, due dates for grades)?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What should I do if I need to miss class?</a:t>
            </a:r>
          </a:p>
        </p:txBody>
      </p:sp>
    </p:spTree>
    <p:extLst>
      <p:ext uri="{BB962C8B-B14F-4D97-AF65-F5344CB8AC3E}">
        <p14:creationId xmlns:p14="http://schemas.microsoft.com/office/powerpoint/2010/main" val="249051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AAAE-9F3E-324A-A59C-DEAFC0FD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If I’m Teaching at Night?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6ED18-C877-6049-9C48-95AAB709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your assignment is at night, consider additional steps to help for your success. Communicate with Dean and the office staff during the day to address the following: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What should I do if an emergency arises (accident, injury, illness, etc.)?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If you teach lab what are the procedures for night labs (supplies, lab incidents)?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What types of reports should be filed in the event of an incident?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Who should I contact if I need to miss class?</a:t>
            </a:r>
          </a:p>
        </p:txBody>
      </p:sp>
    </p:spTree>
    <p:extLst>
      <p:ext uri="{BB962C8B-B14F-4D97-AF65-F5344CB8AC3E}">
        <p14:creationId xmlns:p14="http://schemas.microsoft.com/office/powerpoint/2010/main" val="272940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AAAE-9F3E-324A-A59C-DEAFC0FD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Working with the Department Chair/Coordinator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6ED18-C877-6049-9C48-95AAB709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primary faculty contact is usually the department chair</a:t>
            </a:r>
          </a:p>
          <a:p>
            <a:r>
              <a:rPr lang="en-US" dirty="0"/>
              <a:t>Some of the things that you should ask about are: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Where is the course outline of record for this course (what must be covered)?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Are there specific topics that I should emphasize in this class?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Do you have any sample syllabi that I can review?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Am I required to assess the course SLOs? Is there a department specific assessment method or am I free to develop an assessment?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Are there other instructors teaching the same course? Are there instructors that have taught this course in the past?</a:t>
            </a:r>
          </a:p>
        </p:txBody>
      </p:sp>
    </p:spTree>
    <p:extLst>
      <p:ext uri="{BB962C8B-B14F-4D97-AF65-F5344CB8AC3E}">
        <p14:creationId xmlns:p14="http://schemas.microsoft.com/office/powerpoint/2010/main" val="81014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Seek Help From Other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Reach out to other instructors that may be teaching the class and see if they have any advice.</a:t>
            </a:r>
          </a:p>
          <a:p>
            <a:r>
              <a:rPr lang="en-US" sz="2800" dirty="0"/>
              <a:t>During the semester, check in with them and see if they are experiencing any of the same challenges in their class.</a:t>
            </a:r>
          </a:p>
          <a:p>
            <a:r>
              <a:rPr lang="en-US" sz="2800" dirty="0"/>
              <a:t>If there are no other instructors teaching the same class, you can still reach out to other instructors that have taught the course in the past.</a:t>
            </a:r>
          </a:p>
          <a:p>
            <a:endParaRPr lang="en-US" sz="2800" dirty="0"/>
          </a:p>
          <a:p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68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For Lab Classes Seek Help from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Reach out to lab technicians as soon as possible (they are an invaluable resource.</a:t>
            </a:r>
          </a:p>
          <a:p>
            <a:r>
              <a:rPr lang="en-US" sz="2800" dirty="0"/>
              <a:t>Check to see if the laboratory schedule is fixed.</a:t>
            </a:r>
          </a:p>
          <a:p>
            <a:r>
              <a:rPr lang="en-US" sz="2800" dirty="0"/>
              <a:t>Check with lab technicians and department chairs before altering any lab schedule</a:t>
            </a:r>
          </a:p>
          <a:p>
            <a:r>
              <a:rPr lang="en-US" sz="2800" dirty="0"/>
              <a:t>Reach out to other faculty teaching the same (or similar) lab if </a:t>
            </a:r>
            <a:r>
              <a:rPr lang="en-US" sz="2800"/>
              <a:t>possible.</a:t>
            </a:r>
          </a:p>
          <a:p>
            <a:r>
              <a:rPr lang="en-US" sz="2800"/>
              <a:t>If </a:t>
            </a:r>
            <a:r>
              <a:rPr lang="en-US" sz="2800" dirty="0"/>
              <a:t>there are no other instructors teaching the same class, you can still reach out to other instructors that have taught the course in the past.</a:t>
            </a:r>
          </a:p>
          <a:p>
            <a:endParaRPr lang="en-US" sz="2800" dirty="0"/>
          </a:p>
          <a:p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415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Expand Your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all have classes that we love to teach, but if you only ever teach a single class you are less likely to get a full time position</a:t>
            </a:r>
          </a:p>
          <a:p>
            <a:r>
              <a:rPr lang="en-US" sz="2800" dirty="0"/>
              <a:t>Go to the department chair and make it clear that you are willing and wanting to teach any class</a:t>
            </a:r>
          </a:p>
          <a:p>
            <a:r>
              <a:rPr lang="en-US" sz="2800" dirty="0"/>
              <a:t>Teaching new classes every semester requires more work, but it forces you out of your comfort zone and expands your repertoire</a:t>
            </a:r>
          </a:p>
          <a:p>
            <a:r>
              <a:rPr lang="en-US" sz="2800" dirty="0"/>
              <a:t>Seek continual improvement of the classes you teach</a:t>
            </a:r>
          </a:p>
          <a:p>
            <a:pPr lvl="1"/>
            <a:r>
              <a:rPr lang="en-US" sz="2400" dirty="0"/>
              <a:t>Make adjustments to content, delivery, and assignments</a:t>
            </a:r>
          </a:p>
          <a:p>
            <a:pPr lvl="1"/>
            <a:r>
              <a:rPr lang="en-US" sz="2400" dirty="0"/>
              <a:t>Don’t let your class become static from semester to semester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432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1514</TotalTime>
  <Words>1140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ASCCC</vt:lpstr>
      <vt:lpstr>Starting at a New College? –  How to Find Out Important Information No One Ever Tells You</vt:lpstr>
      <vt:lpstr>Welcome</vt:lpstr>
      <vt:lpstr>Starting at a New College</vt:lpstr>
      <vt:lpstr>Working with the Dean or Other Administrator</vt:lpstr>
      <vt:lpstr>What If I’m Teaching at Night?</vt:lpstr>
      <vt:lpstr>Working with the Department Chair/Coordinator</vt:lpstr>
      <vt:lpstr>Seek Help From Other Faculty</vt:lpstr>
      <vt:lpstr>For Lab Classes Seek Help from Staff</vt:lpstr>
      <vt:lpstr>Expand Your Teaching</vt:lpstr>
      <vt:lpstr>Get Involved with the Department</vt:lpstr>
      <vt:lpstr>Service Outside of the Department</vt:lpstr>
      <vt:lpstr>Compensation</vt:lpstr>
      <vt:lpstr>Professional Development</vt:lpstr>
      <vt:lpstr>Summary</vt:lpstr>
      <vt:lpstr>Thank You for Coming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Confidence and Enhancing Your Teaching Skills</dc:title>
  <dc:creator>Craig Rutan</dc:creator>
  <cp:lastModifiedBy>Sam Foster</cp:lastModifiedBy>
  <cp:revision>21</cp:revision>
  <dcterms:created xsi:type="dcterms:W3CDTF">2017-07-31T03:02:48Z</dcterms:created>
  <dcterms:modified xsi:type="dcterms:W3CDTF">2019-02-22T21:44:00Z</dcterms:modified>
</cp:coreProperties>
</file>