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9" r:id="rId2"/>
    <p:sldId id="274" r:id="rId3"/>
    <p:sldId id="271" r:id="rId4"/>
    <p:sldId id="273" r:id="rId5"/>
    <p:sldId id="286" r:id="rId6"/>
    <p:sldId id="263" r:id="rId7"/>
    <p:sldId id="282" r:id="rId8"/>
    <p:sldId id="289" r:id="rId9"/>
    <p:sldId id="264" r:id="rId10"/>
    <p:sldId id="262" r:id="rId11"/>
    <p:sldId id="275" r:id="rId12"/>
    <p:sldId id="277" r:id="rId13"/>
    <p:sldId id="283" r:id="rId14"/>
    <p:sldId id="287" r:id="rId15"/>
    <p:sldId id="261" r:id="rId16"/>
    <p:sldId id="269" r:id="rId17"/>
    <p:sldId id="279" r:id="rId18"/>
    <p:sldId id="288" r:id="rId19"/>
    <p:sldId id="270" r:id="rId20"/>
    <p:sldId id="280" r:id="rId21"/>
    <p:sldId id="268" r:id="rId22"/>
    <p:sldId id="272" r:id="rId23"/>
    <p:sldId id="266" r:id="rId24"/>
    <p:sldId id="257" r:id="rId25"/>
    <p:sldId id="28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18" autoAdjust="0"/>
  </p:normalViewPr>
  <p:slideViewPr>
    <p:cSldViewPr snapToGrid="0" snapToObjects="1">
      <p:cViewPr varScale="1">
        <p:scale>
          <a:sx n="71" d="100"/>
          <a:sy n="71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1728D-D96A-9F48-A95E-C1AD5B3DED8D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3EBD3-998E-9342-90B4-BFA462F8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3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BF0E8-D982-9448-BF5E-66D68D17E1E9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0AC08-EF93-4342-BB66-A8C7025E8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AB 1985: AP Credit - Adoption and implementation of a uniform policy on awarding AP credit for general education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2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0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4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4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39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39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39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84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66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30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0AC08-EF93-4342-BB66-A8C7025E87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27BD-E174-7446-B89F-5BFFD86B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7F49-1B01-824C-B048-80AF96519331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27BD-E174-7446-B89F-5BFFD86B12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47984"/>
            <a:ext cx="7886700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State of the Senate</a:t>
            </a:r>
            <a:br>
              <a:rPr lang="en-US" dirty="0" smtClean="0"/>
            </a:br>
            <a:r>
              <a:rPr lang="en-US" dirty="0" smtClean="0"/>
              <a:t>Plenary Session Fall 2016</a:t>
            </a:r>
            <a:endParaRPr lang="en-US" dirty="0"/>
          </a:p>
        </p:txBody>
      </p:sp>
      <p:pic>
        <p:nvPicPr>
          <p:cNvPr id="4" name="Content Placeholder 3" descr="fall-session-2016theme_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8" b="7678"/>
          <a:stretch>
            <a:fillRect/>
          </a:stretch>
        </p:blipFill>
        <p:spPr>
          <a:xfrm>
            <a:off x="0" y="-8819"/>
            <a:ext cx="9144000" cy="5672138"/>
          </a:xfrm>
        </p:spPr>
      </p:pic>
    </p:spTree>
    <p:extLst>
      <p:ext uri="{BB962C8B-B14F-4D97-AF65-F5344CB8AC3E}">
        <p14:creationId xmlns:p14="http://schemas.microsoft.com/office/powerpoint/2010/main" val="334388113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04" y="1779834"/>
            <a:ext cx="5610210" cy="4778995"/>
          </a:xfrm>
        </p:spPr>
        <p:txBody>
          <a:bodyPr/>
          <a:lstStyle/>
          <a:p>
            <a:r>
              <a:rPr lang="en-US" dirty="0"/>
              <a:t>Where we’ve been</a:t>
            </a:r>
            <a:r>
              <a:rPr lang="en-US" dirty="0" smtClean="0"/>
              <a:t>…</a:t>
            </a:r>
          </a:p>
          <a:p>
            <a:pPr lvl="1"/>
            <a:r>
              <a:rPr lang="en-US" sz="2800" dirty="0" smtClean="0"/>
              <a:t>System Advisory Committee on Curriculum (SACC)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Chancellor’s Committee On Curriculum (CCOC)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/>
              <a:t>California Community College Curriculum Committee (</a:t>
            </a:r>
            <a:r>
              <a:rPr lang="en-US" sz="2800" dirty="0" smtClean="0"/>
              <a:t>5C)</a:t>
            </a:r>
            <a:endParaRPr lang="en-US" sz="2800" dirty="0"/>
          </a:p>
          <a:p>
            <a:pPr lvl="1"/>
            <a:endParaRPr lang="en-US" sz="2800" dirty="0" smtClean="0"/>
          </a:p>
        </p:txBody>
      </p:sp>
      <p:pic>
        <p:nvPicPr>
          <p:cNvPr id="6" name="Picture 5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14" y="2408631"/>
            <a:ext cx="2962734" cy="29813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48769" y="3054106"/>
            <a:ext cx="24041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52436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950" y="2254917"/>
            <a:ext cx="6819843" cy="37272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Where we are</a:t>
            </a:r>
            <a:r>
              <a:rPr lang="en-US" sz="2800" dirty="0" smtClean="0"/>
              <a:t>…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Local approval, regional recommendation, state level chaptering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CIO and Curriculum Chair Certification (Memo 11/01/2017)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Collaboration with system partners</a:t>
            </a:r>
          </a:p>
          <a:p>
            <a:pPr lvl="1"/>
            <a:r>
              <a:rPr lang="en-US" dirty="0" smtClean="0"/>
              <a:t>Continue to streamline CO procedures</a:t>
            </a:r>
          </a:p>
          <a:p>
            <a:pPr lvl="1"/>
            <a:r>
              <a:rPr lang="en-US" dirty="0"/>
              <a:t>C-ID for CTE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909703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4" y="1889776"/>
            <a:ext cx="7886700" cy="462413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Where </a:t>
            </a:r>
            <a:r>
              <a:rPr lang="en-US" sz="3200" dirty="0"/>
              <a:t>we’re going…</a:t>
            </a:r>
          </a:p>
          <a:p>
            <a:pPr lvl="1"/>
            <a:r>
              <a:rPr lang="en-US" sz="3100" dirty="0"/>
              <a:t>Workshops on local </a:t>
            </a:r>
            <a:r>
              <a:rPr lang="en-US" sz="3100" dirty="0" smtClean="0"/>
              <a:t>approval</a:t>
            </a:r>
            <a:endParaRPr lang="en-US" sz="3100" dirty="0"/>
          </a:p>
          <a:p>
            <a:pPr lvl="2">
              <a:lnSpc>
                <a:spcPct val="110000"/>
              </a:lnSpc>
            </a:pPr>
            <a:r>
              <a:rPr lang="en-US" sz="3100" dirty="0"/>
              <a:t>Team approach </a:t>
            </a:r>
            <a:endParaRPr lang="en-US" sz="3100" dirty="0" smtClean="0"/>
          </a:p>
          <a:p>
            <a:pPr lvl="2">
              <a:lnSpc>
                <a:spcPct val="110000"/>
              </a:lnSpc>
            </a:pPr>
            <a:r>
              <a:rPr lang="en-US" sz="3100" dirty="0"/>
              <a:t>L</a:t>
            </a:r>
            <a:r>
              <a:rPr lang="en-US" sz="3100" dirty="0" smtClean="0"/>
              <a:t>ate </a:t>
            </a:r>
            <a:r>
              <a:rPr lang="en-US" sz="3100" dirty="0"/>
              <a:t>fall, early </a:t>
            </a:r>
            <a:r>
              <a:rPr lang="en-US" sz="3100" dirty="0" smtClean="0"/>
              <a:t>spring</a:t>
            </a:r>
            <a:endParaRPr lang="en-US" sz="3100" dirty="0"/>
          </a:p>
          <a:p>
            <a:pPr lvl="1">
              <a:lnSpc>
                <a:spcPct val="110000"/>
              </a:lnSpc>
            </a:pPr>
            <a:r>
              <a:rPr lang="en-US" sz="3100" dirty="0" smtClean="0"/>
              <a:t>Resources</a:t>
            </a:r>
          </a:p>
          <a:p>
            <a:pPr lvl="2">
              <a:lnSpc>
                <a:spcPct val="110000"/>
              </a:lnSpc>
            </a:pPr>
            <a:r>
              <a:rPr lang="en-US" sz="3100" dirty="0" smtClean="0"/>
              <a:t>Program and Course Approval Handbook December 2016</a:t>
            </a:r>
          </a:p>
          <a:p>
            <a:pPr lvl="2">
              <a:lnSpc>
                <a:spcPct val="110000"/>
              </a:lnSpc>
            </a:pPr>
            <a:r>
              <a:rPr lang="en-US" sz="3100" dirty="0" smtClean="0"/>
              <a:t>Revision of ASCCC Course Outline of Record paper Spring 2017</a:t>
            </a:r>
          </a:p>
          <a:p>
            <a:pPr lvl="2">
              <a:lnSpc>
                <a:spcPct val="110000"/>
              </a:lnSpc>
            </a:pPr>
            <a:r>
              <a:rPr lang="en-US" sz="3100" dirty="0" smtClean="0"/>
              <a:t>Spring Regional meetings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72745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26" y="1980485"/>
            <a:ext cx="7886700" cy="41713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/>
              <a:t>we’re going…</a:t>
            </a:r>
          </a:p>
          <a:p>
            <a:pPr lvl="1"/>
            <a:r>
              <a:rPr lang="en-US" sz="2800" dirty="0" smtClean="0"/>
              <a:t>Transfer Opportunities</a:t>
            </a:r>
          </a:p>
          <a:p>
            <a:pPr lvl="1"/>
            <a:r>
              <a:rPr lang="en-US" sz="2800" dirty="0" smtClean="0"/>
              <a:t>UCTP</a:t>
            </a:r>
            <a:endParaRPr lang="en-US" sz="2800" dirty="0"/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Conversations with UC Academic Senate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Define benefits for students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/>
              <a:t>Model Curriculum and Awards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Improve portability for CTE programs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454755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</a:t>
            </a:r>
            <a:endParaRPr lang="en-US" dirty="0"/>
          </a:p>
        </p:txBody>
      </p:sp>
      <p:pic>
        <p:nvPicPr>
          <p:cNvPr id="6" name="Content Placeholder 5" descr="images copy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80" r="-178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663423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212" y="1905856"/>
            <a:ext cx="7256936" cy="4351338"/>
          </a:xfrm>
        </p:spPr>
        <p:txBody>
          <a:bodyPr/>
          <a:lstStyle/>
          <a:p>
            <a:r>
              <a:rPr lang="en-US" dirty="0" smtClean="0"/>
              <a:t>Where we’ve been…</a:t>
            </a:r>
          </a:p>
          <a:p>
            <a:pPr lvl="1"/>
            <a:r>
              <a:rPr lang="en-US" dirty="0" smtClean="0"/>
              <a:t>Accreditation Task Force Reports</a:t>
            </a:r>
          </a:p>
          <a:p>
            <a:r>
              <a:rPr lang="en-US" dirty="0" smtClean="0"/>
              <a:t>Where we are…</a:t>
            </a:r>
          </a:p>
          <a:p>
            <a:pPr lvl="1"/>
            <a:r>
              <a:rPr lang="en-US" dirty="0" smtClean="0"/>
              <a:t>Workgroups I and II</a:t>
            </a:r>
          </a:p>
          <a:p>
            <a:r>
              <a:rPr lang="en-US" dirty="0" smtClean="0"/>
              <a:t>Where we’re going…</a:t>
            </a:r>
          </a:p>
          <a:p>
            <a:pPr lvl="1"/>
            <a:r>
              <a:rPr lang="en-US" dirty="0" smtClean="0"/>
              <a:t>Remain accredited</a:t>
            </a:r>
          </a:p>
          <a:p>
            <a:pPr lvl="1"/>
            <a:r>
              <a:rPr lang="en-US" dirty="0" smtClean="0"/>
              <a:t>Work with ACCJC to improve current process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etermine best solution for our system</a:t>
            </a:r>
          </a:p>
          <a:p>
            <a:pPr lvl="1"/>
            <a:r>
              <a:rPr lang="en-US" dirty="0" smtClean="0"/>
              <a:t>Executive Committee Letter to USDE</a:t>
            </a:r>
          </a:p>
          <a:p>
            <a:pPr lvl="1"/>
            <a:r>
              <a:rPr lang="en-US" dirty="0" smtClean="0"/>
              <a:t>Testify before NACIQI in February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846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Workforce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951" y="1881996"/>
            <a:ext cx="7415364" cy="4675207"/>
          </a:xfrm>
        </p:spPr>
        <p:txBody>
          <a:bodyPr>
            <a:normAutofit/>
          </a:bodyPr>
          <a:lstStyle/>
          <a:p>
            <a:r>
              <a:rPr lang="en-US" dirty="0"/>
              <a:t>Where we’ve been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Basic Skills, Transfer, Student Success and Support, and Equity</a:t>
            </a:r>
          </a:p>
          <a:p>
            <a:pPr lvl="1"/>
            <a:r>
              <a:rPr lang="en-US" dirty="0" smtClean="0"/>
              <a:t>Board of Governors Task Force on Workforce, Job Creation and a Strong Economy</a:t>
            </a:r>
          </a:p>
          <a:p>
            <a:pPr lvl="2"/>
            <a:r>
              <a:rPr lang="en-US" sz="2400" dirty="0" smtClean="0"/>
              <a:t>25 Recommendations and 74 Sub-recommendations</a:t>
            </a:r>
            <a:endParaRPr lang="en-US" sz="2400" dirty="0"/>
          </a:p>
          <a:p>
            <a:r>
              <a:rPr lang="en-US" dirty="0"/>
              <a:t>Where we are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Implementing Recommendations</a:t>
            </a:r>
          </a:p>
          <a:p>
            <a:pPr lvl="1"/>
            <a:r>
              <a:rPr lang="en-US" dirty="0" smtClean="0"/>
              <a:t>ASCCC leading 10+1 recommendations</a:t>
            </a:r>
          </a:p>
          <a:p>
            <a:pPr lvl="1"/>
            <a:r>
              <a:rPr lang="en-US" dirty="0" smtClean="0"/>
              <a:t>Partnering and advising on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1270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Workforce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0271"/>
            <a:ext cx="8061750" cy="462985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Where </a:t>
            </a:r>
            <a:r>
              <a:rPr lang="en-US" sz="2800" dirty="0"/>
              <a:t>we’re going</a:t>
            </a:r>
            <a:r>
              <a:rPr lang="en-US" sz="2800" dirty="0" smtClean="0"/>
              <a:t>…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Regional </a:t>
            </a:r>
            <a:r>
              <a:rPr lang="en-US" sz="2600" dirty="0"/>
              <a:t>and Local </a:t>
            </a:r>
          </a:p>
          <a:p>
            <a:pPr lvl="2">
              <a:lnSpc>
                <a:spcPct val="110000"/>
              </a:lnSpc>
            </a:pPr>
            <a:r>
              <a:rPr lang="en-US" sz="2600" dirty="0" smtClean="0"/>
              <a:t>Attend Regional Consortia</a:t>
            </a:r>
          </a:p>
          <a:p>
            <a:pPr lvl="2">
              <a:lnSpc>
                <a:spcPct val="110000"/>
              </a:lnSpc>
            </a:pPr>
            <a:r>
              <a:rPr lang="en-US" sz="2600" dirty="0" smtClean="0"/>
              <a:t>Local </a:t>
            </a:r>
            <a:r>
              <a:rPr lang="en-US" sz="2600" dirty="0"/>
              <a:t>Share Plans Due January </a:t>
            </a:r>
            <a:r>
              <a:rPr lang="en-US" sz="2600" dirty="0" smtClean="0"/>
              <a:t>2017</a:t>
            </a:r>
            <a:endParaRPr lang="en-US" sz="2600" dirty="0"/>
          </a:p>
          <a:p>
            <a:pPr lvl="2">
              <a:lnSpc>
                <a:spcPct val="110000"/>
              </a:lnSpc>
            </a:pPr>
            <a:r>
              <a:rPr lang="en-US" sz="2600" dirty="0"/>
              <a:t>Consultation with </a:t>
            </a:r>
            <a:r>
              <a:rPr lang="en-US" sz="2600" dirty="0" smtClean="0"/>
              <a:t>local </a:t>
            </a:r>
            <a:r>
              <a:rPr lang="en-US" sz="2600" dirty="0"/>
              <a:t>academic </a:t>
            </a:r>
            <a:r>
              <a:rPr lang="en-US" sz="2600" dirty="0" smtClean="0"/>
              <a:t>senate and CTE faculty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CTE </a:t>
            </a:r>
            <a:r>
              <a:rPr lang="en-US" sz="2600" dirty="0"/>
              <a:t>Data </a:t>
            </a:r>
            <a:r>
              <a:rPr lang="en-US" sz="2600" dirty="0" smtClean="0"/>
              <a:t>Unlocked</a:t>
            </a:r>
          </a:p>
          <a:p>
            <a:pPr lvl="2">
              <a:lnSpc>
                <a:spcPct val="110000"/>
              </a:lnSpc>
            </a:pPr>
            <a:r>
              <a:rPr lang="en-US" sz="2600" dirty="0" smtClean="0"/>
              <a:t>Partnering to align </a:t>
            </a:r>
            <a:r>
              <a:rPr lang="en-US" sz="2600" dirty="0"/>
              <a:t>TOP </a:t>
            </a:r>
            <a:r>
              <a:rPr lang="en-US" sz="2600" dirty="0" smtClean="0"/>
              <a:t>codes</a:t>
            </a:r>
          </a:p>
          <a:p>
            <a:pPr lvl="2">
              <a:lnSpc>
                <a:spcPct val="110000"/>
              </a:lnSpc>
            </a:pPr>
            <a:r>
              <a:rPr lang="en-US" sz="2600" dirty="0" smtClean="0"/>
              <a:t>Accurate comparison of  programs </a:t>
            </a:r>
          </a:p>
          <a:p>
            <a:pPr lvl="2">
              <a:lnSpc>
                <a:spcPct val="110000"/>
              </a:lnSpc>
            </a:pPr>
            <a:r>
              <a:rPr lang="en-US" sz="2600" dirty="0" smtClean="0"/>
              <a:t>Training with an </a:t>
            </a:r>
            <a:r>
              <a:rPr lang="en-US" sz="2600" dirty="0"/>
              <a:t>ASCCC </a:t>
            </a:r>
            <a:r>
              <a:rPr lang="en-US" sz="2600" dirty="0" smtClean="0"/>
              <a:t>and CTE DU experts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6216492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MQs and Equivalency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08" r="-652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3141886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MQs and Equivalency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400" y="1953548"/>
            <a:ext cx="6835132" cy="4351338"/>
          </a:xfrm>
        </p:spPr>
        <p:txBody>
          <a:bodyPr/>
          <a:lstStyle/>
          <a:p>
            <a:r>
              <a:rPr lang="en-US" dirty="0"/>
              <a:t>Where we’ve been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Discipline’s List Process 2 years</a:t>
            </a:r>
          </a:p>
          <a:p>
            <a:pPr lvl="1"/>
            <a:r>
              <a:rPr lang="en-US" dirty="0"/>
              <a:t>Strong Workforce Task Force </a:t>
            </a:r>
            <a:r>
              <a:rPr lang="en-US" dirty="0" smtClean="0"/>
              <a:t>- industry </a:t>
            </a:r>
            <a:r>
              <a:rPr lang="en-US" dirty="0"/>
              <a:t>professionals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classroom</a:t>
            </a:r>
            <a:endParaRPr lang="en-US" dirty="0"/>
          </a:p>
          <a:p>
            <a:r>
              <a:rPr lang="en-US" dirty="0"/>
              <a:t>Where we are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Ensuring qualified faculty </a:t>
            </a:r>
          </a:p>
          <a:p>
            <a:pPr lvl="1"/>
            <a:r>
              <a:rPr lang="en-US" dirty="0" smtClean="0"/>
              <a:t>Reviewing and improving </a:t>
            </a:r>
            <a:r>
              <a:rPr lang="en-US" dirty="0"/>
              <a:t>equivalency processes without compromising </a:t>
            </a:r>
            <a:r>
              <a:rPr lang="en-US" dirty="0" smtClean="0"/>
              <a:t>standards</a:t>
            </a:r>
            <a:endParaRPr lang="en-US" dirty="0"/>
          </a:p>
          <a:p>
            <a:pPr lvl="1"/>
            <a:r>
              <a:rPr lang="en-US" dirty="0" smtClean="0"/>
              <a:t>Fall Regional </a:t>
            </a:r>
            <a:r>
              <a:rPr lang="en-US" dirty="0"/>
              <a:t>workshops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5268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ASCCC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2292963"/>
            <a:ext cx="6032999" cy="4166240"/>
          </a:xfrm>
        </p:spPr>
        <p:txBody>
          <a:bodyPr>
            <a:noAutofit/>
          </a:bodyPr>
          <a:lstStyle/>
          <a:p>
            <a:r>
              <a:rPr lang="en-US" dirty="0" smtClean="0"/>
              <a:t>Sage members: </a:t>
            </a:r>
            <a:r>
              <a:rPr lang="en-US" dirty="0"/>
              <a:t>6+years?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Seasoned members: </a:t>
            </a:r>
            <a:r>
              <a:rPr lang="en-US" dirty="0"/>
              <a:t>4-5 years?</a:t>
            </a:r>
          </a:p>
          <a:p>
            <a:endParaRPr lang="en-US" dirty="0" smtClean="0"/>
          </a:p>
          <a:p>
            <a:r>
              <a:rPr lang="en-US" dirty="0" smtClean="0"/>
              <a:t>Experienced members: 2-3 years?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Novice members: 1 year or less?</a:t>
            </a:r>
            <a:endParaRPr lang="en-US" dirty="0"/>
          </a:p>
        </p:txBody>
      </p:sp>
      <p:pic>
        <p:nvPicPr>
          <p:cNvPr id="4" name="Picture 3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044" y="1970223"/>
            <a:ext cx="2721653" cy="408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1428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MQs and Equivalency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94" y="1926635"/>
            <a:ext cx="6472148" cy="4351338"/>
          </a:xfrm>
        </p:spPr>
        <p:txBody>
          <a:bodyPr/>
          <a:lstStyle/>
          <a:p>
            <a:r>
              <a:rPr lang="en-US" dirty="0" smtClean="0"/>
              <a:t>Where </a:t>
            </a:r>
            <a:r>
              <a:rPr lang="en-US" dirty="0"/>
              <a:t>we’re going</a:t>
            </a:r>
            <a:r>
              <a:rPr lang="en-US" dirty="0" smtClean="0"/>
              <a:t>…</a:t>
            </a:r>
          </a:p>
          <a:p>
            <a:pPr lvl="1"/>
            <a:r>
              <a:rPr lang="en-US" sz="2800" dirty="0" smtClean="0"/>
              <a:t>Resolution for yearly </a:t>
            </a:r>
            <a:r>
              <a:rPr lang="en-US" sz="2800" dirty="0"/>
              <a:t>r</a:t>
            </a:r>
            <a:r>
              <a:rPr lang="en-US" sz="2800" dirty="0" smtClean="0"/>
              <a:t>eview of the Disciplines List</a:t>
            </a:r>
          </a:p>
          <a:p>
            <a:pPr lvl="1"/>
            <a:r>
              <a:rPr lang="en-US" sz="2800" dirty="0" smtClean="0"/>
              <a:t>CO MQ Advisory Committee</a:t>
            </a:r>
          </a:p>
          <a:p>
            <a:pPr lvl="1"/>
            <a:r>
              <a:rPr lang="en-US" sz="2800" dirty="0" smtClean="0"/>
              <a:t>Partner with IEPI</a:t>
            </a:r>
          </a:p>
          <a:p>
            <a:pPr lvl="2"/>
            <a:r>
              <a:rPr lang="en-US" sz="2400" dirty="0" smtClean="0"/>
              <a:t>Team approach </a:t>
            </a:r>
          </a:p>
          <a:p>
            <a:pPr lvl="2"/>
            <a:r>
              <a:rPr lang="en-US" sz="2400" dirty="0" smtClean="0"/>
              <a:t>Share strategies and processes</a:t>
            </a:r>
          </a:p>
          <a:p>
            <a:pPr lvl="2"/>
            <a:r>
              <a:rPr lang="en-US" sz="2400" dirty="0" smtClean="0"/>
              <a:t>Publish effective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7846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19" y="1772364"/>
            <a:ext cx="8448720" cy="4778995"/>
          </a:xfrm>
        </p:spPr>
        <p:txBody>
          <a:bodyPr>
            <a:normAutofit/>
          </a:bodyPr>
          <a:lstStyle/>
          <a:p>
            <a:r>
              <a:rPr lang="en-US" dirty="0"/>
              <a:t>Where we’ve been</a:t>
            </a:r>
            <a:r>
              <a:rPr lang="en-US" dirty="0" smtClean="0"/>
              <a:t>…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ommitment to Professional Development</a:t>
            </a:r>
            <a:endParaRPr lang="en-US" dirty="0"/>
          </a:p>
          <a:p>
            <a:r>
              <a:rPr lang="en-US" dirty="0"/>
              <a:t>Where we are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Continued Commitment</a:t>
            </a:r>
          </a:p>
          <a:p>
            <a:pPr lvl="1"/>
            <a:r>
              <a:rPr lang="en-US" dirty="0" smtClean="0"/>
              <a:t>Partner with IEPI</a:t>
            </a:r>
            <a:endParaRPr lang="en-US" dirty="0"/>
          </a:p>
          <a:p>
            <a:pPr lvl="2"/>
            <a:r>
              <a:rPr lang="en-US" sz="2400" dirty="0" smtClean="0"/>
              <a:t>Sponsor professional development</a:t>
            </a:r>
          </a:p>
          <a:p>
            <a:r>
              <a:rPr lang="en-US" dirty="0" smtClean="0"/>
              <a:t>Where </a:t>
            </a:r>
            <a:r>
              <a:rPr lang="en-US" dirty="0"/>
              <a:t>we’re going…</a:t>
            </a:r>
          </a:p>
          <a:p>
            <a:pPr lvl="1"/>
            <a:r>
              <a:rPr lang="en-US" dirty="0" smtClean="0"/>
              <a:t>Additional </a:t>
            </a:r>
            <a:r>
              <a:rPr lang="en-US" dirty="0"/>
              <a:t>professional development opportunities</a:t>
            </a:r>
          </a:p>
          <a:p>
            <a:pPr lvl="2"/>
            <a:r>
              <a:rPr lang="en-US" sz="2400" dirty="0"/>
              <a:t>Part Time Faculty Summer Conference 2017</a:t>
            </a:r>
          </a:p>
          <a:p>
            <a:pPr lvl="2"/>
            <a:r>
              <a:rPr lang="en-US" sz="2400" dirty="0"/>
              <a:t>Stronger partnerships with CIOs, ACCE, 3CSN and ACCCA </a:t>
            </a:r>
          </a:p>
          <a:p>
            <a:pPr lvl="1"/>
            <a:endParaRPr lang="en-US" sz="2800" dirty="0"/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628193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592" y="19699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Volunteer for Statewide Service</a:t>
            </a:r>
          </a:p>
          <a:p>
            <a:r>
              <a:rPr lang="en-US" dirty="0" smtClean="0"/>
              <a:t>We need faculty who are…</a:t>
            </a:r>
          </a:p>
          <a:p>
            <a:pPr lvl="1"/>
            <a:r>
              <a:rPr lang="en-US" sz="2800" dirty="0" smtClean="0"/>
              <a:t>CTE</a:t>
            </a:r>
          </a:p>
          <a:p>
            <a:pPr lvl="1"/>
            <a:r>
              <a:rPr lang="en-US" sz="2800" dirty="0" smtClean="0"/>
              <a:t>Part time </a:t>
            </a:r>
          </a:p>
          <a:p>
            <a:pPr lvl="1"/>
            <a:r>
              <a:rPr lang="en-US" sz="2800" dirty="0" smtClean="0"/>
              <a:t>Articulation Officers</a:t>
            </a:r>
          </a:p>
          <a:p>
            <a:pPr lvl="1"/>
            <a:r>
              <a:rPr lang="en-US" sz="2800" dirty="0" smtClean="0"/>
              <a:t>Counselors</a:t>
            </a:r>
          </a:p>
          <a:p>
            <a:pPr marL="457200" lvl="1" indent="0">
              <a:buNone/>
            </a:pPr>
            <a:r>
              <a:rPr lang="en-US" sz="2800" dirty="0" smtClean="0"/>
              <a:t>We are not above begging.</a:t>
            </a:r>
          </a:p>
          <a:p>
            <a:pPr marL="457200" lvl="1" indent="0" algn="r">
              <a:buNone/>
            </a:pPr>
            <a:r>
              <a:rPr lang="en-US" sz="2800" dirty="0" smtClean="0"/>
              <a:t>But please don’t let it come to that.</a:t>
            </a:r>
            <a:endParaRPr lang="en-US" sz="2800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00" y="2389781"/>
            <a:ext cx="35687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339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709" y="1906011"/>
            <a:ext cx="7424373" cy="4351338"/>
          </a:xfrm>
        </p:spPr>
        <p:txBody>
          <a:bodyPr/>
          <a:lstStyle/>
          <a:p>
            <a:r>
              <a:rPr lang="en-US" dirty="0" smtClean="0"/>
              <a:t>Formerly </a:t>
            </a:r>
            <a:r>
              <a:rPr lang="en-US" dirty="0"/>
              <a:t>Incarcerated Students Regional </a:t>
            </a:r>
            <a:r>
              <a:rPr lang="en-US" dirty="0" smtClean="0"/>
              <a:t>Meetings</a:t>
            </a:r>
            <a:endParaRPr lang="en-US" dirty="0"/>
          </a:p>
          <a:p>
            <a:pPr lvl="1"/>
            <a:r>
              <a:rPr lang="en-US" dirty="0" smtClean="0"/>
              <a:t>November </a:t>
            </a:r>
            <a:r>
              <a:rPr lang="en-US" dirty="0"/>
              <a:t>18 and November 19 </a:t>
            </a:r>
          </a:p>
          <a:p>
            <a:r>
              <a:rPr lang="en-US" dirty="0"/>
              <a:t>Contextualized Teaching and Learning Regional </a:t>
            </a:r>
            <a:r>
              <a:rPr lang="en-US" dirty="0" smtClean="0"/>
              <a:t>Meetings</a:t>
            </a:r>
            <a:endParaRPr lang="en-US" dirty="0"/>
          </a:p>
          <a:p>
            <a:pPr lvl="1"/>
            <a:r>
              <a:rPr lang="en-US" dirty="0" smtClean="0"/>
              <a:t>December </a:t>
            </a:r>
            <a:r>
              <a:rPr lang="en-US" dirty="0"/>
              <a:t>2 and December 3</a:t>
            </a:r>
          </a:p>
          <a:p>
            <a:pPr lvl="1"/>
            <a:endParaRPr lang="en-US" dirty="0"/>
          </a:p>
          <a:p>
            <a:pPr marL="457200" lvl="1" indent="0" algn="r">
              <a:buNone/>
            </a:pPr>
            <a:r>
              <a:rPr lang="en-US" dirty="0" err="1" smtClean="0"/>
              <a:t>www.asccc.org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2848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5430"/>
            <a:ext cx="7886700" cy="914401"/>
          </a:xfrm>
        </p:spPr>
        <p:txBody>
          <a:bodyPr/>
          <a:lstStyle/>
          <a:p>
            <a:r>
              <a:rPr lang="en-US" dirty="0" smtClean="0"/>
              <a:t>Change is here…again!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718" b="-38718"/>
          <a:stretch>
            <a:fillRect/>
          </a:stretch>
        </p:blipFill>
        <p:spPr>
          <a:xfrm>
            <a:off x="52858" y="1172662"/>
            <a:ext cx="8964141" cy="4945796"/>
          </a:xfrm>
        </p:spPr>
      </p:pic>
    </p:spTree>
    <p:extLst>
      <p:ext uri="{BB962C8B-B14F-4D97-AF65-F5344CB8AC3E}">
        <p14:creationId xmlns:p14="http://schemas.microsoft.com/office/powerpoint/2010/main" val="378986154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17287"/>
            <a:ext cx="3407278" cy="2611249"/>
          </a:xfrm>
        </p:spPr>
        <p:txBody>
          <a:bodyPr/>
          <a:lstStyle/>
          <a:p>
            <a:r>
              <a:rPr lang="en-US" sz="4000" dirty="0"/>
              <a:t>Dream big.</a:t>
            </a:r>
          </a:p>
          <a:p>
            <a:r>
              <a:rPr lang="en-US" sz="4000" dirty="0"/>
              <a:t>Think big.</a:t>
            </a:r>
          </a:p>
          <a:p>
            <a:r>
              <a:rPr lang="en-US" sz="4000" dirty="0"/>
              <a:t>Do big.</a:t>
            </a:r>
          </a:p>
          <a:p>
            <a:endParaRPr lang="en-US" dirty="0"/>
          </a:p>
        </p:txBody>
      </p:sp>
      <p:pic>
        <p:nvPicPr>
          <p:cNvPr id="15" name="Content Placeholder 14" descr="images-5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" b="1712"/>
          <a:stretch>
            <a:fillRect/>
          </a:stretch>
        </p:blipFill>
        <p:spPr>
          <a:xfrm>
            <a:off x="4188606" y="1244436"/>
            <a:ext cx="4629150" cy="5005387"/>
          </a:xfrm>
        </p:spPr>
      </p:pic>
    </p:spTree>
    <p:extLst>
      <p:ext uri="{BB962C8B-B14F-4D97-AF65-F5344CB8AC3E}">
        <p14:creationId xmlns:p14="http://schemas.microsoft.com/office/powerpoint/2010/main" val="201385724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7370"/>
            <a:ext cx="7886700" cy="9144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Content Placeholder 3" descr="fall-session-2016theme_0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2" b="2502"/>
          <a:stretch/>
        </p:blipFill>
        <p:spPr>
          <a:xfrm>
            <a:off x="0" y="0"/>
            <a:ext cx="9144000" cy="6198468"/>
          </a:xfrm>
        </p:spPr>
      </p:pic>
    </p:spTree>
    <p:extLst>
      <p:ext uri="{BB962C8B-B14F-4D97-AF65-F5344CB8AC3E}">
        <p14:creationId xmlns:p14="http://schemas.microsoft.com/office/powerpoint/2010/main" val="389459540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04" y="4689847"/>
            <a:ext cx="6731283" cy="13420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 what you need to know if you don’t attend the breakout.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6</a:t>
            </a:r>
            <a:r>
              <a:rPr lang="en-US" dirty="0" smtClean="0"/>
              <a:t>0 </a:t>
            </a:r>
            <a:r>
              <a:rPr lang="en-US" dirty="0"/>
              <a:t>seconds or </a:t>
            </a:r>
            <a:r>
              <a:rPr lang="en-US" dirty="0" smtClean="0"/>
              <a:t>less</a:t>
            </a:r>
            <a:r>
              <a:rPr lang="en-US" dirty="0"/>
              <a:t> </a:t>
            </a:r>
            <a:r>
              <a:rPr lang="en-US" dirty="0" smtClean="0"/>
              <a:t>(perhaps).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778" y="2412499"/>
            <a:ext cx="3956135" cy="2847950"/>
          </a:xfrm>
        </p:spPr>
        <p:txBody>
          <a:bodyPr/>
          <a:lstStyle/>
          <a:p>
            <a:r>
              <a:rPr lang="en-US" sz="2800" dirty="0" smtClean="0"/>
              <a:t>Where we’ve been.</a:t>
            </a:r>
          </a:p>
          <a:p>
            <a:r>
              <a:rPr lang="en-US" sz="2800" dirty="0" smtClean="0"/>
              <a:t>Where we are.</a:t>
            </a:r>
          </a:p>
          <a:p>
            <a:r>
              <a:rPr lang="en-US" sz="2800" dirty="0" smtClean="0"/>
              <a:t>Where we’re going.</a:t>
            </a:r>
          </a:p>
          <a:p>
            <a:endParaRPr lang="en-US" sz="2800" dirty="0"/>
          </a:p>
          <a:p>
            <a:pPr algn="r"/>
            <a:endParaRPr lang="en-US" dirty="0"/>
          </a:p>
        </p:txBody>
      </p:sp>
      <p:pic>
        <p:nvPicPr>
          <p:cNvPr id="9" name="Picture Placeholder 8" descr="images-3.jpe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7" b="-216"/>
          <a:stretch/>
        </p:blipFill>
        <p:spPr>
          <a:xfrm>
            <a:off x="4339937" y="1211738"/>
            <a:ext cx="4629150" cy="3138840"/>
          </a:xfrm>
        </p:spPr>
      </p:pic>
    </p:spTree>
    <p:extLst>
      <p:ext uri="{BB962C8B-B14F-4D97-AF65-F5344CB8AC3E}">
        <p14:creationId xmlns:p14="http://schemas.microsoft.com/office/powerpoint/2010/main" val="95450320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academic senate president…</a:t>
            </a:r>
            <a:endParaRPr lang="en-US" dirty="0"/>
          </a:p>
        </p:txBody>
      </p:sp>
      <p:pic>
        <p:nvPicPr>
          <p:cNvPr id="5" name="Content Placeholder 4" descr="Unknown-1.jpe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71" b="-2421"/>
          <a:stretch/>
        </p:blipFill>
        <p:spPr>
          <a:xfrm>
            <a:off x="4940008" y="3053123"/>
            <a:ext cx="3886200" cy="2655454"/>
          </a:xfrm>
        </p:spPr>
      </p:pic>
      <p:pic>
        <p:nvPicPr>
          <p:cNvPr id="8" name="Content Placeholder 7" descr="images-4.jpeg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35" b="-269"/>
          <a:stretch/>
        </p:blipFill>
        <p:spPr>
          <a:xfrm>
            <a:off x="628650" y="1986890"/>
            <a:ext cx="3764425" cy="3332736"/>
          </a:xfrm>
        </p:spPr>
      </p:pic>
    </p:spTree>
    <p:extLst>
      <p:ext uri="{BB962C8B-B14F-4D97-AF65-F5344CB8AC3E}">
        <p14:creationId xmlns:p14="http://schemas.microsoft.com/office/powerpoint/2010/main" val="323772700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pic>
        <p:nvPicPr>
          <p:cNvPr id="4" name="Content Placeholder 3" descr="images copy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31" r="-443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6772506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192" y="1905856"/>
            <a:ext cx="7223210" cy="4666438"/>
          </a:xfrm>
        </p:spPr>
        <p:txBody>
          <a:bodyPr>
            <a:normAutofit/>
          </a:bodyPr>
          <a:lstStyle/>
          <a:p>
            <a:r>
              <a:rPr lang="en-US" sz="2600" dirty="0"/>
              <a:t>Where we’ve been</a:t>
            </a:r>
            <a:r>
              <a:rPr lang="en-US" sz="2600" dirty="0" smtClean="0"/>
              <a:t>…</a:t>
            </a:r>
          </a:p>
          <a:p>
            <a:pPr lvl="1"/>
            <a:r>
              <a:rPr lang="en-US" sz="2600" dirty="0" smtClean="0"/>
              <a:t>End of the 2 year cycle</a:t>
            </a:r>
            <a:endParaRPr lang="en-US" sz="2600" dirty="0"/>
          </a:p>
          <a:p>
            <a:r>
              <a:rPr lang="en-US" sz="2600" dirty="0"/>
              <a:t>Where we are</a:t>
            </a:r>
            <a:r>
              <a:rPr lang="en-US" sz="2600" dirty="0" smtClean="0"/>
              <a:t>…</a:t>
            </a:r>
          </a:p>
          <a:p>
            <a:pPr lvl="1"/>
            <a:r>
              <a:rPr lang="en-US" sz="2600" dirty="0" smtClean="0"/>
              <a:t>Continue to track legislative activity (10+1)</a:t>
            </a:r>
          </a:p>
          <a:p>
            <a:pPr lvl="1"/>
            <a:r>
              <a:rPr lang="en-US" sz="2600" dirty="0" smtClean="0"/>
              <a:t>Passed legislation</a:t>
            </a:r>
          </a:p>
          <a:p>
            <a:pPr lvl="2"/>
            <a:r>
              <a:rPr lang="en-US" sz="2400" dirty="0" smtClean="0"/>
              <a:t>AB 1741 (Rodriquez) College Promise Innovation Grant Program</a:t>
            </a:r>
          </a:p>
          <a:p>
            <a:pPr lvl="2"/>
            <a:r>
              <a:rPr lang="en-US" sz="2400" dirty="0"/>
              <a:t>AB </a:t>
            </a:r>
            <a:r>
              <a:rPr lang="en-US" sz="2400" dirty="0" smtClean="0"/>
              <a:t>1985 (Williams): </a:t>
            </a:r>
            <a:r>
              <a:rPr lang="en-US" sz="2400" dirty="0"/>
              <a:t>Advance Placement </a:t>
            </a:r>
          </a:p>
          <a:p>
            <a:pPr lvl="2"/>
            <a:r>
              <a:rPr lang="en-US" sz="2400" dirty="0" smtClean="0"/>
              <a:t>SB 906 (</a:t>
            </a:r>
            <a:r>
              <a:rPr lang="en-US" sz="2400" dirty="0" err="1" smtClean="0"/>
              <a:t>Beall</a:t>
            </a:r>
            <a:r>
              <a:rPr lang="en-US" sz="2400" dirty="0" smtClean="0"/>
              <a:t>): Priority enrollment for foster youth, EOPS</a:t>
            </a:r>
            <a:r>
              <a:rPr lang="en-US" sz="2400" dirty="0"/>
              <a:t>, </a:t>
            </a:r>
            <a:r>
              <a:rPr lang="en-US" sz="2400" dirty="0" smtClean="0"/>
              <a:t>and DSPS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73126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225" y="1819276"/>
            <a:ext cx="7886700" cy="46664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Where </a:t>
            </a:r>
            <a:r>
              <a:rPr lang="en-US" sz="2600" dirty="0"/>
              <a:t>we’re going</a:t>
            </a:r>
            <a:r>
              <a:rPr lang="en-US" sz="2600" dirty="0" smtClean="0"/>
              <a:t>…</a:t>
            </a:r>
          </a:p>
          <a:p>
            <a:pPr lvl="1"/>
            <a:r>
              <a:rPr lang="en-US" sz="2600" dirty="0" smtClean="0"/>
              <a:t>AB 1985</a:t>
            </a:r>
          </a:p>
          <a:p>
            <a:pPr lvl="2"/>
            <a:r>
              <a:rPr lang="en-US" sz="2600" dirty="0" smtClean="0"/>
              <a:t>ASCCC Survey</a:t>
            </a:r>
          </a:p>
          <a:p>
            <a:pPr lvl="2"/>
            <a:r>
              <a:rPr lang="en-US" sz="2600" dirty="0" smtClean="0"/>
              <a:t>CO Workgroup</a:t>
            </a:r>
          </a:p>
          <a:p>
            <a:pPr lvl="2"/>
            <a:r>
              <a:rPr lang="en-US" sz="2600" dirty="0" smtClean="0"/>
              <a:t>Local Implementation by Fall 2017</a:t>
            </a:r>
          </a:p>
          <a:p>
            <a:pPr lvl="1"/>
            <a:r>
              <a:rPr lang="en-US" sz="2600" dirty="0" smtClean="0"/>
              <a:t>Advocacy</a:t>
            </a:r>
          </a:p>
          <a:p>
            <a:pPr lvl="2"/>
            <a:r>
              <a:rPr lang="en-US" sz="2600" dirty="0" smtClean="0"/>
              <a:t>ASCCC Legislative Agenda</a:t>
            </a:r>
          </a:p>
          <a:p>
            <a:pPr lvl="2"/>
            <a:r>
              <a:rPr lang="en-US" sz="2600" dirty="0" smtClean="0"/>
              <a:t>ASCCC Advocacy Day</a:t>
            </a:r>
          </a:p>
          <a:p>
            <a:pPr lvl="1"/>
            <a:r>
              <a:rPr lang="en-US" sz="2600" dirty="0" smtClean="0"/>
              <a:t>Legislative Liaisons</a:t>
            </a:r>
          </a:p>
          <a:p>
            <a:pPr lvl="1"/>
            <a:r>
              <a:rPr lang="en-US" sz="2600" dirty="0" smtClean="0"/>
              <a:t>Legislation Newsletter 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5140901" y="5581079"/>
            <a:ext cx="11340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NEW!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520842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pic>
        <p:nvPicPr>
          <p:cNvPr id="4" name="Content Placeholder 3" descr="ch_money2-zbdklj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020" b="-340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624225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Proposal </a:t>
            </a:r>
            <a:r>
              <a:rPr lang="en-US" dirty="0" smtClean="0"/>
              <a:t>2017-2018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040" y="1926634"/>
            <a:ext cx="7960198" cy="4576975"/>
          </a:xfrm>
        </p:spPr>
        <p:txBody>
          <a:bodyPr>
            <a:normAutofit fontScale="92500"/>
          </a:bodyPr>
          <a:lstStyle/>
          <a:p>
            <a:r>
              <a:rPr lang="en-US" dirty="0"/>
              <a:t>Where we’ve been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Budget proposal prepared by CO</a:t>
            </a:r>
          </a:p>
          <a:p>
            <a:pPr lvl="1"/>
            <a:r>
              <a:rPr lang="en-US" dirty="0" smtClean="0"/>
              <a:t>Input from constituency groups</a:t>
            </a:r>
            <a:endParaRPr lang="en-US" dirty="0"/>
          </a:p>
          <a:p>
            <a:r>
              <a:rPr lang="en-US" dirty="0"/>
              <a:t>Where we are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Adopted by Board of Governors </a:t>
            </a:r>
          </a:p>
          <a:p>
            <a:r>
              <a:rPr lang="en-US" dirty="0" smtClean="0"/>
              <a:t>Where </a:t>
            </a:r>
            <a:r>
              <a:rPr lang="en-US" dirty="0"/>
              <a:t>we’re going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Advocacy for budget items</a:t>
            </a:r>
          </a:p>
          <a:p>
            <a:pPr lvl="2"/>
            <a:r>
              <a:rPr lang="en-US" sz="2400" dirty="0" smtClean="0"/>
              <a:t>Full time Faculty Hiring</a:t>
            </a:r>
          </a:p>
          <a:p>
            <a:pPr lvl="2"/>
            <a:r>
              <a:rPr lang="en-US" sz="2400" dirty="0" smtClean="0"/>
              <a:t>Part time Faculty support </a:t>
            </a:r>
          </a:p>
          <a:p>
            <a:pPr lvl="2"/>
            <a:r>
              <a:rPr lang="en-US" sz="2400" dirty="0"/>
              <a:t>Mental health Services</a:t>
            </a:r>
          </a:p>
          <a:p>
            <a:pPr lvl="2"/>
            <a:r>
              <a:rPr lang="en-US" sz="2400" dirty="0"/>
              <a:t>Veterans resource centers </a:t>
            </a:r>
          </a:p>
          <a:p>
            <a:pPr lvl="2"/>
            <a:r>
              <a:rPr lang="en-US" sz="2400" dirty="0"/>
              <a:t>Pathways to Community College Teaching </a:t>
            </a:r>
            <a:r>
              <a:rPr lang="en-US" sz="2400" dirty="0" smtClean="0"/>
              <a:t>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7038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9103</TotalTime>
  <Words>726</Words>
  <Application>Microsoft Macintosh PowerPoint</Application>
  <PresentationFormat>On-screen Show (4:3)</PresentationFormat>
  <Paragraphs>174</Paragraphs>
  <Slides>26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Senate Template Plain</vt:lpstr>
      <vt:lpstr>State of the Senate Plenary Session Fall 2016</vt:lpstr>
      <vt:lpstr>The ASCCC Community</vt:lpstr>
      <vt:lpstr>Or what you need to know if you don’t attend the breakout. In 60 seconds or less (perhaps).</vt:lpstr>
      <vt:lpstr>Being academic senate president…</vt:lpstr>
      <vt:lpstr>Legislation</vt:lpstr>
      <vt:lpstr>Legislation</vt:lpstr>
      <vt:lpstr>Legislation</vt:lpstr>
      <vt:lpstr>Budget</vt:lpstr>
      <vt:lpstr>Budget Proposal 2017-2018</vt:lpstr>
      <vt:lpstr>Curriculum</vt:lpstr>
      <vt:lpstr>Curriculum</vt:lpstr>
      <vt:lpstr>Curriculum</vt:lpstr>
      <vt:lpstr>Curriculum</vt:lpstr>
      <vt:lpstr>Accreditation</vt:lpstr>
      <vt:lpstr>Accreditation</vt:lpstr>
      <vt:lpstr>Strong Workforce Program</vt:lpstr>
      <vt:lpstr>Strong Workforce Program</vt:lpstr>
      <vt:lpstr>MQs and Equivalency</vt:lpstr>
      <vt:lpstr>MQs and Equivalency</vt:lpstr>
      <vt:lpstr>MQs and Equivalency</vt:lpstr>
      <vt:lpstr>Professional Development</vt:lpstr>
      <vt:lpstr>Faculty Needed</vt:lpstr>
      <vt:lpstr>Upcoming Events</vt:lpstr>
      <vt:lpstr>Change is here…again!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Bruno</dc:creator>
  <cp:lastModifiedBy>Julie Bruno</cp:lastModifiedBy>
  <cp:revision>78</cp:revision>
  <cp:lastPrinted>2016-10-27T01:54:25Z</cp:lastPrinted>
  <dcterms:created xsi:type="dcterms:W3CDTF">2016-10-24T16:49:25Z</dcterms:created>
  <dcterms:modified xsi:type="dcterms:W3CDTF">2016-11-11T19:42:01Z</dcterms:modified>
</cp:coreProperties>
</file>