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0" r:id="rId1"/>
  </p:sldMasterIdLst>
  <p:notesMasterIdLst>
    <p:notesMasterId r:id="rId16"/>
  </p:notesMasterIdLst>
  <p:sldIdLst>
    <p:sldId id="256" r:id="rId2"/>
    <p:sldId id="259" r:id="rId3"/>
    <p:sldId id="262" r:id="rId4"/>
    <p:sldId id="279" r:id="rId5"/>
    <p:sldId id="284" r:id="rId6"/>
    <p:sldId id="261" r:id="rId7"/>
    <p:sldId id="280" r:id="rId8"/>
    <p:sldId id="264" r:id="rId9"/>
    <p:sldId id="283" r:id="rId10"/>
    <p:sldId id="275" r:id="rId11"/>
    <p:sldId id="282" r:id="rId12"/>
    <p:sldId id="258" r:id="rId13"/>
    <p:sldId id="27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0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4226-C183-4043-98AC-6ACB5106C887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C4518-DB3D-4EC3-A122-13FDD05CE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568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549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54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9549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3415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7847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7847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5117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71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866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8FE0-05F3-1841-8002-040A0BBF0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FFAC-56BE-8C4B-A0FA-C4B4C33CC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7967-DDE1-7D44-852D-85293913FD45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7968" y="3355848"/>
            <a:ext cx="3850105" cy="1673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18960"/>
            <a:ext cx="6400800" cy="797725"/>
          </a:xfrm>
        </p:spPr>
        <p:txBody>
          <a:bodyPr/>
          <a:lstStyle/>
          <a:p>
            <a:pPr algn="ctr"/>
            <a:r>
              <a:rPr lang="en-US" dirty="0" smtClean="0"/>
              <a:t>STATE OF THE SENATE</a:t>
            </a:r>
          </a:p>
          <a:p>
            <a:pPr algn="ctr"/>
            <a:r>
              <a:rPr lang="en-US" dirty="0" smtClean="0"/>
              <a:t>ASCCC Leadership Institute 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72" y="537244"/>
            <a:ext cx="5096055" cy="449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3855"/>
            <a:ext cx="8229600" cy="4525873"/>
          </a:xfrm>
        </p:spPr>
        <p:txBody>
          <a:bodyPr>
            <a:normAutofit/>
          </a:bodyPr>
          <a:lstStyle/>
          <a:p>
            <a:r>
              <a:rPr lang="en-US" dirty="0" smtClean="0"/>
              <a:t>General stress on professional development statewide</a:t>
            </a:r>
          </a:p>
          <a:p>
            <a:r>
              <a:rPr lang="en-US" dirty="0" smtClean="0"/>
              <a:t>A focus of Workforce Task Force, Board of Governors</a:t>
            </a:r>
          </a:p>
          <a:p>
            <a:r>
              <a:rPr lang="en-US" dirty="0" smtClean="0"/>
              <a:t>Professional Development College</a:t>
            </a:r>
          </a:p>
          <a:p>
            <a:pPr lvl="2"/>
            <a:r>
              <a:rPr lang="en-US" dirty="0" smtClean="0"/>
              <a:t>Pilot Module:  Faculty Leadership</a:t>
            </a:r>
          </a:p>
          <a:p>
            <a:pPr lvl="2"/>
            <a:r>
              <a:rPr lang="en-US" dirty="0" smtClean="0"/>
              <a:t>An ongoing training program over the course of a year rather than a one-time event.</a:t>
            </a:r>
          </a:p>
          <a:p>
            <a:pPr lvl="2"/>
            <a:r>
              <a:rPr lang="en-US" dirty="0" smtClean="0"/>
              <a:t>Plan to expand into other modules next year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ropped-logo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282291"/>
            <a:ext cx="3568700" cy="109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ASCCC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 Institute:  July 9-11, Anaheim</a:t>
            </a:r>
          </a:p>
          <a:p>
            <a:r>
              <a:rPr lang="en-US" dirty="0" smtClean="0"/>
              <a:t>Fall Plenary Session:  November 5-7, Irvine</a:t>
            </a:r>
          </a:p>
          <a:p>
            <a:r>
              <a:rPr lang="en-US" dirty="0" smtClean="0"/>
              <a:t>Spring Plenary Session:  April 21-23, Sacramento </a:t>
            </a:r>
          </a:p>
          <a:p>
            <a:endParaRPr lang="en-US" dirty="0"/>
          </a:p>
        </p:txBody>
      </p:sp>
      <p:pic>
        <p:nvPicPr>
          <p:cNvPr id="4" name="Picture 3" descr="11057288_366197103572559_668652210325233607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57" y="4297951"/>
            <a:ext cx="6056653" cy="213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091"/>
          </a:xfrm>
        </p:spPr>
        <p:txBody>
          <a:bodyPr/>
          <a:lstStyle/>
          <a:p>
            <a:r>
              <a:rPr lang="en-US" dirty="0" smtClean="0"/>
              <a:t>THE ASCCC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49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Your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182"/>
            <a:ext cx="8229600" cy="50569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Get involved---volunteer to serve</a:t>
            </a:r>
          </a:p>
          <a:p>
            <a:pPr lvl="1"/>
            <a:r>
              <a:rPr lang="en-US" sz="2400" dirty="0" smtClean="0"/>
              <a:t>Talk with Executive Committee members about serving on an ASCCC committee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As local leaders, make sure your local faculty is informed about statewide issues so that you can provide us with feedback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838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0231"/>
            <a:ext cx="777081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All You Do to Represent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4400" dirty="0" smtClean="0"/>
              <a:t>Enjoy </a:t>
            </a:r>
            <a:r>
              <a:rPr lang="en-US" sz="4400" smtClean="0"/>
              <a:t>the institute </a:t>
            </a:r>
            <a:r>
              <a:rPr lang="en-US" sz="4400" dirty="0" smtClean="0"/>
              <a:t>and let us hear from you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Education Technology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3855"/>
            <a:ext cx="8229600" cy="44970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Online Education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Common Assessment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Educational Planning</a:t>
            </a:r>
          </a:p>
          <a:p>
            <a:pPr>
              <a:lnSpc>
                <a:spcPct val="130000"/>
              </a:lnSpc>
              <a:buNone/>
            </a:pPr>
            <a:r>
              <a:rPr lang="en-US" sz="2800" dirty="0" smtClean="0"/>
              <a:t>	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17" y="4544563"/>
            <a:ext cx="3354396" cy="187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Community College </a:t>
            </a:r>
            <a:br>
              <a:rPr lang="en-US" dirty="0" smtClean="0"/>
            </a:br>
            <a:r>
              <a:rPr lang="en-US" dirty="0" smtClean="0"/>
              <a:t>Baccalaureate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135"/>
            <a:ext cx="8229600" cy="43006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 pilot colleges have been chosen</a:t>
            </a:r>
          </a:p>
          <a:p>
            <a:r>
              <a:rPr lang="en-US" dirty="0" smtClean="0"/>
              <a:t>ASCCC has formed a task force that will work with the pilot colleges to address various issues that fall under Academic Senate purview:</a:t>
            </a:r>
          </a:p>
          <a:p>
            <a:pPr lvl="1"/>
            <a:r>
              <a:rPr lang="en-US" dirty="0" smtClean="0"/>
              <a:t>Upper division definition</a:t>
            </a:r>
          </a:p>
          <a:p>
            <a:pPr lvl="1"/>
            <a:r>
              <a:rPr lang="en-US" dirty="0" smtClean="0"/>
              <a:t>Upper division general education</a:t>
            </a:r>
          </a:p>
          <a:p>
            <a:pPr lvl="1"/>
            <a:r>
              <a:rPr lang="en-US" dirty="0" smtClean="0"/>
              <a:t>Minimum qualifications</a:t>
            </a:r>
          </a:p>
          <a:p>
            <a:pPr lvl="1"/>
            <a:r>
              <a:rPr lang="en-US" dirty="0" smtClean="0"/>
              <a:t>Necessary Support Services</a:t>
            </a:r>
          </a:p>
          <a:p>
            <a:r>
              <a:rPr lang="en-US" dirty="0" smtClean="0"/>
              <a:t>CSU is unhappy</a:t>
            </a:r>
          </a:p>
          <a:p>
            <a:r>
              <a:rPr lang="en-US" dirty="0" smtClean="0"/>
              <a:t>Do not be surprised to see it expand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463" y="4475163"/>
            <a:ext cx="166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Equity and Diversity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3855"/>
            <a:ext cx="8229600" cy="44970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Student Equity Plans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 Student Success and Support Program (SSSP)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Increasing faculty diversity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Academic Academy in Spring 2016</a:t>
            </a:r>
          </a:p>
        </p:txBody>
      </p:sp>
      <p:pic>
        <p:nvPicPr>
          <p:cNvPr id="5" name="Picture 4" descr="equ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38" y="4017337"/>
            <a:ext cx="2479675" cy="225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C-ID and </a:t>
            </a:r>
            <a:r>
              <a:rPr lang="en-US" sz="4200" dirty="0" err="1" smtClean="0"/>
              <a:t>ADTs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3855"/>
            <a:ext cx="8229600" cy="44970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Expansion of C-ID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CTE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Basic Skills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Transfer degrees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SB 440 and </a:t>
            </a:r>
            <a:r>
              <a:rPr lang="en-US" dirty="0" err="1" smtClean="0"/>
              <a:t>BoG</a:t>
            </a:r>
            <a:r>
              <a:rPr lang="en-US" dirty="0" smtClean="0"/>
              <a:t> Mandates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UC Transfer?</a:t>
            </a:r>
            <a:endParaRPr lang="en-US" dirty="0"/>
          </a:p>
        </p:txBody>
      </p:sp>
      <p:pic>
        <p:nvPicPr>
          <p:cNvPr id="4" name="Picture 3" descr="associate-degree-for-transfer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5222009"/>
            <a:ext cx="3670300" cy="1358900"/>
          </a:xfrm>
          <a:prstGeom prst="rect">
            <a:avLst/>
          </a:prstGeom>
        </p:spPr>
      </p:pic>
      <p:pic>
        <p:nvPicPr>
          <p:cNvPr id="5" name="Picture 4" descr="img_hea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03" y="2691886"/>
            <a:ext cx="3338010" cy="96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Task Force on Workforce, Job Creation, and a Strong Economy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5256"/>
            <a:ext cx="8229600" cy="4232831"/>
          </a:xfrm>
        </p:spPr>
        <p:txBody>
          <a:bodyPr>
            <a:normAutofit/>
          </a:bodyPr>
          <a:lstStyle/>
          <a:p>
            <a:r>
              <a:rPr lang="en-US" dirty="0" smtClean="0"/>
              <a:t>Extension of 2011 Student Success TF</a:t>
            </a:r>
          </a:p>
          <a:p>
            <a:r>
              <a:rPr lang="en-US" dirty="0" smtClean="0"/>
              <a:t>Expected to focus on topics such as  the following:</a:t>
            </a:r>
          </a:p>
          <a:p>
            <a:pPr lvl="1"/>
            <a:r>
              <a:rPr lang="en-US" dirty="0" smtClean="0"/>
              <a:t>job creation</a:t>
            </a:r>
          </a:p>
          <a:p>
            <a:pPr lvl="1"/>
            <a:r>
              <a:rPr lang="en-US" dirty="0" smtClean="0"/>
              <a:t>alignment of K through higher education career pathways</a:t>
            </a:r>
          </a:p>
          <a:p>
            <a:pPr lvl="1"/>
            <a:r>
              <a:rPr lang="en-US" dirty="0" smtClean="0"/>
              <a:t>responsiveness to industry</a:t>
            </a:r>
          </a:p>
          <a:p>
            <a:pPr lvl="1"/>
            <a:r>
              <a:rPr lang="en-US" dirty="0" smtClean="0"/>
              <a:t>collaborative use of resources</a:t>
            </a:r>
          </a:p>
          <a:p>
            <a:r>
              <a:rPr lang="en-US" dirty="0" smtClean="0"/>
              <a:t>Recommendations to be completed by fall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 descr="logo_BOG_20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13" y="4163508"/>
            <a:ext cx="25400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1900"/>
          </a:xfrm>
        </p:spPr>
        <p:txBody>
          <a:bodyPr>
            <a:normAutofit/>
          </a:bodyPr>
          <a:lstStyle/>
          <a:p>
            <a:r>
              <a:rPr lang="en-US" dirty="0" smtClean="0"/>
              <a:t>A strong budget for the CCC System</a:t>
            </a:r>
          </a:p>
          <a:p>
            <a:pPr lvl="1"/>
            <a:r>
              <a:rPr lang="en-US" dirty="0" smtClean="0"/>
              <a:t>Funds for hiring full-time faculty</a:t>
            </a:r>
          </a:p>
          <a:p>
            <a:pPr lvl="1"/>
            <a:r>
              <a:rPr lang="en-US" dirty="0" smtClean="0"/>
              <a:t>1.02% COLA is state determined</a:t>
            </a:r>
          </a:p>
          <a:p>
            <a:pPr lvl="1"/>
            <a:r>
              <a:rPr lang="en-US" dirty="0" smtClean="0"/>
              <a:t>A lot of pet projects</a:t>
            </a:r>
          </a:p>
          <a:p>
            <a:pPr lvl="2"/>
            <a:r>
              <a:rPr lang="en-US" dirty="0" smtClean="0"/>
              <a:t>Basic skills</a:t>
            </a:r>
          </a:p>
          <a:p>
            <a:pPr lvl="2"/>
            <a:r>
              <a:rPr lang="en-US" dirty="0" smtClean="0"/>
              <a:t>Collaboration with CSU on remediation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99" y="4994106"/>
            <a:ext cx="4444801" cy="163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19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AB 288 (Holden):  Dual enrollment</a:t>
            </a:r>
          </a:p>
          <a:p>
            <a:r>
              <a:rPr lang="en-US" sz="2300" dirty="0" smtClean="0"/>
              <a:t>AB 626 (Low):  Hiring of full-time faculty, part-time office hours, noncredit FT ratio</a:t>
            </a:r>
          </a:p>
          <a:p>
            <a:r>
              <a:rPr lang="en-US" sz="2300" dirty="0" smtClean="0"/>
              <a:t>AB 770 (Irwin): Basic Skills Innovation</a:t>
            </a:r>
          </a:p>
          <a:p>
            <a:r>
              <a:rPr lang="en-US" sz="2300" dirty="0" smtClean="0"/>
              <a:t>AB 798 (Bonilla): Open Educational Resources</a:t>
            </a:r>
          </a:p>
          <a:p>
            <a:r>
              <a:rPr lang="en-US" sz="2300" dirty="0" smtClean="0"/>
              <a:t>SB 42 (Liu): Commission on Higher Education Performance and Accountability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20" y="5233239"/>
            <a:ext cx="1858469" cy="139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controversy over several years</a:t>
            </a:r>
          </a:p>
          <a:p>
            <a:r>
              <a:rPr lang="en-US" dirty="0" smtClean="0"/>
              <a:t>CCSF and Compton situations</a:t>
            </a:r>
          </a:p>
          <a:p>
            <a:r>
              <a:rPr lang="en-US" dirty="0" smtClean="0"/>
              <a:t>ASCCC Resolutions</a:t>
            </a:r>
          </a:p>
          <a:p>
            <a:r>
              <a:rPr lang="en-US" dirty="0" smtClean="0"/>
              <a:t>Consultation Council Taskforce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456</TotalTime>
  <Words>410</Words>
  <Application>Microsoft Office PowerPoint</Application>
  <PresentationFormat>On-screen Show (4:3)</PresentationFormat>
  <Paragraphs>85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Folio</vt:lpstr>
      <vt:lpstr>Slide 1</vt:lpstr>
      <vt:lpstr>The Education Technology Initiatives</vt:lpstr>
      <vt:lpstr>The Community College  Baccalaureate Degree</vt:lpstr>
      <vt:lpstr>Equity and Diversity</vt:lpstr>
      <vt:lpstr>C-ID and ADTs</vt:lpstr>
      <vt:lpstr>Task Force on Workforce, Job Creation, and a Strong Economy</vt:lpstr>
      <vt:lpstr>Budget</vt:lpstr>
      <vt:lpstr>Legislation</vt:lpstr>
      <vt:lpstr>Accreditation</vt:lpstr>
      <vt:lpstr>Professional Development</vt:lpstr>
      <vt:lpstr>Upcoming ASCCC Events</vt:lpstr>
      <vt:lpstr>THE ASCCC Facebook Page</vt:lpstr>
      <vt:lpstr>We Need Your Help</vt:lpstr>
      <vt:lpstr>Thank You for All You Do to Represent Faculty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Senate</dc:title>
  <dc:creator>David Morse</dc:creator>
  <cp:lastModifiedBy>Academic Senate</cp:lastModifiedBy>
  <cp:revision>38</cp:revision>
  <dcterms:created xsi:type="dcterms:W3CDTF">2015-06-09T03:14:07Z</dcterms:created>
  <dcterms:modified xsi:type="dcterms:W3CDTF">2015-06-09T14:58:51Z</dcterms:modified>
</cp:coreProperties>
</file>