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2" r:id="rId2"/>
  </p:sldMasterIdLst>
  <p:notesMasterIdLst>
    <p:notesMasterId r:id="rId28"/>
  </p:notesMasterIdLst>
  <p:sldIdLst>
    <p:sldId id="258" r:id="rId3"/>
    <p:sldId id="256" r:id="rId4"/>
    <p:sldId id="268" r:id="rId5"/>
    <p:sldId id="257" r:id="rId6"/>
    <p:sldId id="290" r:id="rId7"/>
    <p:sldId id="291" r:id="rId8"/>
    <p:sldId id="292" r:id="rId9"/>
    <p:sldId id="293" r:id="rId10"/>
    <p:sldId id="300" r:id="rId11"/>
    <p:sldId id="294" r:id="rId12"/>
    <p:sldId id="261" r:id="rId13"/>
    <p:sldId id="273" r:id="rId14"/>
    <p:sldId id="271" r:id="rId15"/>
    <p:sldId id="284" r:id="rId16"/>
    <p:sldId id="301" r:id="rId17"/>
    <p:sldId id="280" r:id="rId18"/>
    <p:sldId id="297" r:id="rId19"/>
    <p:sldId id="298" r:id="rId20"/>
    <p:sldId id="296" r:id="rId21"/>
    <p:sldId id="299" r:id="rId22"/>
    <p:sldId id="262" r:id="rId23"/>
    <p:sldId id="285" r:id="rId24"/>
    <p:sldId id="287" r:id="rId25"/>
    <p:sldId id="289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43"/>
    <p:restoredTop sz="86480" autoAdjust="0"/>
  </p:normalViewPr>
  <p:slideViewPr>
    <p:cSldViewPr snapToGrid="0" snapToObjects="1">
      <p:cViewPr varScale="1">
        <p:scale>
          <a:sx n="55" d="100"/>
          <a:sy n="55" d="100"/>
        </p:scale>
        <p:origin x="6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1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8DAC4-F342-8944-A0DC-9CD8573ED8E4}" type="datetimeFigureOut">
              <a:rPr lang="en-US" smtClean="0"/>
              <a:t>8/4/18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038E6-233D-6640-B1E6-8A5315750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3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08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5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99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7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67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7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6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7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75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38E6-233D-6640-B1E6-8A53157500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7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5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95350"/>
            <a:ext cx="7886700" cy="7953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9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0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87426"/>
            <a:ext cx="462915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1225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90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9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23925"/>
            <a:ext cx="1971675" cy="5253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23925"/>
            <a:ext cx="5800725" cy="5253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3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0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2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1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0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4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04875"/>
            <a:ext cx="78867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308A-6C79-0C48-8D25-38D536D875BA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B563-6CB5-DE41-A155-D28995C6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1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406" y="5916706"/>
            <a:ext cx="6365594" cy="8461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skerville Old Face"/>
                <a:cs typeface="Baskerville Old Face"/>
              </a:rPr>
              <a:t>State of the Senate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03A333-C8BD-D44B-AC19-4F73B95034F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29" name="Picture 5" descr="page1image3387269488">
            <a:extLst>
              <a:ext uri="{FF2B5EF4-FFF2-40B4-BE49-F238E27FC236}">
                <a16:creationId xmlns:a16="http://schemas.microsoft.com/office/drawing/2014/main" id="{E5E9A2C5-AA90-5B4A-8A61-3DFAF26E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292608"/>
            <a:ext cx="7315200" cy="56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7319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39E0-AC36-7640-B3C6-35EF2F0F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904875"/>
            <a:ext cx="8328991" cy="91440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</a:t>
            </a:r>
            <a:r>
              <a:rPr lang="en-US" i="0" dirty="0"/>
              <a:t>2018-19 Budget</a:t>
            </a:r>
            <a:br>
              <a:rPr lang="en-US" i="0" dirty="0"/>
            </a:br>
            <a:r>
              <a:rPr lang="en-US" i="0" dirty="0"/>
              <a:t> Open Educational Resources Initiative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7B16-5B04-3E40-85A8-91B8FF8F3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pPr lvl="1"/>
            <a:r>
              <a:rPr lang="en-US" dirty="0"/>
              <a:t>ASCCC OER Task Force recommendations</a:t>
            </a:r>
          </a:p>
          <a:p>
            <a:pPr lvl="1"/>
            <a:r>
              <a:rPr lang="en-US" dirty="0"/>
              <a:t>Evaluation of all current and past efforts in the system</a:t>
            </a:r>
          </a:p>
          <a:p>
            <a:pPr lvl="1"/>
            <a:r>
              <a:rPr lang="en-US" dirty="0"/>
              <a:t>Identify gaps and how to create quality materials for students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F6F084-16D8-5340-A481-BF90EEB91E4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0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Legislation to Fix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55" y="1828426"/>
            <a:ext cx="8766541" cy="4351338"/>
          </a:xfrm>
        </p:spPr>
        <p:txBody>
          <a:bodyPr>
            <a:normAutofit/>
          </a:bodyPr>
          <a:lstStyle/>
          <a:p>
            <a:pPr fontAlgn="base"/>
            <a:endParaRPr lang="en-US" b="0" i="0" dirty="0"/>
          </a:p>
          <a:p>
            <a:pPr fontAlgn="base"/>
            <a:endParaRPr lang="en-US" b="0" i="0" dirty="0"/>
          </a:p>
          <a:p>
            <a:pPr fontAlgn="base"/>
            <a:r>
              <a:rPr lang="en-US" b="0" i="0" dirty="0"/>
              <a:t>AB 1805 (Irwin) Community College Placement Policies </a:t>
            </a:r>
          </a:p>
          <a:p>
            <a:pPr fontAlgn="base"/>
            <a:r>
              <a:rPr lang="en-US" b="0" i="0" dirty="0"/>
              <a:t>AB 1935 (Irwin) Tutoring</a:t>
            </a:r>
          </a:p>
          <a:p>
            <a:pPr fontAlgn="base"/>
            <a:r>
              <a:rPr lang="en-US" b="0" i="0" dirty="0"/>
              <a:t>SB 1406 (Hill) Baccalaureate Degrees</a:t>
            </a:r>
          </a:p>
          <a:p>
            <a:pPr fontAlgn="base"/>
            <a:r>
              <a:rPr lang="en-US" b="0" i="0" dirty="0"/>
              <a:t>AB 3101 (</a:t>
            </a:r>
            <a:r>
              <a:rPr lang="en-US" b="0" i="0" dirty="0" err="1"/>
              <a:t>Carillo</a:t>
            </a:r>
            <a:r>
              <a:rPr lang="en-US" b="0" i="0" dirty="0"/>
              <a:t>) Revise </a:t>
            </a:r>
            <a:r>
              <a:rPr lang="en-US" b="0" i="0" dirty="0" err="1"/>
              <a:t>CCCApply</a:t>
            </a:r>
            <a:endParaRPr lang="en-US" b="0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125A5-528E-E748-AD53-BA34E6BF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964" y="3145971"/>
            <a:ext cx="3076122" cy="32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4423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/>
              <a:t>Legislation about Food Insecurity, Student Services, 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12" y="1828426"/>
            <a:ext cx="8685292" cy="4351338"/>
          </a:xfrm>
        </p:spPr>
        <p:txBody>
          <a:bodyPr>
            <a:normAutofit/>
          </a:bodyPr>
          <a:lstStyle/>
          <a:p>
            <a:pPr fontAlgn="base"/>
            <a:endParaRPr lang="en-US" b="0" i="0" dirty="0"/>
          </a:p>
          <a:p>
            <a:pPr fontAlgn="base"/>
            <a:endParaRPr lang="en-US" b="0" i="0" dirty="0"/>
          </a:p>
          <a:p>
            <a:pPr fontAlgn="base"/>
            <a:r>
              <a:rPr lang="en-US" b="0" i="0" dirty="0"/>
              <a:t>AB 2933 (Medina) Educational Liaisons</a:t>
            </a:r>
          </a:p>
          <a:p>
            <a:pPr fontAlgn="base"/>
            <a:r>
              <a:rPr lang="en-US" b="0" i="0" dirty="0"/>
              <a:t>SB 968 (Pan) Mental Health Counselors to Student Ratio</a:t>
            </a:r>
          </a:p>
          <a:p>
            <a:pPr fontAlgn="base"/>
            <a:r>
              <a:rPr lang="en-US" b="0" i="0" dirty="0"/>
              <a:t>AB 1037 (Limón) Cal Grant B Service Incentive Grant Program.</a:t>
            </a:r>
          </a:p>
          <a:p>
            <a:pPr fontAlgn="base"/>
            <a:r>
              <a:rPr lang="en-US" b="0" i="0" dirty="0"/>
              <a:t>AB 1887 (Medina) Undocumented Students</a:t>
            </a:r>
          </a:p>
          <a:p>
            <a:pPr fontAlgn="base"/>
            <a:r>
              <a:rPr lang="en-US" b="0" i="0" dirty="0"/>
              <a:t>AB 1952 (Mayes) Student Hunger</a:t>
            </a:r>
          </a:p>
          <a:p>
            <a:pPr fontAlgn="base"/>
            <a:r>
              <a:rPr lang="en-US" b="0" i="0" dirty="0"/>
              <a:t>AB 2785 (Rubio) Lactation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243897336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904875"/>
            <a:ext cx="8137663" cy="914401"/>
          </a:xfrm>
        </p:spPr>
        <p:txBody>
          <a:bodyPr>
            <a:normAutofit/>
          </a:bodyPr>
          <a:lstStyle/>
          <a:p>
            <a:r>
              <a:rPr lang="en-US" dirty="0"/>
              <a:t>ASCCC Advocacy Agenda 2017-18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92" y="2110082"/>
            <a:ext cx="8400566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ASCCC Legislative Agenda</a:t>
            </a:r>
          </a:p>
          <a:p>
            <a:pPr lvl="1"/>
            <a:r>
              <a:rPr lang="en-US" dirty="0"/>
              <a:t>Full time faculty hiring and faculty diversity</a:t>
            </a:r>
          </a:p>
          <a:p>
            <a:pPr lvl="1"/>
            <a:r>
              <a:rPr lang="en-US" dirty="0"/>
              <a:t>Audit Fee</a:t>
            </a:r>
          </a:p>
          <a:p>
            <a:pPr lvl="1"/>
            <a:r>
              <a:rPr lang="en-US" dirty="0"/>
              <a:t>Permanent and sustainable funding for C-ID</a:t>
            </a:r>
          </a:p>
          <a:p>
            <a:pPr lvl="1"/>
            <a:r>
              <a:rPr lang="en-US" dirty="0"/>
              <a:t>Dedicated professional development resources </a:t>
            </a:r>
          </a:p>
          <a:p>
            <a:pPr lvl="1"/>
            <a:r>
              <a:rPr lang="en-US" dirty="0"/>
              <a:t>Wrap-around student support including mental health services and direct aid for food and housing insecurity.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BBF64-B1E3-0842-936C-0B59A8AE8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247" y="1819275"/>
            <a:ext cx="2230753" cy="15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0891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88" y="1849602"/>
            <a:ext cx="8502610" cy="4351338"/>
          </a:xfrm>
        </p:spPr>
        <p:txBody>
          <a:bodyPr/>
          <a:lstStyle/>
          <a:p>
            <a:r>
              <a:rPr lang="en-US" dirty="0"/>
              <a:t>Consultation at System Level</a:t>
            </a:r>
          </a:p>
          <a:p>
            <a:r>
              <a:rPr lang="en-US" dirty="0"/>
              <a:t>Shore up Local Governance Structure</a:t>
            </a:r>
          </a:p>
          <a:p>
            <a:pPr lvl="1"/>
            <a:r>
              <a:rPr lang="en-US" dirty="0"/>
              <a:t>Ensure collegial consultation and effective participation</a:t>
            </a:r>
          </a:p>
          <a:p>
            <a:pPr lvl="1"/>
            <a:r>
              <a:rPr lang="en-US" dirty="0"/>
              <a:t>Review and strengthen policies and processes</a:t>
            </a:r>
          </a:p>
          <a:p>
            <a:pPr lvl="1"/>
            <a:r>
              <a:rPr lang="en-US" dirty="0"/>
              <a:t>Work with Union leadership to unite faculty</a:t>
            </a:r>
          </a:p>
          <a:p>
            <a:pPr lvl="1"/>
            <a:r>
              <a:rPr lang="en-US" dirty="0"/>
              <a:t>Create partnerships with administration, classified staff, and students</a:t>
            </a:r>
          </a:p>
          <a:p>
            <a:pPr lvl="1"/>
            <a:r>
              <a:rPr lang="en-US" dirty="0"/>
              <a:t>Build trust and goodwill</a:t>
            </a:r>
          </a:p>
          <a:p>
            <a:pPr lvl="1"/>
            <a:r>
              <a:rPr lang="en-US" dirty="0"/>
              <a:t>“When they go low, we go high.”</a:t>
            </a:r>
          </a:p>
          <a:p>
            <a:pPr lvl="1"/>
            <a:r>
              <a:rPr lang="en-US" dirty="0"/>
              <a:t>“If you want to go fast, go alone;</a:t>
            </a:r>
          </a:p>
          <a:p>
            <a:pPr marL="457200" lvl="1" indent="0">
              <a:buNone/>
            </a:pPr>
            <a:r>
              <a:rPr lang="en-US" dirty="0"/>
              <a:t>	 if you want to go far go together”</a:t>
            </a:r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1" y="4328288"/>
            <a:ext cx="2217764" cy="2439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49762-933F-694B-98BF-1ACF1C0FE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310" y="126673"/>
            <a:ext cx="3201690" cy="21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73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6A66-71EB-EA48-8AE1-4A151955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09263F-12CF-6442-90D4-3977F77F7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0" y="13890"/>
            <a:ext cx="9097260" cy="6615509"/>
          </a:xfrm>
        </p:spPr>
      </p:pic>
    </p:spTree>
    <p:extLst>
      <p:ext uri="{BB962C8B-B14F-4D97-AF65-F5344CB8AC3E}">
        <p14:creationId xmlns:p14="http://schemas.microsoft.com/office/powerpoint/2010/main" val="420980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Areas:  Guided Pathways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Chancellor’s Office Efforts</a:t>
            </a:r>
          </a:p>
          <a:p>
            <a:r>
              <a:rPr lang="en-US" dirty="0"/>
              <a:t>Collaboration with system partners</a:t>
            </a:r>
          </a:p>
          <a:p>
            <a:r>
              <a:rPr lang="en-US" dirty="0"/>
              <a:t>ASCCC Efforts</a:t>
            </a:r>
          </a:p>
          <a:p>
            <a:pPr lvl="1"/>
            <a:r>
              <a:rPr lang="en-US" dirty="0"/>
              <a:t>Webpage under construction</a:t>
            </a:r>
          </a:p>
          <a:p>
            <a:pPr lvl="1"/>
            <a:r>
              <a:rPr lang="en-US" dirty="0"/>
              <a:t>Guided Pathways Liaisons</a:t>
            </a:r>
          </a:p>
          <a:p>
            <a:pPr lvl="1"/>
            <a:r>
              <a:rPr lang="en-US" dirty="0"/>
              <a:t>Local visits</a:t>
            </a:r>
          </a:p>
          <a:p>
            <a:pPr lvl="1"/>
            <a:r>
              <a:rPr lang="en-US" dirty="0"/>
              <a:t>Speakers</a:t>
            </a:r>
          </a:p>
          <a:p>
            <a:pPr lvl="1"/>
            <a:r>
              <a:rPr lang="en-US" dirty="0"/>
              <a:t>Presentations</a:t>
            </a:r>
          </a:p>
          <a:p>
            <a:pPr lvl="1"/>
            <a:r>
              <a:rPr lang="en-US" dirty="0"/>
              <a:t>Regional meetings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GP Road Show </a:t>
            </a:r>
            <a:r>
              <a:rPr lang="mr-IN" dirty="0"/>
              <a:t>–</a:t>
            </a:r>
            <a:r>
              <a:rPr lang="en-US" dirty="0"/>
              <a:t> 10+1</a:t>
            </a:r>
          </a:p>
          <a:p>
            <a:pPr lvl="1"/>
            <a:r>
              <a:rPr lang="en-US" dirty="0"/>
              <a:t>Academic Academy </a:t>
            </a:r>
            <a:r>
              <a:rPr lang="mr-IN" dirty="0"/>
              <a:t>–</a:t>
            </a:r>
            <a:r>
              <a:rPr lang="en-US" dirty="0"/>
              <a:t> Guided Pathways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 descr="images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92" y="2705854"/>
            <a:ext cx="2669218" cy="26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6787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Areas:  AB705 Implementation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AB705 – Reformation of remedial education and assessment for placement</a:t>
            </a:r>
          </a:p>
          <a:p>
            <a:r>
              <a:rPr lang="en-US" b="0" dirty="0"/>
              <a:t>Academic and Professional Matter</a:t>
            </a:r>
          </a:p>
          <a:p>
            <a:r>
              <a:rPr lang="en-US" b="0" dirty="0"/>
              <a:t>Guidance memo for English and Mathematics/Quantitative Reasoning</a:t>
            </a:r>
          </a:p>
          <a:p>
            <a:r>
              <a:rPr lang="en-US" b="0" dirty="0"/>
              <a:t>Guidance memo for ESL</a:t>
            </a:r>
          </a:p>
          <a:p>
            <a:r>
              <a:rPr lang="en-US" b="0" dirty="0"/>
              <a:t>FAQs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Professional Development for faculty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B6BD9-508F-034D-B5DF-1DAD6AA30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497" y="3270137"/>
            <a:ext cx="2869503" cy="19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299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904875"/>
            <a:ext cx="8137663" cy="914401"/>
          </a:xfrm>
        </p:spPr>
        <p:txBody>
          <a:bodyPr>
            <a:normAutofit fontScale="90000"/>
          </a:bodyPr>
          <a:lstStyle/>
          <a:p>
            <a:r>
              <a:rPr lang="en-US" dirty="0"/>
              <a:t>Four Areas:  </a:t>
            </a:r>
            <a:br>
              <a:rPr lang="en-US" dirty="0"/>
            </a:br>
            <a:r>
              <a:rPr lang="en-US" dirty="0"/>
              <a:t>Strong Workforce Recommendations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CTE Minimum Qualification to ensure more industry experts are incorporated into instructional programs</a:t>
            </a:r>
          </a:p>
          <a:p>
            <a:r>
              <a:rPr lang="en-US" b="0" dirty="0"/>
              <a:t>Equivalency Toolkit</a:t>
            </a:r>
          </a:p>
          <a:p>
            <a:r>
              <a:rPr lang="en-US" b="0" dirty="0"/>
              <a:t>Subdiscipline Dialog</a:t>
            </a:r>
          </a:p>
          <a:p>
            <a:r>
              <a:rPr lang="en-US" b="0" dirty="0"/>
              <a:t>Professional Development for faculty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1621D-41F4-D945-B21B-297BC7F9A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243" y="3849891"/>
            <a:ext cx="3118757" cy="2327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76A4BD-F4C8-AE4E-BD4A-4FB98C676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45" y="3995612"/>
            <a:ext cx="2110468" cy="20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5853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Areas:  Faculty Diversification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Longstanding priority for ASCCC</a:t>
            </a:r>
          </a:p>
          <a:p>
            <a:r>
              <a:rPr lang="en-US" b="0" dirty="0"/>
              <a:t>September:  Five regional workshops through IEPI aimed at Human Resources Depts. and recruitment protocols</a:t>
            </a:r>
          </a:p>
          <a:p>
            <a:r>
              <a:rPr lang="en-US" b="0" dirty="0"/>
              <a:t>Messaging to Senate Presidents, CIOs, CEOs, Trustees</a:t>
            </a:r>
          </a:p>
          <a:p>
            <a:r>
              <a:rPr lang="en-US" b="0" dirty="0"/>
              <a:t>Late January/February regional workshops aimed at faculty serving on hiring committees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C9F18-941E-EE47-9FA1-D68CE580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936" y="4310743"/>
            <a:ext cx="2593064" cy="18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0576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89D4-8994-4B68-98E5-06F1FB198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98CF8-783A-476D-A1AA-79AA4B8DF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6E893-335F-4620-B268-83A099370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5" t="4833" r="1195" b="5848"/>
          <a:stretch/>
        </p:blipFill>
        <p:spPr>
          <a:xfrm>
            <a:off x="556591" y="628650"/>
            <a:ext cx="8378687" cy="4651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824C0-669E-490D-8163-BEB1A71B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1534" y="501161"/>
            <a:ext cx="10735534" cy="60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5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C6D6-B45C-9C4E-A333-C40C0B41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60FA85-9A91-CE48-81A7-A2E74DA9B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" y="139147"/>
            <a:ext cx="9138015" cy="65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9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76" y="904875"/>
            <a:ext cx="7886700" cy="914401"/>
          </a:xfrm>
        </p:spPr>
        <p:txBody>
          <a:bodyPr/>
          <a:lstStyle/>
          <a:p>
            <a:r>
              <a:rPr lang="en-US" dirty="0"/>
              <a:t>CCC Regulation Workgroup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4408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Sacred Cows</a:t>
            </a:r>
          </a:p>
          <a:p>
            <a:pPr lvl="1"/>
            <a:r>
              <a:rPr lang="en-US" dirty="0"/>
              <a:t>Faculty Obligation Number (FON) and 50% Law</a:t>
            </a:r>
          </a:p>
          <a:p>
            <a:r>
              <a:rPr lang="en-US" dirty="0"/>
              <a:t>Resume work that began Spring 2016</a:t>
            </a:r>
          </a:p>
          <a:p>
            <a:r>
              <a:rPr lang="en-US" dirty="0"/>
              <a:t>Updated proposal</a:t>
            </a:r>
          </a:p>
          <a:p>
            <a:pPr lvl="1"/>
            <a:r>
              <a:rPr lang="en-US" dirty="0"/>
              <a:t>Planned progress toward 75% Goal for every college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Advocate for FT funding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Track and publish progress to 75%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Include noncredit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Annual report</a:t>
            </a:r>
            <a:endParaRPr lang="en-US" dirty="0"/>
          </a:p>
          <a:p>
            <a:pPr lvl="1"/>
            <a:r>
              <a:rPr lang="en-US" dirty="0"/>
              <a:t>50% Law to include direct instructional costs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Counselors, librarians, tutors, and reassigned time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Redetermination of percentage</a:t>
            </a:r>
          </a:p>
          <a:p>
            <a:r>
              <a:rPr lang="en-US" dirty="0"/>
              <a:t>Updated proposal supported at Consultation Council</a:t>
            </a:r>
          </a:p>
        </p:txBody>
      </p:sp>
    </p:spTree>
    <p:extLst>
      <p:ext uri="{BB962C8B-B14F-4D97-AF65-F5344CB8AC3E}">
        <p14:creationId xmlns:p14="http://schemas.microsoft.com/office/powerpoint/2010/main" val="160350678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 Transfer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97" y="1825624"/>
            <a:ext cx="8715779" cy="47905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MOU between UCOP and CCCCO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UC Academic Senate and ASCCC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Request recommendation from UC Academic Senate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Guarantee admission to the system 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Complete a UCTP (with required GPA)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Other admission possibilities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Students completing ADTs that meet or exceed UCTP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Possible expansion of TAG agreements and removal of one TAG per student restriction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Creation of a System Guarantee Pool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Develop associate degrees based on UCTP (60 units)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B091B-7621-954D-AFF2-7747D8385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29" y="-1"/>
            <a:ext cx="2841171" cy="26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3836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31" y="1825624"/>
            <a:ext cx="7936759" cy="46769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Academic Academy (Guided Pathways), September 14-15 South San Francisco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Fall Plenary Session, November 1-3, Irvine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Spring Plenary Session, April 11-13, Burlingame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Career and Noncredit Institute, April 25-27, San Diego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Accreditation Institute with ACCJC, April 29-May 3, Burlingame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Faculty Leadership Institute, June 13-15, Sacramento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Curriculum Institute, July 10-13, Burlingame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413334641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31" y="1825624"/>
            <a:ext cx="7936759" cy="46769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Regional Meetings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Equivalency and Minimum Qualifications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Curriculum Regionals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EEO and Implicit Bias Regionals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Part-Time Faculty Regional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45415-F222-9843-98B6-004D884B2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571" y="2913742"/>
            <a:ext cx="3102429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5132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406" y="5916706"/>
            <a:ext cx="6365594" cy="8461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skerville Old Face"/>
                <a:cs typeface="Baskerville Old Face"/>
              </a:rPr>
              <a:t>Thank You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03A333-C8BD-D44B-AC19-4F73B95034F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29" name="Picture 5" descr="page1image3387269488">
            <a:extLst>
              <a:ext uri="{FF2B5EF4-FFF2-40B4-BE49-F238E27FC236}">
                <a16:creationId xmlns:a16="http://schemas.microsoft.com/office/drawing/2014/main" id="{E5E9A2C5-AA90-5B4A-8A61-3DFAF26E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292608"/>
            <a:ext cx="7315200" cy="56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077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D858-7D4C-4F3C-A02C-6F27C171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CF81A-AC4E-4368-AB5F-FE1BA42C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2AF3A-2BB3-4732-B7F6-833BD274F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1" t="4157" r="20500" b="6065"/>
          <a:stretch/>
        </p:blipFill>
        <p:spPr>
          <a:xfrm>
            <a:off x="717452" y="105369"/>
            <a:ext cx="7969348" cy="58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193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Budget</a:t>
            </a:r>
          </a:p>
          <a:p>
            <a:r>
              <a:rPr lang="en-US" dirty="0"/>
              <a:t>Legislation</a:t>
            </a:r>
          </a:p>
          <a:p>
            <a:r>
              <a:rPr lang="en-US" dirty="0"/>
              <a:t>Online College District</a:t>
            </a:r>
          </a:p>
          <a:p>
            <a:r>
              <a:rPr lang="en-US" dirty="0"/>
              <a:t>Funding Formula</a:t>
            </a:r>
          </a:p>
          <a:p>
            <a:r>
              <a:rPr lang="en-US" dirty="0"/>
              <a:t>Open Educational Resources</a:t>
            </a:r>
          </a:p>
          <a:p>
            <a:r>
              <a:rPr lang="en-US" dirty="0"/>
              <a:t>Governance</a:t>
            </a:r>
          </a:p>
          <a:p>
            <a:r>
              <a:rPr lang="en-US" dirty="0"/>
              <a:t>4 Areas of work with the Chancellor’s Office</a:t>
            </a:r>
          </a:p>
          <a:p>
            <a:r>
              <a:rPr lang="en-US" dirty="0"/>
              <a:t>Other Areas of Emphasis</a:t>
            </a:r>
          </a:p>
          <a:p>
            <a:r>
              <a:rPr lang="en-US" dirty="0"/>
              <a:t>Upcoming Events</a:t>
            </a:r>
          </a:p>
          <a:p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75" y="904875"/>
            <a:ext cx="3598390" cy="280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568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39E0-AC36-7640-B3C6-35EF2F0F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</a:t>
            </a:r>
            <a:r>
              <a:rPr lang="en-US" i="0" dirty="0"/>
              <a:t>2018-19 Budget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7B16-5B04-3E40-85A8-91B8FF8F3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$28.4M Deferred Maintenance and Instr. Eq.</a:t>
            </a:r>
            <a:endParaRPr lang="en-US" b="0" i="0" dirty="0"/>
          </a:p>
          <a:p>
            <a:r>
              <a:rPr lang="en-US" b="0" dirty="0"/>
              <a:t>$269M New Funding Formula</a:t>
            </a:r>
            <a:endParaRPr lang="en-US" b="0" i="0" dirty="0"/>
          </a:p>
          <a:p>
            <a:r>
              <a:rPr lang="en-US" b="0" dirty="0"/>
              <a:t>$173M, 2.71% COLA</a:t>
            </a:r>
            <a:endParaRPr lang="en-US" b="0" i="0" dirty="0"/>
          </a:p>
          <a:p>
            <a:r>
              <a:rPr lang="en-US" b="0" dirty="0"/>
              <a:t>$120M Online Community College</a:t>
            </a:r>
            <a:endParaRPr lang="en-US" b="0" i="0" dirty="0"/>
          </a:p>
          <a:p>
            <a:r>
              <a:rPr lang="en-US" b="0" dirty="0"/>
              <a:t>$60M Enrollment Growth</a:t>
            </a:r>
            <a:endParaRPr lang="en-US" b="0" i="0" dirty="0"/>
          </a:p>
          <a:p>
            <a:r>
              <a:rPr lang="en-US" b="0" dirty="0"/>
              <a:t>$46M College Promise Programs</a:t>
            </a:r>
            <a:endParaRPr lang="en-US" b="0" i="0" dirty="0"/>
          </a:p>
          <a:p>
            <a:r>
              <a:rPr lang="en-US" b="0" dirty="0"/>
              <a:t>$32.9M Financial Aid Expansion</a:t>
            </a:r>
            <a:endParaRPr lang="en-US" b="0" i="0" dirty="0"/>
          </a:p>
          <a:p>
            <a:r>
              <a:rPr lang="en-US" b="0" dirty="0"/>
              <a:t>$2M CCCCO Staffing</a:t>
            </a:r>
            <a:endParaRPr lang="en-US" b="0" i="0" dirty="0"/>
          </a:p>
          <a:p>
            <a:r>
              <a:rPr lang="en-US" b="0" dirty="0"/>
              <a:t>Prop98 Split 10.93%</a:t>
            </a:r>
            <a:endParaRPr lang="en-US" b="0" i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F6F084-16D8-5340-A481-BF90EEB91E4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ECC85-419B-5A46-B805-04E0F7E0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3" y="3748573"/>
            <a:ext cx="3461657" cy="22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39E0-AC36-7640-B3C6-35EF2F0F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</a:t>
            </a:r>
            <a:r>
              <a:rPr lang="en-US" i="0" dirty="0"/>
              <a:t>2018-19 Budget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7B16-5B04-3E40-85A8-91B8FF8F3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$35M OEI</a:t>
            </a:r>
            <a:endParaRPr lang="en-US" b="0" i="0" dirty="0"/>
          </a:p>
          <a:p>
            <a:r>
              <a:rPr lang="en-US" b="0" dirty="0"/>
              <a:t>$50M Part-time Faculty (one time)</a:t>
            </a:r>
            <a:endParaRPr lang="en-US" b="0" i="0" dirty="0"/>
          </a:p>
          <a:p>
            <a:r>
              <a:rPr lang="en-US" b="0" dirty="0"/>
              <a:t>$50M Full Time Faculty (ongoing)</a:t>
            </a:r>
            <a:endParaRPr lang="en-US" b="0" i="0" dirty="0"/>
          </a:p>
          <a:p>
            <a:r>
              <a:rPr lang="en-US" b="0" dirty="0"/>
              <a:t>$10M Legal Services for undocumented students, faculty and staff</a:t>
            </a:r>
            <a:endParaRPr lang="en-US" b="0" i="0" dirty="0"/>
          </a:p>
          <a:p>
            <a:r>
              <a:rPr lang="en-US" b="0" dirty="0"/>
              <a:t>Stabilization money for all colleges based on 2017-18 apportionment + COLA</a:t>
            </a:r>
            <a:endParaRPr lang="en-US" b="0" i="0" dirty="0"/>
          </a:p>
          <a:p>
            <a:r>
              <a:rPr lang="en-US" b="0" dirty="0"/>
              <a:t>$685k for C-ID</a:t>
            </a:r>
            <a:endParaRPr lang="en-US" b="0" i="0" dirty="0"/>
          </a:p>
          <a:p>
            <a:r>
              <a:rPr lang="en-US" b="0" dirty="0"/>
              <a:t>$6M Open Educational Resources</a:t>
            </a:r>
            <a:endParaRPr lang="en-US" b="0" i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F6F084-16D8-5340-A481-BF90EEB91E4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8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39E0-AC36-7640-B3C6-35EF2F0F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4875"/>
            <a:ext cx="8237054" cy="91440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</a:t>
            </a:r>
            <a:r>
              <a:rPr lang="en-US" i="0" dirty="0"/>
              <a:t>2018-19 Budget </a:t>
            </a:r>
            <a:br>
              <a:rPr lang="en-US" i="0" dirty="0"/>
            </a:br>
            <a:r>
              <a:rPr lang="en-US" i="0" dirty="0"/>
              <a:t>Community College Funding Formula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7B16-5B04-3E40-85A8-91B8FF8F3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60% based on FTES apportionment</a:t>
            </a:r>
          </a:p>
          <a:p>
            <a:r>
              <a:rPr lang="en-US" b="0" dirty="0"/>
              <a:t>20% based on </a:t>
            </a:r>
            <a:r>
              <a:rPr lang="en-US" b="0" dirty="0" err="1"/>
              <a:t>pell</a:t>
            </a:r>
            <a:r>
              <a:rPr lang="en-US" b="0" dirty="0"/>
              <a:t> grant / promise grant </a:t>
            </a:r>
          </a:p>
          <a:p>
            <a:r>
              <a:rPr lang="en-US" b="0" dirty="0"/>
              <a:t>20% based on performance metrics including</a:t>
            </a:r>
          </a:p>
          <a:p>
            <a:pPr lvl="1"/>
            <a:r>
              <a:rPr lang="en-US" dirty="0"/>
              <a:t>ADT attainment</a:t>
            </a:r>
          </a:p>
          <a:p>
            <a:pPr lvl="1"/>
            <a:r>
              <a:rPr lang="en-US" dirty="0"/>
              <a:t>AA/AS attainment</a:t>
            </a:r>
          </a:p>
          <a:p>
            <a:pPr lvl="1"/>
            <a:r>
              <a:rPr lang="en-US" dirty="0"/>
              <a:t>Transfer</a:t>
            </a:r>
          </a:p>
          <a:p>
            <a:pPr lvl="1"/>
            <a:r>
              <a:rPr lang="en-US" dirty="0"/>
              <a:t>Short term (9 units) CTE certificate</a:t>
            </a:r>
          </a:p>
          <a:p>
            <a:pPr lvl="1"/>
            <a:r>
              <a:rPr lang="en-US" dirty="0"/>
              <a:t>18+ unit CTE certificates</a:t>
            </a:r>
          </a:p>
          <a:p>
            <a:pPr lvl="1"/>
            <a:r>
              <a:rPr lang="en-US" dirty="0"/>
              <a:t>Completion of transfer level math/English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F6F084-16D8-5340-A481-BF90EEB91E4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7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39E0-AC36-7640-B3C6-35EF2F0F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04875"/>
            <a:ext cx="8117785" cy="91440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</a:t>
            </a:r>
            <a:r>
              <a:rPr lang="en-US" i="0" dirty="0"/>
              <a:t>2018-19 Budget</a:t>
            </a:r>
            <a:br>
              <a:rPr lang="en-US" i="0" dirty="0"/>
            </a:br>
            <a:r>
              <a:rPr lang="en-US" i="0" dirty="0"/>
              <a:t> Fully Online College District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7B16-5B04-3E40-85A8-91B8FF8F3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pPr lvl="1"/>
            <a:r>
              <a:rPr lang="en-US" dirty="0"/>
              <a:t>Board of Governors serves as the Board of Trustees</a:t>
            </a:r>
          </a:p>
          <a:p>
            <a:pPr lvl="1"/>
            <a:r>
              <a:rPr lang="en-US" dirty="0"/>
              <a:t>Must have students enrolled by Fall 2019</a:t>
            </a:r>
          </a:p>
          <a:p>
            <a:pPr lvl="1"/>
            <a:r>
              <a:rPr lang="en-US" dirty="0"/>
              <a:t>Competency based educational offerings targeting 24-35 year </a:t>
            </a:r>
            <a:r>
              <a:rPr lang="en-US" dirty="0" err="1"/>
              <a:t>olds</a:t>
            </a:r>
            <a:r>
              <a:rPr lang="en-US" dirty="0"/>
              <a:t> with a high school diploma and little or no college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differential fees</a:t>
            </a:r>
          </a:p>
          <a:p>
            <a:pPr lvl="1"/>
            <a:r>
              <a:rPr lang="en-US" dirty="0"/>
              <a:t>Non-duplicative of current CCC offerings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F6F084-16D8-5340-A481-BF90EEB91E4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5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96A5-D956-E142-B0ED-07EE75D2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C48941-77E4-B94C-9C46-F69453157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2677"/>
          </a:xfrm>
        </p:spPr>
      </p:pic>
    </p:spTree>
    <p:extLst>
      <p:ext uri="{BB962C8B-B14F-4D97-AF65-F5344CB8AC3E}">
        <p14:creationId xmlns:p14="http://schemas.microsoft.com/office/powerpoint/2010/main" val="2359213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nate Template Plai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Senate Template Plain.thmx</Template>
  <TotalTime>17348</TotalTime>
  <Words>841</Words>
  <Application>Microsoft Macintosh PowerPoint</Application>
  <PresentationFormat>On-screen Show (4:3)</PresentationFormat>
  <Paragraphs>182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-webkit-standard</vt:lpstr>
      <vt:lpstr>Arial</vt:lpstr>
      <vt:lpstr>Baskerville Old Face</vt:lpstr>
      <vt:lpstr>Calibri</vt:lpstr>
      <vt:lpstr>Georgia</vt:lpstr>
      <vt:lpstr>Mangal</vt:lpstr>
      <vt:lpstr>Office Theme</vt:lpstr>
      <vt:lpstr>Senate Template Plain</vt:lpstr>
      <vt:lpstr>State of the Senate</vt:lpstr>
      <vt:lpstr>PowerPoint Presentation</vt:lpstr>
      <vt:lpstr>PowerPoint Presentation</vt:lpstr>
      <vt:lpstr>Updates</vt:lpstr>
      <vt:lpstr>   2018-19 Budget </vt:lpstr>
      <vt:lpstr>   2018-19 Budget </vt:lpstr>
      <vt:lpstr>   2018-19 Budget  Community College Funding Formula </vt:lpstr>
      <vt:lpstr>   2018-19 Budget  Fully Online College District </vt:lpstr>
      <vt:lpstr>PowerPoint Presentation</vt:lpstr>
      <vt:lpstr>   2018-19 Budget  Open Educational Resources Initiative </vt:lpstr>
      <vt:lpstr>Legislation to Fix Us</vt:lpstr>
      <vt:lpstr>Legislation about Food Insecurity, Student Services, Financial Aid</vt:lpstr>
      <vt:lpstr>ASCCC Advocacy Agenda 2017-18</vt:lpstr>
      <vt:lpstr>Governance</vt:lpstr>
      <vt:lpstr>PowerPoint Presentation</vt:lpstr>
      <vt:lpstr>Four Areas:  Guided Pathways</vt:lpstr>
      <vt:lpstr>Four Areas:  AB705 Implementation</vt:lpstr>
      <vt:lpstr>Four Areas:   Strong Workforce Recommendations </vt:lpstr>
      <vt:lpstr>Four Areas:  Faculty Diversification</vt:lpstr>
      <vt:lpstr>PowerPoint Presentation</vt:lpstr>
      <vt:lpstr>CCC Regulation Workgroup</vt:lpstr>
      <vt:lpstr>UC Transfer Pathways</vt:lpstr>
      <vt:lpstr>Upcoming Events</vt:lpstr>
      <vt:lpstr>Upcoming Events</vt:lpstr>
      <vt:lpstr>Thank You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Senate</dc:title>
  <dc:subject/>
  <dc:creator>Julie Bruno</dc:creator>
  <cp:keywords/>
  <dc:description/>
  <cp:lastModifiedBy>Stanskas, Peter-John</cp:lastModifiedBy>
  <cp:revision>116</cp:revision>
  <cp:lastPrinted>2017-11-01T01:36:59Z</cp:lastPrinted>
  <dcterms:created xsi:type="dcterms:W3CDTF">2017-10-25T20:25:42Z</dcterms:created>
  <dcterms:modified xsi:type="dcterms:W3CDTF">2018-08-04T15:25:44Z</dcterms:modified>
  <cp:category/>
</cp:coreProperties>
</file>