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2" r:id="rId2"/>
  </p:sldMasterIdLst>
  <p:notesMasterIdLst>
    <p:notesMasterId r:id="rId19"/>
  </p:notesMasterIdLst>
  <p:sldIdLst>
    <p:sldId id="258" r:id="rId3"/>
    <p:sldId id="257" r:id="rId4"/>
    <p:sldId id="260" r:id="rId5"/>
    <p:sldId id="281" r:id="rId6"/>
    <p:sldId id="285" r:id="rId7"/>
    <p:sldId id="280" r:id="rId8"/>
    <p:sldId id="261" r:id="rId9"/>
    <p:sldId id="273" r:id="rId10"/>
    <p:sldId id="271" r:id="rId11"/>
    <p:sldId id="262" r:id="rId12"/>
    <p:sldId id="284" r:id="rId13"/>
    <p:sldId id="278" r:id="rId14"/>
    <p:sldId id="279" r:id="rId15"/>
    <p:sldId id="275" r:id="rId16"/>
    <p:sldId id="287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9665" autoAdjust="0"/>
  </p:normalViewPr>
  <p:slideViewPr>
    <p:cSldViewPr snapToGrid="0" snapToObjects="1">
      <p:cViewPr varScale="1">
        <p:scale>
          <a:sx n="55" d="100"/>
          <a:sy n="55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8DAC4-F342-8944-A0DC-9CD8573ED8E4}" type="datetimeFigureOut">
              <a:rPr lang="en-US" smtClean="0"/>
              <a:t>4/26/18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038E6-233D-6640-B1E6-8A5315750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31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038E6-233D-6640-B1E6-8A53157500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08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038E6-233D-6640-B1E6-8A53157500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765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038E6-233D-6640-B1E6-8A531575007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675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038E6-233D-6640-B1E6-8A531575007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675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038E6-233D-6640-B1E6-8A531575007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0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038E6-233D-6640-B1E6-8A53157500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1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038E6-233D-6640-B1E6-8A53157500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58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038E6-233D-6640-B1E6-8A53157500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67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038E6-233D-6640-B1E6-8A53157500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71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038E6-233D-6640-B1E6-8A53157500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0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038E6-233D-6640-B1E6-8A53157500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0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038E6-233D-6640-B1E6-8A53157500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05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038E6-233D-6640-B1E6-8A531575007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99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308A-6C79-0C48-8D25-38D536D875BA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B563-6CB5-DE41-A155-D28995C67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44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308A-6C79-0C48-8D25-38D536D875BA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B563-6CB5-DE41-A155-D28995C67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8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308A-6C79-0C48-8D25-38D536D875BA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B563-6CB5-DE41-A155-D28995C67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11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3A5308A-6C79-0C48-8D25-38D536D875BA}" type="datetimeFigureOut">
              <a:rPr lang="en-US" smtClean="0"/>
              <a:t>4/26/18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A2AB563-6CB5-DE41-A155-D28995C67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19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308A-6C79-0C48-8D25-38D536D875BA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B563-6CB5-DE41-A155-D28995C67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75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308A-6C79-0C48-8D25-38D536D875BA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B563-6CB5-DE41-A155-D28995C67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39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308A-6C79-0C48-8D25-38D536D875BA}" type="datetimeFigureOut">
              <a:rPr lang="en-US" smtClean="0"/>
              <a:t>4/26/18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B563-6CB5-DE41-A155-D28995C67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0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95350"/>
            <a:ext cx="7886700" cy="7953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308A-6C79-0C48-8D25-38D536D875BA}" type="datetimeFigureOut">
              <a:rPr lang="en-US" smtClean="0"/>
              <a:t>4/26/18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B563-6CB5-DE41-A155-D28995C67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5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308A-6C79-0C48-8D25-38D536D875BA}" type="datetimeFigureOut">
              <a:rPr lang="en-US" smtClean="0"/>
              <a:t>4/26/18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B563-6CB5-DE41-A155-D28995C67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393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308A-6C79-0C48-8D25-38D536D875BA}" type="datetimeFigureOut">
              <a:rPr lang="en-US" smtClean="0"/>
              <a:t>4/26/18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B563-6CB5-DE41-A155-D28995C67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090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19379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87426"/>
            <a:ext cx="4629150" cy="5005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81225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308A-6C79-0C48-8D25-38D536D875BA}" type="datetimeFigureOut">
              <a:rPr lang="en-US" smtClean="0"/>
              <a:t>4/26/18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B563-6CB5-DE41-A155-D28995C67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04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308A-6C79-0C48-8D25-38D536D875BA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B563-6CB5-DE41-A155-D28995C67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90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99427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9243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308A-6C79-0C48-8D25-38D536D875BA}" type="datetimeFigureOut">
              <a:rPr lang="en-US" smtClean="0"/>
              <a:t>4/26/18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B563-6CB5-DE41-A155-D28995C67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29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308A-6C79-0C48-8D25-38D536D875BA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B563-6CB5-DE41-A155-D28995C67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30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923925"/>
            <a:ext cx="1971675" cy="5253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23925"/>
            <a:ext cx="5800725" cy="5253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308A-6C79-0C48-8D25-38D536D875BA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B563-6CB5-DE41-A155-D28995C67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32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308A-6C79-0C48-8D25-38D536D875BA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B563-6CB5-DE41-A155-D28995C67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39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308A-6C79-0C48-8D25-38D536D875BA}" type="datetimeFigureOut">
              <a:rPr lang="en-US" smtClean="0"/>
              <a:t>4/26/18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B563-6CB5-DE41-A155-D28995C67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00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308A-6C79-0C48-8D25-38D536D875BA}" type="datetimeFigureOut">
              <a:rPr lang="en-US" smtClean="0"/>
              <a:t>4/26/18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B563-6CB5-DE41-A155-D28995C67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29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308A-6C79-0C48-8D25-38D536D875BA}" type="datetimeFigureOut">
              <a:rPr lang="en-US" smtClean="0"/>
              <a:t>4/26/18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B563-6CB5-DE41-A155-D28995C67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16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308A-6C79-0C48-8D25-38D536D875BA}" type="datetimeFigureOut">
              <a:rPr lang="en-US" smtClean="0"/>
              <a:t>4/26/18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B563-6CB5-DE41-A155-D28995C67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308A-6C79-0C48-8D25-38D536D875BA}" type="datetimeFigureOut">
              <a:rPr lang="en-US" smtClean="0"/>
              <a:t>4/26/18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B563-6CB5-DE41-A155-D28995C67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0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308A-6C79-0C48-8D25-38D536D875BA}" type="datetimeFigureOut">
              <a:rPr lang="en-US" smtClean="0"/>
              <a:t>4/26/18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B563-6CB5-DE41-A155-D28995C67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40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5308A-6C79-0C48-8D25-38D536D875BA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AB563-6CB5-DE41-A155-D28995C67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44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04875"/>
            <a:ext cx="78867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5308A-6C79-0C48-8D25-38D536D875BA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AB563-6CB5-DE41-A155-D28995C67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1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406" y="5916706"/>
            <a:ext cx="6365594" cy="84612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Baskerville Old Face"/>
                <a:cs typeface="Baskerville Old Face"/>
              </a:rPr>
              <a:t>State of the Senate</a:t>
            </a:r>
            <a:endParaRPr lang="en-US" sz="5400" dirty="0">
              <a:solidFill>
                <a:schemeClr val="bg1"/>
              </a:solidFill>
              <a:latin typeface="Baskerville Old Face"/>
              <a:cs typeface="Baskerville Old Face"/>
            </a:endParaRPr>
          </a:p>
        </p:txBody>
      </p:sp>
      <p:pic>
        <p:nvPicPr>
          <p:cNvPr id="4" name="Picture Placeholder 3" descr="session2019.jp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52" b="16052"/>
          <a:stretch>
            <a:fillRect/>
          </a:stretch>
        </p:blipFill>
        <p:spPr>
          <a:xfrm>
            <a:off x="1084583" y="405501"/>
            <a:ext cx="7278701" cy="5459025"/>
          </a:xfrm>
        </p:spPr>
      </p:pic>
    </p:spTree>
    <p:extLst>
      <p:ext uri="{BB962C8B-B14F-4D97-AF65-F5344CB8AC3E}">
        <p14:creationId xmlns:p14="http://schemas.microsoft.com/office/powerpoint/2010/main" val="376427319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476" y="904875"/>
            <a:ext cx="7886700" cy="914401"/>
          </a:xfrm>
        </p:spPr>
        <p:txBody>
          <a:bodyPr/>
          <a:lstStyle/>
          <a:p>
            <a:r>
              <a:rPr lang="en-US" dirty="0" smtClean="0"/>
              <a:t>CCC Regulation Workgrou</a:t>
            </a:r>
            <a:r>
              <a:rPr lang="en-US" dirty="0"/>
              <a:t>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344084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Sacred Cows</a:t>
            </a:r>
          </a:p>
          <a:p>
            <a:pPr lvl="1"/>
            <a:r>
              <a:rPr lang="en-US" dirty="0"/>
              <a:t>Faculty Obligation Number (FON</a:t>
            </a:r>
            <a:r>
              <a:rPr lang="en-US" dirty="0" smtClean="0"/>
              <a:t>) and 50</a:t>
            </a:r>
            <a:r>
              <a:rPr lang="en-US" dirty="0"/>
              <a:t>% Law</a:t>
            </a:r>
          </a:p>
          <a:p>
            <a:r>
              <a:rPr lang="en-US" dirty="0" smtClean="0"/>
              <a:t>Resume work that began Spring 2016</a:t>
            </a:r>
          </a:p>
          <a:p>
            <a:r>
              <a:rPr lang="en-US" dirty="0" smtClean="0"/>
              <a:t>Updated proposal</a:t>
            </a:r>
          </a:p>
          <a:p>
            <a:pPr lvl="1"/>
            <a:r>
              <a:rPr lang="en-US" dirty="0" smtClean="0"/>
              <a:t>Planned progress toward 75% Goal for every college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Advocate for FT funding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Track and publish progress to 75%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Include noncredit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Annual report</a:t>
            </a:r>
            <a:endParaRPr lang="en-US" dirty="0" smtClean="0"/>
          </a:p>
          <a:p>
            <a:pPr lvl="1"/>
            <a:r>
              <a:rPr lang="en-US" dirty="0" smtClean="0"/>
              <a:t>50% Law to include direct instructional costs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Counselors, librarians, tutors, and reassigned time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Redetermination of percentage</a:t>
            </a:r>
          </a:p>
          <a:p>
            <a:r>
              <a:rPr lang="en-US" dirty="0" smtClean="0"/>
              <a:t>Updated proposal supported at Consultation Council</a:t>
            </a:r>
          </a:p>
        </p:txBody>
      </p:sp>
    </p:spTree>
    <p:extLst>
      <p:ext uri="{BB962C8B-B14F-4D97-AF65-F5344CB8AC3E}">
        <p14:creationId xmlns:p14="http://schemas.microsoft.com/office/powerpoint/2010/main" val="1603506788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88" y="1849602"/>
            <a:ext cx="8502610" cy="4351338"/>
          </a:xfrm>
        </p:spPr>
        <p:txBody>
          <a:bodyPr/>
          <a:lstStyle/>
          <a:p>
            <a:r>
              <a:rPr lang="en-US" dirty="0" smtClean="0"/>
              <a:t>Consultation at System Level</a:t>
            </a:r>
          </a:p>
          <a:p>
            <a:r>
              <a:rPr lang="en-US" dirty="0" smtClean="0"/>
              <a:t>Shore up Local Governance Structure</a:t>
            </a:r>
          </a:p>
          <a:p>
            <a:pPr lvl="1"/>
            <a:r>
              <a:rPr lang="en-US" dirty="0" smtClean="0"/>
              <a:t>Ensure collegial consultation and effective participation</a:t>
            </a:r>
          </a:p>
          <a:p>
            <a:pPr lvl="1"/>
            <a:r>
              <a:rPr lang="en-US" dirty="0" smtClean="0"/>
              <a:t>Review and strengthen policies and processes</a:t>
            </a:r>
          </a:p>
          <a:p>
            <a:pPr lvl="1"/>
            <a:r>
              <a:rPr lang="en-US" dirty="0" smtClean="0"/>
              <a:t>Work with Union leadership to unite faculty</a:t>
            </a:r>
          </a:p>
          <a:p>
            <a:pPr lvl="1"/>
            <a:r>
              <a:rPr lang="en-US" dirty="0" smtClean="0"/>
              <a:t>Create partnerships with administration, classified staff, and students</a:t>
            </a:r>
          </a:p>
          <a:p>
            <a:pPr lvl="1"/>
            <a:r>
              <a:rPr lang="en-US" dirty="0"/>
              <a:t>Build trust and </a:t>
            </a:r>
            <a:r>
              <a:rPr lang="en-US" dirty="0" smtClean="0"/>
              <a:t>goodwill</a:t>
            </a:r>
          </a:p>
          <a:p>
            <a:pPr lvl="1"/>
            <a:r>
              <a:rPr lang="en-US" dirty="0" smtClean="0"/>
              <a:t>“When they go low, we go high.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“If you want to go fast, go alone;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 if you want to go far go together”</a:t>
            </a:r>
            <a:endParaRPr lang="en-US" dirty="0"/>
          </a:p>
        </p:txBody>
      </p:sp>
      <p:pic>
        <p:nvPicPr>
          <p:cNvPr id="4" name="Picture 3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561" y="4328288"/>
            <a:ext cx="2217764" cy="24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573345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Recognitions and Celebrations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200" dirty="0" err="1" smtClean="0"/>
              <a:t>Ardon</a:t>
            </a:r>
            <a:r>
              <a:rPr lang="en-US" sz="3200" dirty="0" smtClean="0"/>
              <a:t> Alger</a:t>
            </a:r>
          </a:p>
          <a:p>
            <a:pPr marL="0" indent="0" algn="ctr">
              <a:buNone/>
            </a:pPr>
            <a:r>
              <a:rPr lang="en-US" sz="3200" dirty="0" smtClean="0"/>
              <a:t>Academic Senate President</a:t>
            </a:r>
          </a:p>
          <a:p>
            <a:pPr marL="0" indent="0" algn="ctr">
              <a:buNone/>
            </a:pPr>
            <a:r>
              <a:rPr lang="en-US" sz="3200" dirty="0" smtClean="0"/>
              <a:t>18 Years</a:t>
            </a:r>
          </a:p>
        </p:txBody>
      </p:sp>
      <p:pic>
        <p:nvPicPr>
          <p:cNvPr id="4" name="Picture 3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208" y="4255359"/>
            <a:ext cx="68453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106441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Recognitions and Celebrations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200" dirty="0" smtClean="0"/>
              <a:t>Julie Adams</a:t>
            </a:r>
          </a:p>
          <a:p>
            <a:pPr marL="0" indent="0" algn="ctr">
              <a:buNone/>
            </a:pPr>
            <a:r>
              <a:rPr lang="en-US" sz="3200" dirty="0"/>
              <a:t>Executive </a:t>
            </a:r>
            <a:r>
              <a:rPr lang="en-US" sz="3200" dirty="0" smtClean="0"/>
              <a:t>Director</a:t>
            </a:r>
          </a:p>
          <a:p>
            <a:pPr marL="0" indent="0" algn="ctr">
              <a:buNone/>
            </a:pPr>
            <a:r>
              <a:rPr lang="en-US" sz="3200" dirty="0" smtClean="0"/>
              <a:t>Academic Senate for California Community Colleges</a:t>
            </a:r>
          </a:p>
          <a:p>
            <a:pPr marL="0" indent="0" algn="ctr">
              <a:buNone/>
            </a:pPr>
            <a:r>
              <a:rPr lang="en-US" sz="3200" dirty="0" smtClean="0"/>
              <a:t>21 </a:t>
            </a:r>
            <a:r>
              <a:rPr lang="en-US" sz="3200" dirty="0"/>
              <a:t>Years </a:t>
            </a:r>
          </a:p>
          <a:p>
            <a:pPr marL="0" indent="0" algn="ctr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17916025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86" y="1825624"/>
            <a:ext cx="7519034" cy="4676916"/>
          </a:xfrm>
        </p:spPr>
        <p:txBody>
          <a:bodyPr>
            <a:noAutofit/>
          </a:bodyPr>
          <a:lstStyle/>
          <a:p>
            <a:pPr lvl="0">
              <a:lnSpc>
                <a:spcPct val="110000"/>
              </a:lnSpc>
            </a:pPr>
            <a:r>
              <a:rPr lang="en-US" sz="2000" dirty="0" smtClean="0"/>
              <a:t>Career and Noncredit Education Institute, May 3-5, 2018, Westin South Coast Plaza</a:t>
            </a:r>
          </a:p>
          <a:p>
            <a:pPr lvl="0">
              <a:lnSpc>
                <a:spcPct val="110000"/>
              </a:lnSpc>
            </a:pPr>
            <a:r>
              <a:rPr lang="en-US" sz="2000" dirty="0" smtClean="0"/>
              <a:t>Guided Pathways Regional Meetings, May 11(Pasadena CC) and May 12 (Evergreen Valley College), 2018</a:t>
            </a:r>
          </a:p>
          <a:p>
            <a:r>
              <a:rPr lang="en-US" sz="2000" dirty="0" smtClean="0"/>
              <a:t>Discipline </a:t>
            </a:r>
            <a:r>
              <a:rPr lang="en-US" sz="2000" dirty="0"/>
              <a:t>Input Group meetings May 18 (North) and May 19 (South</a:t>
            </a:r>
            <a:r>
              <a:rPr lang="en-US" sz="2000" dirty="0" smtClean="0"/>
              <a:t>) </a:t>
            </a:r>
          </a:p>
          <a:p>
            <a:pPr lvl="1"/>
            <a:r>
              <a:rPr lang="en-US" sz="2000" dirty="0" smtClean="0"/>
              <a:t>Identify sub-disciplines </a:t>
            </a:r>
            <a:r>
              <a:rPr lang="en-US" sz="2000" dirty="0"/>
              <a:t>certain CTE disciplines  and map general education competencies to discipline competencies.</a:t>
            </a:r>
          </a:p>
          <a:p>
            <a:pPr lvl="1"/>
            <a:r>
              <a:rPr lang="en-US" sz="2000" dirty="0" smtClean="0"/>
              <a:t>Faculty </a:t>
            </a:r>
            <a:r>
              <a:rPr lang="en-US" sz="2000" dirty="0"/>
              <a:t>in the disciplines of Automotive, Welding, Aviation, Air Conditioning/Heating/Refrigeration, as well local senate leaders with general education requirements are </a:t>
            </a:r>
            <a:r>
              <a:rPr lang="en-US" sz="2000" dirty="0" smtClean="0"/>
              <a:t>needed.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505202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831" y="1825624"/>
            <a:ext cx="7936759" cy="4676916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000" dirty="0"/>
              <a:t>Curriculum Regional Meetings, May 18, San Jose City College and May </a:t>
            </a:r>
            <a:r>
              <a:rPr lang="en-US" sz="2000" dirty="0" smtClean="0"/>
              <a:t>19 </a:t>
            </a:r>
            <a:r>
              <a:rPr lang="en-US" sz="2000" dirty="0"/>
              <a:t>Cerritos College, 2018</a:t>
            </a:r>
          </a:p>
          <a:p>
            <a:pPr lvl="0">
              <a:lnSpc>
                <a:spcPct val="110000"/>
              </a:lnSpc>
            </a:pPr>
            <a:r>
              <a:rPr lang="en-US" sz="2000" dirty="0" smtClean="0"/>
              <a:t>Faculty </a:t>
            </a:r>
            <a:r>
              <a:rPr lang="en-US" sz="2000" dirty="0"/>
              <a:t>Leadership Institute, June 14-16, 2018, Sheraton </a:t>
            </a:r>
            <a:r>
              <a:rPr lang="en-US" sz="2000" dirty="0" smtClean="0"/>
              <a:t>San Diego</a:t>
            </a:r>
            <a:endParaRPr lang="en-US" sz="2000" dirty="0"/>
          </a:p>
          <a:p>
            <a:pPr>
              <a:lnSpc>
                <a:spcPct val="110000"/>
              </a:lnSpc>
            </a:pPr>
            <a:r>
              <a:rPr lang="en-US" sz="2000" dirty="0"/>
              <a:t>Curriculum Institute, July 11-14, 2018, Riverside Convention Center </a:t>
            </a:r>
            <a:endParaRPr lang="en-US" sz="2000" dirty="0" smtClean="0"/>
          </a:p>
          <a:p>
            <a:pPr>
              <a:lnSpc>
                <a:spcPct val="110000"/>
              </a:lnSpc>
            </a:pPr>
            <a:r>
              <a:rPr lang="en-US" sz="2000" dirty="0" smtClean="0"/>
              <a:t>Part Time Faculty Leadership Institute, August 2-4, 2018, Westin SFO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Academic Academy (Guided Pathways), September 14-15, 2018, Embassy Suites So. San Francisco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33346413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406" y="5916706"/>
            <a:ext cx="6365594" cy="846121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Baskerville Old Face"/>
                <a:cs typeface="Baskerville Old Face"/>
              </a:rPr>
              <a:t>Thank You</a:t>
            </a:r>
            <a:endParaRPr lang="en-US" sz="5400" dirty="0">
              <a:solidFill>
                <a:schemeClr val="bg1"/>
              </a:solidFill>
              <a:latin typeface="Baskerville Old Face"/>
              <a:cs typeface="Baskerville Old Face"/>
            </a:endParaRPr>
          </a:p>
        </p:txBody>
      </p:sp>
      <p:pic>
        <p:nvPicPr>
          <p:cNvPr id="4" name="Picture Placeholder 3" descr="session2019.jp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52" b="16052"/>
          <a:stretch>
            <a:fillRect/>
          </a:stretch>
        </p:blipFill>
        <p:spPr>
          <a:xfrm>
            <a:off x="1084583" y="405501"/>
            <a:ext cx="7278701" cy="5459025"/>
          </a:xfrm>
        </p:spPr>
      </p:pic>
    </p:spTree>
    <p:extLst>
      <p:ext uri="{BB962C8B-B14F-4D97-AF65-F5344CB8AC3E}">
        <p14:creationId xmlns:p14="http://schemas.microsoft.com/office/powerpoint/2010/main" val="1265513291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11933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Budget</a:t>
            </a:r>
          </a:p>
          <a:p>
            <a:r>
              <a:rPr lang="en-US" dirty="0" smtClean="0"/>
              <a:t>Curriculum</a:t>
            </a:r>
          </a:p>
          <a:p>
            <a:r>
              <a:rPr lang="en-US" dirty="0" smtClean="0"/>
              <a:t>UC Transfer Pathways</a:t>
            </a:r>
          </a:p>
          <a:p>
            <a:r>
              <a:rPr lang="en-US" dirty="0" smtClean="0"/>
              <a:t>Guided Pathways</a:t>
            </a:r>
          </a:p>
          <a:p>
            <a:r>
              <a:rPr lang="en-US" dirty="0" smtClean="0"/>
              <a:t>Legislation</a:t>
            </a:r>
          </a:p>
          <a:p>
            <a:r>
              <a:rPr lang="en-US" dirty="0" smtClean="0"/>
              <a:t>Workgroup on CCC Regulations</a:t>
            </a:r>
          </a:p>
          <a:p>
            <a:r>
              <a:rPr lang="en-US" dirty="0" smtClean="0"/>
              <a:t>Local Governance</a:t>
            </a:r>
          </a:p>
          <a:p>
            <a:r>
              <a:rPr lang="en-US" dirty="0" smtClean="0"/>
              <a:t>Transitions and Celebrations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675" y="904875"/>
            <a:ext cx="3598390" cy="2805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345682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2018-2019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215" y="1997988"/>
            <a:ext cx="7886700" cy="3612968"/>
          </a:xfrm>
        </p:spPr>
        <p:txBody>
          <a:bodyPr>
            <a:normAutofit/>
          </a:bodyPr>
          <a:lstStyle/>
          <a:p>
            <a:r>
              <a:rPr lang="en-US" dirty="0" smtClean="0"/>
              <a:t>May Revise</a:t>
            </a:r>
          </a:p>
          <a:p>
            <a:r>
              <a:rPr lang="en-US" dirty="0" smtClean="0"/>
              <a:t>Funding Formula</a:t>
            </a:r>
          </a:p>
          <a:p>
            <a:pPr lvl="1"/>
            <a:r>
              <a:rPr lang="en-US" dirty="0" smtClean="0"/>
              <a:t>FTES/Access</a:t>
            </a:r>
          </a:p>
          <a:p>
            <a:pPr lvl="1"/>
            <a:r>
              <a:rPr lang="en-US" dirty="0" smtClean="0"/>
              <a:t>Student need</a:t>
            </a:r>
          </a:p>
          <a:p>
            <a:pPr lvl="1"/>
            <a:r>
              <a:rPr lang="en-US" dirty="0" smtClean="0"/>
              <a:t>Performance based funding</a:t>
            </a:r>
          </a:p>
          <a:p>
            <a:r>
              <a:rPr lang="en-US" dirty="0" smtClean="0"/>
              <a:t>115</a:t>
            </a:r>
            <a:r>
              <a:rPr lang="en-US" baseline="30000" dirty="0" smtClean="0"/>
              <a:t>th</a:t>
            </a:r>
            <a:r>
              <a:rPr lang="en-US" dirty="0" smtClean="0"/>
              <a:t> Online College</a:t>
            </a:r>
          </a:p>
          <a:p>
            <a:pPr lvl="1"/>
            <a:r>
              <a:rPr lang="en-US" dirty="0" smtClean="0"/>
              <a:t>Legislature Response</a:t>
            </a:r>
          </a:p>
          <a:p>
            <a:pPr lvl="1"/>
            <a:r>
              <a:rPr lang="en-US" dirty="0" smtClean="0"/>
              <a:t>Chancellor’s Office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728" y="3017187"/>
            <a:ext cx="3980105" cy="298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104537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367" y="1982425"/>
            <a:ext cx="6489708" cy="4351338"/>
          </a:xfrm>
        </p:spPr>
        <p:txBody>
          <a:bodyPr/>
          <a:lstStyle/>
          <a:p>
            <a:r>
              <a:rPr lang="en-US" dirty="0" smtClean="0"/>
              <a:t>California Community College Curriculum Committee (5C)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Expanding approval under curriculum streamlining to include noncredit certificates 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Guidelines for combining credit and community service courses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Catalog rights as it pertains to online catalogs</a:t>
            </a:r>
            <a:endParaRPr lang="en-US" dirty="0"/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754" y="3846831"/>
            <a:ext cx="2984500" cy="271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608479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 Transfer Pathways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497" y="1825624"/>
            <a:ext cx="8715779" cy="479054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MOU between UCOP and CCCCO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solidFill>
                  <a:schemeClr val="tx1"/>
                </a:solidFill>
              </a:rPr>
              <a:t>UC Academic Senate and ASCCC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solidFill>
                  <a:schemeClr val="tx1"/>
                </a:solidFill>
              </a:rPr>
              <a:t>Request recommendation from UC Academic Senate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G</a:t>
            </a:r>
            <a:r>
              <a:rPr lang="en-US" dirty="0" smtClean="0">
                <a:solidFill>
                  <a:schemeClr val="tx1"/>
                </a:solidFill>
              </a:rPr>
              <a:t>uarantee admission to the system 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omplete a UCTP (with required GPA)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solidFill>
                  <a:schemeClr val="tx1"/>
                </a:solidFill>
              </a:rPr>
              <a:t>Other admission possibilities</a:t>
            </a:r>
          </a:p>
          <a:p>
            <a:pPr lvl="2">
              <a:lnSpc>
                <a:spcPct val="100000"/>
              </a:lnSpc>
            </a:pPr>
            <a:r>
              <a:rPr lang="en-US" dirty="0" smtClean="0">
                <a:solidFill>
                  <a:schemeClr val="tx1"/>
                </a:solidFill>
              </a:rPr>
              <a:t>Students completing ADTs that meet or exceed UCTP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ossible expansion of TAG agreements and removal of one TAG per student restriction</a:t>
            </a:r>
          </a:p>
          <a:p>
            <a:pPr lvl="2">
              <a:lnSpc>
                <a:spcPct val="100000"/>
              </a:lnSpc>
            </a:pPr>
            <a:r>
              <a:rPr lang="en-US" dirty="0" smtClean="0">
                <a:solidFill>
                  <a:schemeClr val="tx1"/>
                </a:solidFill>
              </a:rPr>
              <a:t>Creation of a System Guarantee Pool</a:t>
            </a:r>
          </a:p>
          <a:p>
            <a:pPr lvl="2">
              <a:lnSpc>
                <a:spcPct val="100000"/>
              </a:lnSpc>
            </a:pPr>
            <a:r>
              <a:rPr lang="en-US" dirty="0" smtClean="0">
                <a:solidFill>
                  <a:schemeClr val="tx1"/>
                </a:solidFill>
              </a:rPr>
              <a:t>Develop associate degrees based on UCTP (60 units)</a:t>
            </a:r>
          </a:p>
        </p:txBody>
      </p:sp>
    </p:spTree>
    <p:extLst>
      <p:ext uri="{BB962C8B-B14F-4D97-AF65-F5344CB8AC3E}">
        <p14:creationId xmlns:p14="http://schemas.microsoft.com/office/powerpoint/2010/main" val="3552438360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Pathways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Chancellor’s Office Efforts</a:t>
            </a:r>
          </a:p>
          <a:p>
            <a:r>
              <a:rPr lang="en-US" dirty="0" smtClean="0"/>
              <a:t>Collaboration with system partners</a:t>
            </a:r>
          </a:p>
          <a:p>
            <a:r>
              <a:rPr lang="en-US" dirty="0" smtClean="0"/>
              <a:t>ASCCC Efforts</a:t>
            </a:r>
          </a:p>
          <a:p>
            <a:pPr lvl="1"/>
            <a:r>
              <a:rPr lang="en-US" dirty="0" smtClean="0"/>
              <a:t>Webpage under construction</a:t>
            </a:r>
          </a:p>
          <a:p>
            <a:pPr lvl="1"/>
            <a:r>
              <a:rPr lang="en-US" dirty="0" smtClean="0"/>
              <a:t>Guided Pathways Liaisons</a:t>
            </a:r>
          </a:p>
          <a:p>
            <a:pPr lvl="1"/>
            <a:r>
              <a:rPr lang="en-US" dirty="0" smtClean="0"/>
              <a:t>Local visits</a:t>
            </a:r>
          </a:p>
          <a:p>
            <a:pPr lvl="1"/>
            <a:r>
              <a:rPr lang="en-US" dirty="0" smtClean="0"/>
              <a:t>Speakers</a:t>
            </a:r>
          </a:p>
          <a:p>
            <a:pPr lvl="1"/>
            <a:r>
              <a:rPr lang="en-US" dirty="0" smtClean="0"/>
              <a:t>Presentations</a:t>
            </a:r>
          </a:p>
          <a:p>
            <a:pPr lvl="1"/>
            <a:r>
              <a:rPr lang="en-US" dirty="0" smtClean="0"/>
              <a:t>Regional meetings</a:t>
            </a:r>
          </a:p>
          <a:p>
            <a:pPr lvl="1"/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GP Road Show </a:t>
            </a:r>
            <a:r>
              <a:rPr lang="mr-IN" dirty="0" smtClean="0"/>
              <a:t>–</a:t>
            </a:r>
            <a:r>
              <a:rPr lang="en-US" dirty="0" smtClean="0"/>
              <a:t> 10+1</a:t>
            </a:r>
          </a:p>
          <a:p>
            <a:pPr lvl="1"/>
            <a:r>
              <a:rPr lang="en-US" dirty="0"/>
              <a:t>Academic </a:t>
            </a:r>
            <a:r>
              <a:rPr lang="en-US" dirty="0" smtClean="0"/>
              <a:t>Academy </a:t>
            </a:r>
            <a:r>
              <a:rPr lang="mr-IN" dirty="0" smtClean="0"/>
              <a:t>–</a:t>
            </a:r>
            <a:r>
              <a:rPr lang="en-US" dirty="0" smtClean="0"/>
              <a:t> Guided Pathways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10" name="Picture 9" descr="images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292" y="2705854"/>
            <a:ext cx="2669218" cy="2669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767870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555" y="1828426"/>
            <a:ext cx="7624601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Support</a:t>
            </a:r>
          </a:p>
          <a:p>
            <a:pPr lvl="1"/>
            <a:r>
              <a:rPr lang="en-US" dirty="0"/>
              <a:t>AB 2621 (Medina) Exclusively Online College Feasibility </a:t>
            </a:r>
          </a:p>
          <a:p>
            <a:pPr lvl="1"/>
            <a:r>
              <a:rPr lang="en-US" dirty="0"/>
              <a:t>AB 2767 (Medina) Funding Formula </a:t>
            </a:r>
            <a:r>
              <a:rPr lang="en-US" dirty="0" smtClean="0"/>
              <a:t>Study</a:t>
            </a:r>
            <a:endParaRPr lang="en-US" dirty="0"/>
          </a:p>
          <a:p>
            <a:pPr lvl="1"/>
            <a:r>
              <a:rPr lang="en-US" dirty="0" smtClean="0"/>
              <a:t>SB 1009 (</a:t>
            </a:r>
            <a:r>
              <a:rPr lang="en-US" dirty="0" err="1" smtClean="0"/>
              <a:t>Wilk</a:t>
            </a:r>
            <a:r>
              <a:rPr lang="en-US" dirty="0" smtClean="0"/>
              <a:t>) Tutoring </a:t>
            </a:r>
          </a:p>
          <a:p>
            <a:pPr lvl="1"/>
            <a:r>
              <a:rPr lang="en-US" dirty="0" smtClean="0"/>
              <a:t>SB 968 (Pan) Mental Health Counselors </a:t>
            </a:r>
          </a:p>
          <a:p>
            <a:r>
              <a:rPr lang="en-US" dirty="0" smtClean="0"/>
              <a:t>Oppose</a:t>
            </a:r>
          </a:p>
          <a:p>
            <a:pPr lvl="1"/>
            <a:r>
              <a:rPr lang="en-US" dirty="0" smtClean="0"/>
              <a:t>AB </a:t>
            </a:r>
            <a:r>
              <a:rPr lang="en-US" dirty="0"/>
              <a:t>2248 (McCarty) Cal Grant Program </a:t>
            </a:r>
            <a:endParaRPr lang="en-US" dirty="0" smtClean="0"/>
          </a:p>
          <a:p>
            <a:pPr lvl="1"/>
            <a:r>
              <a:rPr lang="en-US" dirty="0"/>
              <a:t>AB 1786 (Cervantes)Academic Credit for Prior Military Experience </a:t>
            </a:r>
          </a:p>
        </p:txBody>
      </p:sp>
    </p:spTree>
    <p:extLst>
      <p:ext uri="{BB962C8B-B14F-4D97-AF65-F5344CB8AC3E}">
        <p14:creationId xmlns:p14="http://schemas.microsoft.com/office/powerpoint/2010/main" val="2488244239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412" y="1828426"/>
            <a:ext cx="8080935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Bills to Watch</a:t>
            </a:r>
          </a:p>
          <a:p>
            <a:pPr lvl="1"/>
            <a:r>
              <a:rPr lang="en-US" dirty="0" smtClean="0"/>
              <a:t>AB 1805 (Irwin) Community College Placement Policies</a:t>
            </a:r>
          </a:p>
          <a:p>
            <a:r>
              <a:rPr lang="en-US" dirty="0" smtClean="0"/>
              <a:t>Areas of Interest</a:t>
            </a:r>
          </a:p>
          <a:p>
            <a:pPr lvl="1"/>
            <a:r>
              <a:rPr lang="en-US" dirty="0" smtClean="0"/>
              <a:t>Veterans</a:t>
            </a:r>
          </a:p>
          <a:p>
            <a:pPr lvl="1"/>
            <a:r>
              <a:rPr lang="en-US" dirty="0" smtClean="0"/>
              <a:t>Students</a:t>
            </a:r>
          </a:p>
          <a:p>
            <a:pPr lvl="1"/>
            <a:r>
              <a:rPr lang="en-US" dirty="0" smtClean="0"/>
              <a:t>Financial Aid and College Affordability</a:t>
            </a:r>
          </a:p>
          <a:p>
            <a:r>
              <a:rPr lang="en-US" dirty="0" smtClean="0"/>
              <a:t>Letters of Support</a:t>
            </a:r>
          </a:p>
          <a:p>
            <a:pPr lvl="1"/>
            <a:r>
              <a:rPr lang="en-US" dirty="0" smtClean="0"/>
              <a:t>EOPS Budget Request</a:t>
            </a:r>
          </a:p>
          <a:p>
            <a:r>
              <a:rPr lang="en-US" dirty="0" smtClean="0"/>
              <a:t>Letters of Opposition</a:t>
            </a:r>
          </a:p>
          <a:p>
            <a:pPr lvl="1"/>
            <a:r>
              <a:rPr lang="en-US" dirty="0" smtClean="0"/>
              <a:t>AB 2166 (</a:t>
            </a:r>
            <a:r>
              <a:rPr lang="en-US" dirty="0" err="1" smtClean="0"/>
              <a:t>Cabellero</a:t>
            </a:r>
            <a:r>
              <a:rPr lang="en-US" dirty="0" smtClean="0"/>
              <a:t>) Agriculture Technology</a:t>
            </a:r>
          </a:p>
        </p:txBody>
      </p:sp>
    </p:spTree>
    <p:extLst>
      <p:ext uri="{BB962C8B-B14F-4D97-AF65-F5344CB8AC3E}">
        <p14:creationId xmlns:p14="http://schemas.microsoft.com/office/powerpoint/2010/main" val="2438973363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892" y="2110082"/>
            <a:ext cx="8400566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ASCCC Legislative Agenda</a:t>
            </a:r>
          </a:p>
          <a:p>
            <a:pPr lvl="1"/>
            <a:r>
              <a:rPr lang="en-US" dirty="0"/>
              <a:t>Full time faculty hiring and diversity</a:t>
            </a:r>
          </a:p>
          <a:p>
            <a:pPr lvl="1"/>
            <a:r>
              <a:rPr lang="en-US" dirty="0"/>
              <a:t>Audit Fee</a:t>
            </a:r>
          </a:p>
          <a:p>
            <a:pPr lvl="1"/>
            <a:r>
              <a:rPr lang="en-US" dirty="0"/>
              <a:t>Permanent and sustainable funding for C-ID</a:t>
            </a:r>
          </a:p>
          <a:p>
            <a:pPr lvl="1"/>
            <a:r>
              <a:rPr lang="en-US" dirty="0"/>
              <a:t>Dedicated professional development resources </a:t>
            </a:r>
            <a:endParaRPr lang="en-US" dirty="0" smtClean="0"/>
          </a:p>
          <a:p>
            <a:pPr lvl="1"/>
            <a:r>
              <a:rPr lang="en-US" dirty="0" smtClean="0"/>
              <a:t>Wrap</a:t>
            </a:r>
            <a:r>
              <a:rPr lang="en-US" dirty="0"/>
              <a:t>-around student support including mental health services and direct aid for food and housing insecurity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Other issues:</a:t>
            </a:r>
          </a:p>
          <a:p>
            <a:pPr lvl="1"/>
            <a:r>
              <a:rPr lang="en-US" dirty="0" smtClean="0"/>
              <a:t>Online college</a:t>
            </a:r>
          </a:p>
          <a:p>
            <a:pPr lvl="1"/>
            <a:r>
              <a:rPr lang="en-US" dirty="0" smtClean="0"/>
              <a:t>Funding formula</a:t>
            </a:r>
          </a:p>
          <a:p>
            <a:r>
              <a:rPr lang="en-US" dirty="0" smtClean="0"/>
              <a:t>Advocacy: ICAS in April and ASCCC in May</a:t>
            </a:r>
          </a:p>
        </p:txBody>
      </p:sp>
    </p:spTree>
    <p:extLst>
      <p:ext uri="{BB962C8B-B14F-4D97-AF65-F5344CB8AC3E}">
        <p14:creationId xmlns:p14="http://schemas.microsoft.com/office/powerpoint/2010/main" val="2105208911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nate Template Plain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E08B9877-1A5F-4C8C-AE8B-A393F1B2205C}" vid="{6C1C3204-970A-4D19-960B-0C81057B61D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Senate Template Plain.thmx</Template>
  <TotalTime>16631</TotalTime>
  <Words>661</Words>
  <Application>Microsoft Macintosh PowerPoint</Application>
  <PresentationFormat>On-screen Show (4:3)</PresentationFormat>
  <Paragraphs>143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Senate Template Plain</vt:lpstr>
      <vt:lpstr>State of the Senate</vt:lpstr>
      <vt:lpstr>Updates</vt:lpstr>
      <vt:lpstr>Budget 2018-2019</vt:lpstr>
      <vt:lpstr>Curriculum</vt:lpstr>
      <vt:lpstr>UC Transfer Pathways</vt:lpstr>
      <vt:lpstr>Guided Pathways</vt:lpstr>
      <vt:lpstr>Legislation</vt:lpstr>
      <vt:lpstr>Legislation</vt:lpstr>
      <vt:lpstr>Advocacy</vt:lpstr>
      <vt:lpstr>CCC Regulation Workgroup</vt:lpstr>
      <vt:lpstr>Governance</vt:lpstr>
      <vt:lpstr>Recognitions and Celebrations</vt:lpstr>
      <vt:lpstr>Recognitions and Celebrations</vt:lpstr>
      <vt:lpstr>Upcoming Events</vt:lpstr>
      <vt:lpstr>Upcoming Events</vt:lpstr>
      <vt:lpstr>Thank You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the Senate</dc:title>
  <dc:subject/>
  <dc:creator>Julie Bruno</dc:creator>
  <cp:keywords/>
  <dc:description/>
  <cp:lastModifiedBy>Julie Bruno</cp:lastModifiedBy>
  <cp:revision>102</cp:revision>
  <cp:lastPrinted>2017-11-01T01:36:59Z</cp:lastPrinted>
  <dcterms:created xsi:type="dcterms:W3CDTF">2017-10-25T20:25:42Z</dcterms:created>
  <dcterms:modified xsi:type="dcterms:W3CDTF">2018-04-26T22:02:08Z</dcterms:modified>
  <cp:category/>
</cp:coreProperties>
</file>