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258" r:id="rId3"/>
    <p:sldId id="289" r:id="rId4"/>
    <p:sldId id="294" r:id="rId5"/>
    <p:sldId id="305" r:id="rId6"/>
    <p:sldId id="304" r:id="rId7"/>
    <p:sldId id="28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3286" autoAdjust="0"/>
  </p:normalViewPr>
  <p:slideViewPr>
    <p:cSldViewPr snapToGrid="0">
      <p:cViewPr varScale="1">
        <p:scale>
          <a:sx n="86" d="100"/>
          <a:sy n="86" d="100"/>
        </p:scale>
        <p:origin x="216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1F57A-9EFD-441A-9B46-0893C16A4748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71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01B0-8F55-48F0-A0BA-C68D1231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7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67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67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6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9CB34-94AD-46D7-B32E-737D1743A29D}" type="datetimeFigureOut">
              <a:rPr lang="en-US" smtClean="0"/>
              <a:t>7/25/18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pps.nationalcollege.org.uk/resources/modules/curriculum/Leadership/Entries/2013/1/1_Why_Curriculum_Innovation_Matters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henderson@losmedanos.edu" TargetMode="External"/><Relationship Id="rId2" Type="http://schemas.openxmlformats.org/officeDocument/2006/relationships/hyperlink" Target="mailto:davisondolores@fhda.edu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2026763"/>
            <a:ext cx="8621864" cy="1951348"/>
          </a:xfrm>
        </p:spPr>
        <p:txBody>
          <a:bodyPr>
            <a:normAutofit fontScale="90000"/>
          </a:bodyPr>
          <a:lstStyle/>
          <a:p>
            <a:br>
              <a:rPr lang="en-US" sz="2000" b="1" i="1" dirty="0">
                <a:latin typeface="Bodoni MT Black" panose="02070A03080606020203" pitchFamily="18" charset="0"/>
              </a:rPr>
            </a:br>
            <a:br>
              <a:rPr lang="en-US" sz="2000" dirty="0"/>
            </a:br>
            <a:r>
              <a:rPr lang="en-US" sz="3600" b="1" i="1" dirty="0">
                <a:latin typeface="Britannic Bold" panose="020B0903060703020204" pitchFamily="34" charset="0"/>
              </a:rPr>
              <a:t>The Maximized Professor - Designing a Career for Job Security as a Curricular Expert and Scholar</a:t>
            </a:r>
            <a:br>
              <a:rPr lang="en-US" sz="3600" b="1" i="1" dirty="0">
                <a:latin typeface="Britannic Bold" panose="020B0903060703020204" pitchFamily="34" charset="0"/>
              </a:rPr>
            </a:br>
            <a:endParaRPr lang="en-US" sz="3600" b="1" i="1" dirty="0"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973585" y="4318033"/>
            <a:ext cx="8534400" cy="2337291"/>
          </a:xfrm>
        </p:spPr>
        <p:txBody>
          <a:bodyPr>
            <a:normAutofit fontScale="25000" lnSpcReduction="20000"/>
          </a:bodyPr>
          <a:lstStyle/>
          <a:p>
            <a:b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Dolores Davison, ASCCC Vice President</a:t>
            </a:r>
            <a:b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Silvester Henderson, ASCCC At-Large Representative</a:t>
            </a:r>
          </a:p>
          <a:p>
            <a:br>
              <a:rPr lang="en-US" sz="1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Time Faculty Institute</a:t>
            </a:r>
          </a:p>
          <a:p>
            <a:r>
              <a:rPr lang="en-US" sz="10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Westin San Francisco Airport</a:t>
            </a:r>
            <a:endParaRPr lang="en-US" sz="10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2-4, 2018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</a:p>
          <a:p>
            <a:pPr algn="r"/>
            <a:r>
              <a:rPr lang="en-US" dirty="0"/>
              <a:t>,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pic>
        <p:nvPicPr>
          <p:cNvPr id="5" name="Picture 4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7374" y="262457"/>
            <a:ext cx="4557252" cy="120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040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4546A">
                    <a:lumMod val="90000"/>
                    <a:lumOff val="10000"/>
                  </a:srgbClr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Presentation Highlights</a:t>
            </a: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762786" y="1121134"/>
            <a:ext cx="10515600" cy="543074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000" dirty="0">
                <a:latin typeface="Constantia" panose="02030602050306030303" pitchFamily="18" charset="0"/>
              </a:rPr>
              <a:t>What is the definition of a </a:t>
            </a:r>
            <a:r>
              <a:rPr lang="en-US" sz="2000" b="1" dirty="0">
                <a:latin typeface="Constantia" panose="02030602050306030303" pitchFamily="18" charset="0"/>
              </a:rPr>
              <a:t>“Maximized </a:t>
            </a:r>
            <a:r>
              <a:rPr lang="en-US" sz="2000" b="1" i="1" dirty="0">
                <a:latin typeface="Constantia" panose="02030602050306030303" pitchFamily="18" charset="0"/>
              </a:rPr>
              <a:t>Designed Academic Professor”</a:t>
            </a:r>
            <a:r>
              <a:rPr lang="en-US" sz="2000" b="1" dirty="0">
                <a:latin typeface="Constantia" panose="02030602050306030303" pitchFamily="18" charset="0"/>
              </a:rPr>
              <a:t>? 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br>
              <a:rPr lang="en-US" sz="2000" dirty="0">
                <a:latin typeface="Constantia" panose="02030602050306030303" pitchFamily="18" charset="0"/>
              </a:rPr>
            </a:br>
            <a:endParaRPr lang="en-US" sz="2000" dirty="0">
              <a:latin typeface="Constantia" panose="02030602050306030303" pitchFamily="18" charset="0"/>
            </a:endParaRPr>
          </a:p>
          <a:p>
            <a:r>
              <a:rPr lang="en-US" sz="2000" dirty="0">
                <a:latin typeface="Constantia" panose="02030602050306030303" pitchFamily="18" charset="0"/>
              </a:rPr>
              <a:t>Career Goals – </a:t>
            </a:r>
            <a:r>
              <a:rPr lang="en-US" sz="2000" b="1" i="1" dirty="0">
                <a:latin typeface="Constantia" panose="02030602050306030303" pitchFamily="18" charset="0"/>
              </a:rPr>
              <a:t>“How to create an inventive employment plan”?</a:t>
            </a:r>
          </a:p>
          <a:p>
            <a:pPr marL="0" indent="0">
              <a:buNone/>
            </a:pPr>
            <a:endParaRPr lang="en-US" sz="2000" b="1" i="1" dirty="0">
              <a:latin typeface="Constantia" panose="02030602050306030303" pitchFamily="18" charset="0"/>
            </a:endParaRPr>
          </a:p>
          <a:p>
            <a:r>
              <a:rPr lang="en-US" sz="2000" dirty="0">
                <a:latin typeface="Constantia" panose="02030602050306030303" pitchFamily="18" charset="0"/>
              </a:rPr>
              <a:t>What </a:t>
            </a:r>
            <a:r>
              <a:rPr lang="en-US" sz="2000" b="1" i="1" dirty="0">
                <a:latin typeface="Constantia" panose="02030602050306030303" pitchFamily="18" charset="0"/>
              </a:rPr>
              <a:t>“Unique” </a:t>
            </a:r>
            <a:r>
              <a:rPr lang="en-US" sz="2000" dirty="0">
                <a:latin typeface="Constantia" panose="02030602050306030303" pitchFamily="18" charset="0"/>
              </a:rPr>
              <a:t>skills do Academic Curricular Innovators possess?</a:t>
            </a:r>
          </a:p>
          <a:p>
            <a:pPr marL="0" indent="0">
              <a:buNone/>
            </a:pPr>
            <a:endParaRPr lang="en-US" sz="2000" b="1" dirty="0">
              <a:latin typeface="Constantia" panose="02030602050306030303" pitchFamily="18" charset="0"/>
            </a:endParaRPr>
          </a:p>
          <a:p>
            <a:r>
              <a:rPr lang="en-US" sz="2000" dirty="0">
                <a:latin typeface="Constantia" panose="02030602050306030303" pitchFamily="18" charset="0"/>
              </a:rPr>
              <a:t>Could innovative </a:t>
            </a:r>
            <a:r>
              <a:rPr lang="en-US" sz="2000" b="1" i="1" dirty="0">
                <a:latin typeface="Constantia" panose="02030602050306030303" pitchFamily="18" charset="0"/>
              </a:rPr>
              <a:t>“</a:t>
            </a:r>
            <a:r>
              <a:rPr lang="en-US" sz="2000" b="1" i="1" dirty="0" err="1">
                <a:latin typeface="Constantia" panose="02030602050306030303" pitchFamily="18" charset="0"/>
              </a:rPr>
              <a:t>Ethno</a:t>
            </a:r>
            <a:r>
              <a:rPr lang="en-US" sz="2000" b="1" i="1" dirty="0">
                <a:latin typeface="Constantia" panose="02030602050306030303" pitchFamily="18" charset="0"/>
              </a:rPr>
              <a:t> – Relativist</a:t>
            </a:r>
            <a:r>
              <a:rPr lang="en-US" sz="2000" i="1" dirty="0">
                <a:latin typeface="Constantia" panose="02030602050306030303" pitchFamily="18" charset="0"/>
              </a:rPr>
              <a:t>” </a:t>
            </a:r>
            <a:r>
              <a:rPr lang="en-US" sz="2000" dirty="0">
                <a:latin typeface="Constantia" panose="02030602050306030303" pitchFamily="18" charset="0"/>
              </a:rPr>
              <a:t>curricular structures creating academic employment for Professors?  If so, how? </a:t>
            </a:r>
          </a:p>
          <a:p>
            <a:pPr marL="0" indent="0">
              <a:buNone/>
            </a:pPr>
            <a:endParaRPr lang="en-US" sz="2000" dirty="0">
              <a:latin typeface="Constantia" panose="02030602050306030303" pitchFamily="18" charset="0"/>
            </a:endParaRPr>
          </a:p>
          <a:p>
            <a:r>
              <a:rPr lang="en-US" sz="2000" dirty="0">
                <a:latin typeface="Constantia" panose="02030602050306030303" pitchFamily="18" charset="0"/>
              </a:rPr>
              <a:t>Questions and Comments?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1"/>
            <a:ext cx="7911547" cy="914400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solidFill>
                  <a:schemeClr val="tx2"/>
                </a:solidFill>
                <a:latin typeface="+mn-lt"/>
              </a:rPr>
            </a:br>
            <a:r>
              <a:rPr lang="en-US" sz="2800" dirty="0">
                <a:latin typeface="Constantia" panose="02030602050306030303" pitchFamily="18" charset="0"/>
              </a:rPr>
              <a:t>What is the definition of a </a:t>
            </a:r>
            <a:r>
              <a:rPr lang="en-US" sz="2800" b="1" dirty="0">
                <a:latin typeface="Constantia" panose="02030602050306030303" pitchFamily="18" charset="0"/>
              </a:rPr>
              <a:t>“Maximized Designed Academic Professor”?</a:t>
            </a:r>
            <a:endParaRPr lang="en-US" sz="2500" b="1" dirty="0">
              <a:solidFill>
                <a:schemeClr val="tx2"/>
              </a:solidFill>
              <a:latin typeface="Bodoni MT Black" panose="02070A030806060202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44445" y="1256306"/>
            <a:ext cx="6172200" cy="3994424"/>
          </a:xfrm>
        </p:spPr>
        <p:txBody>
          <a:bodyPr>
            <a:normAutofit fontScale="32500" lnSpcReduction="20000"/>
          </a:bodyPr>
          <a:lstStyle/>
          <a:p>
            <a:endParaRPr lang="en-US" b="1" dirty="0"/>
          </a:p>
          <a:p>
            <a:r>
              <a:rPr lang="en-US" sz="6200" b="1" i="1" dirty="0"/>
              <a:t>Maximized </a:t>
            </a:r>
            <a:r>
              <a:rPr lang="en-US" sz="6200" dirty="0"/>
              <a:t>– to increase something as much as possible.</a:t>
            </a:r>
          </a:p>
          <a:p>
            <a:pPr marL="0" indent="0">
              <a:buNone/>
            </a:pPr>
            <a:endParaRPr lang="en-US" sz="6200" dirty="0"/>
          </a:p>
          <a:p>
            <a:r>
              <a:rPr lang="en-US" sz="6200" b="1" i="1" dirty="0"/>
              <a:t>Design</a:t>
            </a:r>
            <a:r>
              <a:rPr lang="en-US" sz="6200" dirty="0"/>
              <a:t> – to plan and make decisions about something that is being build or created.</a:t>
            </a:r>
          </a:p>
          <a:p>
            <a:pPr marL="0" indent="0">
              <a:buNone/>
            </a:pPr>
            <a:endParaRPr lang="en-US" sz="6200" dirty="0"/>
          </a:p>
          <a:p>
            <a:r>
              <a:rPr lang="en-US" sz="6200" b="1" i="1" dirty="0"/>
              <a:t>“Maximized/Designed Academic Professor” </a:t>
            </a:r>
            <a:r>
              <a:rPr lang="en-US" sz="6200" dirty="0"/>
              <a:t>– an instructor who can imagine and create unique and corporatize curricular idea that are subject and academically relevant, imaginative, but not generally part of the typical college curriculum. </a:t>
            </a:r>
            <a:br>
              <a:rPr lang="en-US" sz="6200" dirty="0"/>
            </a:br>
            <a:endParaRPr lang="en-US" sz="6200" dirty="0"/>
          </a:p>
          <a:p>
            <a:r>
              <a:rPr lang="en-US" sz="6200" dirty="0"/>
              <a:t>Practice </a:t>
            </a:r>
            <a:r>
              <a:rPr lang="en-US" sz="6200" b="1" i="1" dirty="0"/>
              <a:t>“Inventiveness” </a:t>
            </a:r>
            <a:r>
              <a:rPr lang="en-US" sz="6200" dirty="0"/>
              <a:t>– the ability to think of new ideas and methods: creative or imaginative.</a:t>
            </a:r>
          </a:p>
          <a:p>
            <a:endParaRPr lang="en-US" sz="6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36695" y="586898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/>
              <a:t>http://www.designorate.com/creativity-innovation-in-education/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70" y="1349514"/>
            <a:ext cx="3185165" cy="1898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69" y="3389207"/>
            <a:ext cx="3185165" cy="218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2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6409" y="159026"/>
            <a:ext cx="10786284" cy="1065475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b="1" i="1" dirty="0">
                <a:latin typeface="Constantia" panose="02030602050306030303" pitchFamily="18" charset="0"/>
              </a:rPr>
            </a:br>
            <a:br>
              <a:rPr lang="en-US" sz="4400" b="1" i="1" dirty="0">
                <a:latin typeface="Constantia" panose="02030602050306030303" pitchFamily="18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r>
              <a:rPr lang="en-US" sz="3000" dirty="0">
                <a:latin typeface="Constantia" panose="02030602050306030303" pitchFamily="18" charset="0"/>
              </a:rPr>
              <a:t>Career Goals – </a:t>
            </a:r>
            <a:r>
              <a:rPr lang="en-US" sz="3000" b="1" i="1" dirty="0">
                <a:latin typeface="Constantia" panose="02030602050306030303" pitchFamily="18" charset="0"/>
              </a:rPr>
              <a:t>“How to create an inventive employment plan”?</a:t>
            </a:r>
            <a:br>
              <a:rPr lang="en-US" sz="2500" dirty="0"/>
            </a:br>
            <a:endParaRPr lang="en-US" sz="25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14115" y="1319916"/>
            <a:ext cx="6172200" cy="4549071"/>
          </a:xfrm>
        </p:spPr>
        <p:txBody>
          <a:bodyPr>
            <a:normAutofit fontScale="40000" lnSpcReduction="20000"/>
          </a:bodyPr>
          <a:lstStyle/>
          <a:p>
            <a:pPr marL="514350" indent="-514350" algn="ctr">
              <a:buAutoNum type="arabicPeriod"/>
            </a:pPr>
            <a:r>
              <a:rPr lang="en-US" sz="4200" dirty="0"/>
              <a:t>Evaluate your abilities, creativity and instructional skills.</a:t>
            </a:r>
          </a:p>
          <a:p>
            <a:pPr marL="0" indent="0" algn="ctr">
              <a:buNone/>
            </a:pPr>
            <a:br>
              <a:rPr lang="en-US" sz="4200" dirty="0"/>
            </a:br>
            <a:r>
              <a:rPr lang="en-US" sz="4200" dirty="0"/>
              <a:t>2. Speak to campus students about the proposed curricular </a:t>
            </a:r>
            <a:br>
              <a:rPr lang="en-US" sz="4200" dirty="0"/>
            </a:br>
            <a:r>
              <a:rPr lang="en-US" sz="4200" dirty="0"/>
              <a:t>idea within your specific discipline.</a:t>
            </a:r>
            <a:br>
              <a:rPr lang="en-US" sz="4200" dirty="0"/>
            </a:br>
            <a:r>
              <a:rPr lang="en-US" sz="4200" dirty="0"/>
              <a:t>     </a:t>
            </a:r>
          </a:p>
          <a:p>
            <a:pPr marL="0" indent="0" algn="ctr">
              <a:buNone/>
            </a:pPr>
            <a:r>
              <a:rPr lang="en-US" sz="4200" dirty="0"/>
              <a:t>3. Meet with your Department Chair and</a:t>
            </a:r>
            <a:br>
              <a:rPr lang="en-US" sz="4200" dirty="0"/>
            </a:br>
            <a:r>
              <a:rPr lang="en-US" sz="4200" dirty="0"/>
              <a:t>     discuss your </a:t>
            </a:r>
            <a:r>
              <a:rPr lang="en-US" sz="4200" b="1" dirty="0"/>
              <a:t>“Special” </a:t>
            </a:r>
            <a:r>
              <a:rPr lang="en-US" sz="4200" dirty="0"/>
              <a:t>academic contribution.</a:t>
            </a:r>
          </a:p>
          <a:p>
            <a:pPr marL="0" indent="0" algn="ctr">
              <a:buNone/>
            </a:pPr>
            <a:endParaRPr lang="en-US" sz="4200" dirty="0"/>
          </a:p>
          <a:p>
            <a:pPr marL="0" indent="0" algn="ctr">
              <a:buNone/>
            </a:pPr>
            <a:r>
              <a:rPr lang="en-US" sz="4200" dirty="0"/>
              <a:t>4.Design and present an innovative and </a:t>
            </a:r>
            <a:br>
              <a:rPr lang="en-US" sz="4200" dirty="0"/>
            </a:br>
            <a:r>
              <a:rPr lang="en-US" sz="4200" dirty="0"/>
              <a:t>unique course – </a:t>
            </a:r>
            <a:r>
              <a:rPr lang="en-US" sz="4200" b="1" dirty="0"/>
              <a:t>“Get it approved”.</a:t>
            </a:r>
          </a:p>
          <a:p>
            <a:pPr marL="0" indent="0" algn="ctr">
              <a:buNone/>
            </a:pPr>
            <a:endParaRPr lang="en-US" sz="4200" b="1" dirty="0"/>
          </a:p>
          <a:p>
            <a:pPr marL="0" indent="0" algn="ctr">
              <a:buNone/>
            </a:pPr>
            <a:r>
              <a:rPr lang="en-US" sz="4200" dirty="0"/>
              <a:t>5. Present your idea to local colleges outside of your </a:t>
            </a:r>
            <a:br>
              <a:rPr lang="en-US" sz="4200" dirty="0"/>
            </a:br>
            <a:r>
              <a:rPr lang="en-US" sz="4200" dirty="0"/>
              <a:t>present service area.</a:t>
            </a:r>
          </a:p>
          <a:p>
            <a:pPr marL="0" indent="0" algn="ctr">
              <a:buNone/>
            </a:pPr>
            <a:endParaRPr lang="en-US" sz="4200" dirty="0"/>
          </a:p>
          <a:p>
            <a:pPr marL="0" indent="0" algn="ctr">
              <a:buNone/>
            </a:pPr>
            <a:r>
              <a:rPr lang="en-US" sz="4200" dirty="0"/>
              <a:t>6. Corporatize  and share your skills with other</a:t>
            </a:r>
          </a:p>
          <a:p>
            <a:pPr marL="0" indent="0" algn="ctr">
              <a:buNone/>
            </a:pPr>
            <a:r>
              <a:rPr lang="en-US" sz="4200" dirty="0"/>
              <a:t>     leaders outside of your district(s).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AutoShape 2" descr="Image result for pictures Faculty of Color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02" y="1224501"/>
            <a:ext cx="3195612" cy="19713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02" y="3363402"/>
            <a:ext cx="3195612" cy="250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6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6409" y="-471113"/>
            <a:ext cx="10786284" cy="1485501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b="1" i="1" dirty="0">
                <a:latin typeface="Constantia" panose="02030602050306030303" pitchFamily="18" charset="0"/>
              </a:rPr>
            </a:br>
            <a:br>
              <a:rPr lang="en-US" sz="4400" b="1" i="1" dirty="0">
                <a:latin typeface="Constantia" panose="02030602050306030303" pitchFamily="18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r>
              <a:rPr lang="en-US" sz="2600" b="1" dirty="0">
                <a:latin typeface="Constantia" panose="02030602050306030303" pitchFamily="18" charset="0"/>
              </a:rPr>
              <a:t>What </a:t>
            </a:r>
            <a:r>
              <a:rPr lang="en-US" sz="2600" b="1" i="1" dirty="0">
                <a:latin typeface="Constantia" panose="02030602050306030303" pitchFamily="18" charset="0"/>
              </a:rPr>
              <a:t>“Unique” </a:t>
            </a:r>
            <a:r>
              <a:rPr lang="en-US" sz="2600" b="1" dirty="0">
                <a:latin typeface="Constantia" panose="02030602050306030303" pitchFamily="18" charset="0"/>
              </a:rPr>
              <a:t>skills do Academic Curricular Innovators possess?</a:t>
            </a:r>
            <a:br>
              <a:rPr lang="en-US" sz="2600" b="1" dirty="0">
                <a:latin typeface="Constantia" panose="02030602050306030303" pitchFamily="18" charset="0"/>
              </a:rPr>
            </a:br>
            <a:endParaRPr lang="en-US" sz="26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09977" y="1033671"/>
            <a:ext cx="5642716" cy="47707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b="1" dirty="0"/>
              <a:t>Curricular innovators are skilled in the following:</a:t>
            </a:r>
          </a:p>
          <a:p>
            <a:r>
              <a:rPr lang="en-US" sz="2300" dirty="0"/>
              <a:t>− identifying compelling reasons for change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building shared goals and setting direction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creating a climate of professional inquiry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empowering and developing others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being imaginative and systematic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embedding and sustaining change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Source:</a:t>
            </a:r>
          </a:p>
          <a:p>
            <a:pPr marL="0" indent="0">
              <a:buNone/>
            </a:pPr>
            <a:r>
              <a:rPr lang="en-US" sz="2000" i="1" dirty="0">
                <a:hlinkClick r:id="rId2"/>
              </a:rPr>
              <a:t>http://apps.nationalcollege.org.uk/resources/modules/curriculum/Leadership/Entries/2013/1/1_Why_Curriculum_Innovation_Matters.html</a:t>
            </a:r>
            <a:r>
              <a:rPr lang="en-US" sz="2000" i="1" dirty="0"/>
              <a:t>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AutoShape 2" descr="Image result for pictures Faculty of Color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02" y="3581400"/>
            <a:ext cx="3195612" cy="22875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00" y="1129085"/>
            <a:ext cx="3195613" cy="233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5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838200" y="485030"/>
            <a:ext cx="10515600" cy="1184744"/>
          </a:xfrm>
        </p:spPr>
        <p:txBody>
          <a:bodyPr>
            <a:normAutofit fontScale="90000"/>
          </a:bodyPr>
          <a:lstStyle/>
          <a:p>
            <a:br>
              <a:rPr lang="en-US" sz="3200" dirty="0"/>
            </a:br>
            <a:br>
              <a:rPr lang="en-US" sz="3200" dirty="0"/>
            </a:br>
            <a:br>
              <a:rPr lang="en-US" dirty="0">
                <a:latin typeface="Bodoni MT Black" panose="02070A03080606020203" pitchFamily="18" charset="0"/>
              </a:rPr>
            </a:br>
            <a:r>
              <a:rPr lang="en-US" sz="2800" dirty="0">
                <a:latin typeface="Constantia" panose="02030602050306030303" pitchFamily="18" charset="0"/>
              </a:rPr>
              <a:t>Could innovative </a:t>
            </a:r>
            <a:r>
              <a:rPr lang="en-US" sz="2800" b="1" i="1" dirty="0">
                <a:latin typeface="Constantia" panose="02030602050306030303" pitchFamily="18" charset="0"/>
              </a:rPr>
              <a:t>“</a:t>
            </a:r>
            <a:r>
              <a:rPr lang="en-US" sz="2800" b="1" i="1" dirty="0" err="1">
                <a:latin typeface="Constantia" panose="02030602050306030303" pitchFamily="18" charset="0"/>
              </a:rPr>
              <a:t>Ethno</a:t>
            </a:r>
            <a:r>
              <a:rPr lang="en-US" sz="2800" b="1" i="1" dirty="0">
                <a:latin typeface="Constantia" panose="02030602050306030303" pitchFamily="18" charset="0"/>
              </a:rPr>
              <a:t> – Relativist</a:t>
            </a:r>
            <a:r>
              <a:rPr lang="en-US" sz="2800" i="1" dirty="0">
                <a:latin typeface="Constantia" panose="02030602050306030303" pitchFamily="18" charset="0"/>
              </a:rPr>
              <a:t>” </a:t>
            </a:r>
            <a:r>
              <a:rPr lang="en-US" sz="2800" dirty="0">
                <a:latin typeface="Constantia" panose="02030602050306030303" pitchFamily="18" charset="0"/>
              </a:rPr>
              <a:t>curricular structures create</a:t>
            </a:r>
            <a:br>
              <a:rPr lang="en-US" sz="2800" dirty="0">
                <a:latin typeface="Constantia" panose="02030602050306030303" pitchFamily="18" charset="0"/>
              </a:rPr>
            </a:br>
            <a:r>
              <a:rPr lang="en-US" sz="2800" dirty="0">
                <a:latin typeface="Constantia" panose="02030602050306030303" pitchFamily="18" charset="0"/>
              </a:rPr>
              <a:t>academic employment for Professors?  If so, how? </a:t>
            </a:r>
            <a:br>
              <a:rPr lang="en-US" sz="2800" dirty="0">
                <a:latin typeface="Constantia" panose="02030602050306030303" pitchFamily="18" charset="0"/>
              </a:rPr>
            </a:br>
            <a:br>
              <a:rPr lang="en-US" b="1" dirty="0"/>
            </a:br>
            <a:endParaRPr lang="en-US" b="1" dirty="0">
              <a:solidFill>
                <a:srgbClr val="44546A">
                  <a:lumMod val="90000"/>
                  <a:lumOff val="10000"/>
                </a:srgb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5915772" y="1775625"/>
            <a:ext cx="6010522" cy="42196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>
                <a:latin typeface="Constantia" panose="02030602050306030303" pitchFamily="18" charset="0"/>
              </a:rPr>
              <a:t>Innovative Scholar – Create Employment (Steps)</a:t>
            </a:r>
          </a:p>
          <a:p>
            <a:pPr marL="0" indent="0" algn="ctr">
              <a:buNone/>
            </a:pPr>
            <a:endParaRPr lang="en-US" sz="7200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00" dirty="0"/>
              <a:t>“</a:t>
            </a:r>
            <a:r>
              <a:rPr lang="en-US" sz="7200" u="sng" dirty="0"/>
              <a:t>Rethinks</a:t>
            </a:r>
            <a:r>
              <a:rPr lang="en-US" sz="7200" dirty="0"/>
              <a:t>” – expand the curricular representation; offer to create innovative courses that promotes “Intercultural Sensitivity”.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7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00" dirty="0"/>
              <a:t>“</a:t>
            </a:r>
            <a:r>
              <a:rPr lang="en-US" sz="7200" u="sng" dirty="0"/>
              <a:t>Reshape</a:t>
            </a:r>
            <a:r>
              <a:rPr lang="en-US" sz="7200" dirty="0"/>
              <a:t>” – create new specialize courses that will bring positive exposure to your department and your college. Example: “The Cell Phone” (Stem – CTE &amp; Humanity Faculty)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00" u="sng" dirty="0"/>
              <a:t>Redesign</a:t>
            </a:r>
            <a:r>
              <a:rPr lang="en-US" sz="7200" dirty="0"/>
              <a:t>: - corporatize/own the same course/program at various community colleges and districts. Become an “Innovative Curricular Specialist &amp; Expert”.  This creates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7200" dirty="0"/>
              <a:t>      employment!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00" dirty="0"/>
              <a:t>Design your own employment!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b="1" i="1" dirty="0"/>
          </a:p>
          <a:p>
            <a:pPr marL="0" indent="0" algn="ctr">
              <a:buNone/>
            </a:pPr>
            <a:endParaRPr lang="en-US" sz="72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sz="7200" b="1" dirty="0"/>
          </a:p>
          <a:p>
            <a:pPr marL="0" indent="0">
              <a:buNone/>
            </a:pPr>
            <a:endParaRPr lang="en-US" sz="7200" b="1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63" y="1505802"/>
            <a:ext cx="5316447" cy="35159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8364" y="3857873"/>
            <a:ext cx="47685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Ethno-relativism</a:t>
            </a:r>
            <a:r>
              <a:rPr lang="en-US" dirty="0"/>
              <a:t> - A belief that all groups, cultures, or subcultures are inherently equal. Based on deep and heart-felt respect for other</a:t>
            </a:r>
            <a:r>
              <a:rPr lang="en-US" sz="1600" dirty="0">
                <a:latin typeface="Constantia" panose="02030602050306030303" pitchFamily="18" charset="0"/>
              </a:rPr>
              <a:t>.</a:t>
            </a:r>
          </a:p>
          <a:p>
            <a:pPr algn="ctr"/>
            <a:r>
              <a:rPr lang="en-US" sz="1600" dirty="0">
                <a:latin typeface="Constantia" panose="02030602050306030303" pitchFamily="18" charset="0"/>
              </a:rPr>
              <a:t>https://prezi.com/cdg0mff5m0ua/ethnorelativism/</a:t>
            </a:r>
          </a:p>
        </p:txBody>
      </p:sp>
    </p:spTree>
    <p:extLst>
      <p:ext uri="{BB962C8B-B14F-4D97-AF65-F5344CB8AC3E}">
        <p14:creationId xmlns:p14="http://schemas.microsoft.com/office/powerpoint/2010/main" val="78163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Arial" panose="020B0604020202020204" pitchFamily="34" charset="0"/>
              </a:rPr>
              <a:t>Questions &amp; Comments </a:t>
            </a:r>
          </a:p>
        </p:txBody>
      </p:sp>
      <p:sp>
        <p:nvSpPr>
          <p:cNvPr id="104865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11486" cy="4213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Please feel free to contact each of us for more information.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Dolores Davison</a:t>
            </a:r>
            <a:br>
              <a:rPr lang="en-US" dirty="0"/>
            </a:br>
            <a:r>
              <a:rPr lang="en-US" dirty="0">
                <a:hlinkClick r:id="rId2"/>
              </a:rPr>
              <a:t>davisondolores@fhda.edu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Silvester Henderson  </a:t>
            </a:r>
            <a:r>
              <a:rPr lang="en-US" dirty="0">
                <a:hlinkClick r:id="rId3"/>
              </a:rPr>
              <a:t>Shenderson@losmedanos.edu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981" y="1825624"/>
            <a:ext cx="4154274" cy="16013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980" y="3561946"/>
            <a:ext cx="4154275" cy="21366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264</Words>
  <Application>Microsoft Macintosh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Bodoni MT Black</vt:lpstr>
      <vt:lpstr>Britannic Bold</vt:lpstr>
      <vt:lpstr>Calibri</vt:lpstr>
      <vt:lpstr>Calibri Light</vt:lpstr>
      <vt:lpstr>Constantia</vt:lpstr>
      <vt:lpstr>Times New Roman</vt:lpstr>
      <vt:lpstr>Tw Cen MT</vt:lpstr>
      <vt:lpstr>Office Theme</vt:lpstr>
      <vt:lpstr>  The Maximized Professor - Designing a Career for Job Security as a Curricular Expert and Scholar </vt:lpstr>
      <vt:lpstr>Presentation Highlights</vt:lpstr>
      <vt:lpstr> What is the definition of a “Maximized Designed Academic Professor”?</vt:lpstr>
      <vt:lpstr>          Career Goals – “How to create an inventive employment plan”? </vt:lpstr>
      <vt:lpstr>         What “Unique” skills do Academic Curricular Innovators possess? </vt:lpstr>
      <vt:lpstr>   Could innovative “Ethno – Relativist” curricular structures create academic employment for Professors?  If so, how?   </vt:lpstr>
      <vt:lpstr>Questions &amp; Comments </vt:lpstr>
    </vt:vector>
  </TitlesOfParts>
  <Company>Chaffey College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Code Realignment Project</dc:title>
  <dc:creator>Marie Boyd</dc:creator>
  <cp:lastModifiedBy>Dolores Davison</cp:lastModifiedBy>
  <cp:revision>166</cp:revision>
  <cp:lastPrinted>2018-05-30T21:54:36Z</cp:lastPrinted>
  <dcterms:created xsi:type="dcterms:W3CDTF">2016-12-09T16:12:34Z</dcterms:created>
  <dcterms:modified xsi:type="dcterms:W3CDTF">2018-07-25T19:18:49Z</dcterms:modified>
</cp:coreProperties>
</file>