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20"/>
  </p:notesMasterIdLst>
  <p:handoutMasterIdLst>
    <p:handoutMasterId r:id="rId21"/>
  </p:handoutMasterIdLst>
  <p:sldIdLst>
    <p:sldId id="256" r:id="rId2"/>
    <p:sldId id="258" r:id="rId3"/>
    <p:sldId id="306" r:id="rId4"/>
    <p:sldId id="303" r:id="rId5"/>
    <p:sldId id="265" r:id="rId6"/>
    <p:sldId id="267" r:id="rId7"/>
    <p:sldId id="269" r:id="rId8"/>
    <p:sldId id="270" r:id="rId9"/>
    <p:sldId id="271" r:id="rId10"/>
    <p:sldId id="313" r:id="rId11"/>
    <p:sldId id="264" r:id="rId12"/>
    <p:sldId id="314" r:id="rId13"/>
    <p:sldId id="318" r:id="rId14"/>
    <p:sldId id="315" r:id="rId15"/>
    <p:sldId id="316" r:id="rId16"/>
    <p:sldId id="317" r:id="rId17"/>
    <p:sldId id="309" r:id="rId18"/>
    <p:sldId id="31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89" autoAdjust="0"/>
    <p:restoredTop sz="94112"/>
  </p:normalViewPr>
  <p:slideViewPr>
    <p:cSldViewPr snapToGrid="0" snapToObjects="1">
      <p:cViewPr varScale="1">
        <p:scale>
          <a:sx n="88" d="100"/>
          <a:sy n="88" d="100"/>
        </p:scale>
        <p:origin x="904" y="184"/>
      </p:cViewPr>
      <p:guideLst>
        <p:guide orient="horz" pos="2160"/>
        <p:guide pos="2880"/>
      </p:guideLst>
    </p:cSldViewPr>
  </p:slideViewPr>
  <p:outlineViewPr>
    <p:cViewPr>
      <p:scale>
        <a:sx n="33" d="100"/>
        <a:sy n="33" d="100"/>
      </p:scale>
      <p:origin x="0" y="-5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pPr/>
              <a:t>9/13/19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pPr/>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pPr/>
              <a:t>9/13/19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pPr/>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pPr/>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a:t>
            </a:r>
            <a:r>
              <a:rPr lang="en-US" baseline="30000" dirty="0"/>
              <a:t>nd</a:t>
            </a:r>
            <a:r>
              <a:rPr lang="en-US" baseline="0" dirty="0"/>
              <a:t> question – an idea…. Would that be a useful and effective practice? Geoffrey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Geoffrey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11</a:t>
            </a:fld>
            <a:endParaRPr lang="en-US"/>
          </a:p>
        </p:txBody>
      </p:sp>
    </p:spTree>
    <p:extLst>
      <p:ext uri="{BB962C8B-B14F-4D97-AF65-F5344CB8AC3E}">
        <p14:creationId xmlns:p14="http://schemas.microsoft.com/office/powerpoint/2010/main" val="1918622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Geoffrey</a:t>
            </a:r>
            <a:r>
              <a:rPr lang="en-US" baseline="0" dirty="0"/>
              <a:t>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12</a:t>
            </a:fld>
            <a:endParaRPr lang="en-US"/>
          </a:p>
        </p:txBody>
      </p:sp>
    </p:spTree>
    <p:extLst>
      <p:ext uri="{BB962C8B-B14F-4D97-AF65-F5344CB8AC3E}">
        <p14:creationId xmlns:p14="http://schemas.microsoft.com/office/powerpoint/2010/main" val="389612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Geoffrey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13</a:t>
            </a:fld>
            <a:endParaRPr lang="en-US"/>
          </a:p>
        </p:txBody>
      </p:sp>
    </p:spTree>
    <p:extLst>
      <p:ext uri="{BB962C8B-B14F-4D97-AF65-F5344CB8AC3E}">
        <p14:creationId xmlns:p14="http://schemas.microsoft.com/office/powerpoint/2010/main" val="26245591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14</a:t>
            </a:fld>
            <a:endParaRPr lang="en-US"/>
          </a:p>
        </p:txBody>
      </p:sp>
    </p:spTree>
    <p:extLst>
      <p:ext uri="{BB962C8B-B14F-4D97-AF65-F5344CB8AC3E}">
        <p14:creationId xmlns:p14="http://schemas.microsoft.com/office/powerpoint/2010/main" val="2375879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Michelle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15</a:t>
            </a:fld>
            <a:endParaRPr lang="en-US"/>
          </a:p>
        </p:txBody>
      </p:sp>
    </p:spTree>
    <p:extLst>
      <p:ext uri="{BB962C8B-B14F-4D97-AF65-F5344CB8AC3E}">
        <p14:creationId xmlns:p14="http://schemas.microsoft.com/office/powerpoint/2010/main" val="33679824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5 Section 55208 – Michelle</a:t>
            </a:r>
            <a:r>
              <a:rPr lang="en-US" baseline="0" dirty="0"/>
              <a:t>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16</a:t>
            </a:fld>
            <a:endParaRPr lang="en-US"/>
          </a:p>
        </p:txBody>
      </p:sp>
    </p:spTree>
    <p:extLst>
      <p:ext uri="{BB962C8B-B14F-4D97-AF65-F5344CB8AC3E}">
        <p14:creationId xmlns:p14="http://schemas.microsoft.com/office/powerpoint/2010/main" val="7793210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Michelle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2</a:t>
            </a:fld>
            <a:endParaRPr lang="en-US"/>
          </a:p>
        </p:txBody>
      </p:sp>
    </p:spTree>
    <p:extLst>
      <p:ext uri="{BB962C8B-B14F-4D97-AF65-F5344CB8AC3E}">
        <p14:creationId xmlns:p14="http://schemas.microsoft.com/office/powerpoint/2010/main" val="4263842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Amine</a:t>
            </a:r>
          </a:p>
        </p:txBody>
      </p:sp>
      <p:sp>
        <p:nvSpPr>
          <p:cNvPr id="4" name="Slide Number Placeholder 3"/>
          <p:cNvSpPr>
            <a:spLocks noGrp="1"/>
          </p:cNvSpPr>
          <p:nvPr>
            <p:ph type="sldNum" sz="quarter" idx="10"/>
          </p:nvPr>
        </p:nvSpPr>
        <p:spPr/>
        <p:txBody>
          <a:bodyPr/>
          <a:lstStyle/>
          <a:p>
            <a:fld id="{A898C551-7708-9B49-90E3-D153F408E572}" type="slidenum">
              <a:rPr lang="en-US" smtClean="0"/>
              <a:pPr/>
              <a:t>3</a:t>
            </a:fld>
            <a:endParaRPr lang="en-US"/>
          </a:p>
        </p:txBody>
      </p:sp>
    </p:spTree>
    <p:extLst>
      <p:ext uri="{BB962C8B-B14F-4D97-AF65-F5344CB8AC3E}">
        <p14:creationId xmlns:p14="http://schemas.microsoft.com/office/powerpoint/2010/main" val="1705090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a:t>
            </a:r>
          </a:p>
        </p:txBody>
      </p:sp>
      <p:sp>
        <p:nvSpPr>
          <p:cNvPr id="4" name="Slide Number Placeholder 3"/>
          <p:cNvSpPr>
            <a:spLocks noGrp="1"/>
          </p:cNvSpPr>
          <p:nvPr>
            <p:ph type="sldNum" sz="quarter" idx="10"/>
          </p:nvPr>
        </p:nvSpPr>
        <p:spPr/>
        <p:txBody>
          <a:bodyPr/>
          <a:lstStyle/>
          <a:p>
            <a:fld id="{A898C551-7708-9B49-90E3-D153F408E572}" type="slidenum">
              <a:rPr lang="en-US" smtClean="0"/>
              <a:pPr/>
              <a:t>4</a:t>
            </a:fld>
            <a:endParaRPr lang="en-US"/>
          </a:p>
        </p:txBody>
      </p:sp>
    </p:spTree>
    <p:extLst>
      <p:ext uri="{BB962C8B-B14F-4D97-AF65-F5344CB8AC3E}">
        <p14:creationId xmlns:p14="http://schemas.microsoft.com/office/powerpoint/2010/main" val="1113392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Dolores </a:t>
            </a:r>
          </a:p>
        </p:txBody>
      </p:sp>
      <p:sp>
        <p:nvSpPr>
          <p:cNvPr id="4" name="Slide Number Placeholder 3"/>
          <p:cNvSpPr>
            <a:spLocks noGrp="1"/>
          </p:cNvSpPr>
          <p:nvPr>
            <p:ph type="sldNum" sz="quarter" idx="10"/>
          </p:nvPr>
        </p:nvSpPr>
        <p:spPr/>
        <p:txBody>
          <a:bodyPr/>
          <a:lstStyle/>
          <a:p>
            <a:fld id="{A898C551-7708-9B49-90E3-D153F408E572}" type="slidenum">
              <a:rPr lang="en-US" smtClean="0"/>
              <a:pPr/>
              <a:t>5</a:t>
            </a:fld>
            <a:endParaRPr lang="en-US"/>
          </a:p>
        </p:txBody>
      </p:sp>
    </p:spTree>
    <p:extLst>
      <p:ext uri="{BB962C8B-B14F-4D97-AF65-F5344CB8AC3E}">
        <p14:creationId xmlns:p14="http://schemas.microsoft.com/office/powerpoint/2010/main" val="2088438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Approved DE delivery methods (CFR, Title 34, Education §602) Dolores </a:t>
            </a:r>
          </a:p>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ACCJC = Accrediting Commission</a:t>
            </a:r>
            <a:r>
              <a:rPr lang="en-US" baseline="0" dirty="0"/>
              <a:t> for Community and Junior Colleges – the body that accredits the CCCs. Dolores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should this mean? The instructor</a:t>
            </a:r>
            <a:r>
              <a:rPr lang="en-US" baseline="0" dirty="0"/>
              <a:t> should be and feel very present. </a:t>
            </a:r>
            <a:r>
              <a:rPr lang="en-US" baseline="0" dirty="0" err="1"/>
              <a:t>Doloes</a:t>
            </a:r>
            <a:r>
              <a:rPr lang="en-US" baseline="0" dirty="0"/>
              <a:t>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addition to all the requirements that apply to any course, courses delivered via DE must also ensure</a:t>
            </a:r>
            <a:r>
              <a:rPr lang="en-US" baseline="0" dirty="0"/>
              <a:t>…( “</a:t>
            </a:r>
            <a:r>
              <a:rPr lang="en-US" sz="800" kern="1200" dirty="0">
                <a:solidFill>
                  <a:schemeClr val="tx1"/>
                </a:solidFill>
                <a:latin typeface="+mn-lt"/>
                <a:ea typeface="+mn-ea"/>
                <a:cs typeface="+mn-cs"/>
              </a:rPr>
              <a:t>In addition to the requirements of section 55002 and any locally established requirements applicable to all courses, district governing boards shall ensure that:</a:t>
            </a:r>
            <a:r>
              <a:rPr lang="en-US" baseline="0" dirty="0"/>
              <a:t>”) Geoffrey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pPr/>
              <a:t>Friday, September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pPr/>
              <a:t>Friday, September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pPr/>
              <a:t>Friday, September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pPr/>
              <a:t>Friday, September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pPr/>
              <a:t>Friday, September 13,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pPr/>
              <a:t>Friday, September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pPr/>
              <a:t>Friday, September 13,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pPr/>
              <a:t>Friday, September 13,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pPr/>
              <a:t>Friday, September 13,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pPr/>
              <a:t>Friday, September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pPr/>
              <a:t>Friday, September 13,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Friday, September 13,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sccc.org/sites/default/files/Ensuring_an_Effective_Online.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govt.westlaw.com/calregs/Document/I17CDFA4650794F79B801F22BDD8A83F1?viewType=FullText&amp;originationContext=documenttoc&amp;transitionType=CategoryPageItem&amp;contextData=(sc.Defaul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cvc.edu/professional-development/online-course-design-standard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asccc.org/resolutions/local-adoption-california-virtual-campus-%E2%80%93-online-education-initiative-course-design"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accjc.org/wp-content/uploads/Accreditation-Standards_-Adopted-June-2014.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cvc.edu/about-the-oei/college-participation/" TargetMode="External"/><Relationship Id="rId4" Type="http://schemas.openxmlformats.org/officeDocument/2006/relationships/hyperlink" Target="https://cclibrarians.org/news/library-services-platform"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accjc.org/wp-content/uploads/Accreditation-Standards_-Adopted-June-2014.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cvc.edu/about-the-oei/college-participa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govt.westlaw.com/calregs/Document/I39FCEC371E8047A7BBF827F9D6BF3DAA?viewType=FullText&amp;listSource=Search&amp;originationContext=Search+Result&amp;transitionType=SearchItem&amp;contextData=(sc.Search)&amp;navigationPath=Search/v1/results/navigation/i0ad62d340000016d2192440d925f824b?Nav%3dREGULATION_PUBLICVIEW%26fragmentIdentifier%3dI39FCEC371E8047A7BBF827F9D6BF3DAA%26startIndex%3d1%26transitionType%3dSearchItem%26contextData%3d%28sc.Default%29%26originationContext%3dSearch%20Result&amp;list=REGULATION_PUBLICVIEW&amp;rank=1&amp;t_T1=5&amp;t_T2=55208&amp;t_S1=CA+ADC+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cvc.edu" TargetMode="External"/><Relationship Id="rId2" Type="http://schemas.openxmlformats.org/officeDocument/2006/relationships/hyperlink" Target="https://asccc.org/papers/ensuring-effective-online-program-faculty-perspective" TargetMode="External"/><Relationship Id="rId1" Type="http://schemas.openxmlformats.org/officeDocument/2006/relationships/slideLayout" Target="../slideLayouts/slideLayout2.xml"/><Relationship Id="rId4" Type="http://schemas.openxmlformats.org/officeDocument/2006/relationships/hyperlink" Target="https://asccc.org/content/title-5-and-distance-education-separate-course-review-enough"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ccjc.org/wp-content/uploads/Guide-to-Evaluating-and-Improving-Institutions_May2017.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55371"/>
            <a:ext cx="7848600" cy="1927225"/>
          </a:xfrm>
        </p:spPr>
        <p:txBody>
          <a:bodyPr/>
          <a:lstStyle/>
          <a:p>
            <a:pPr algn="ctr"/>
            <a:r>
              <a:rPr lang="en-US" sz="4800" cap="none" dirty="0">
                <a:latin typeface="Arial"/>
                <a:cs typeface="Times New Roman"/>
              </a:rPr>
              <a:t>Online Student Experiences</a:t>
            </a:r>
            <a:br>
              <a:rPr lang="en-US" cap="none" dirty="0">
                <a:latin typeface="Times New Roman"/>
                <a:cs typeface="Times New Roman"/>
              </a:rPr>
            </a:br>
            <a:endParaRPr lang="en-US" cap="none" dirty="0">
              <a:latin typeface="Times New Roman"/>
              <a:cs typeface="Times New Roman"/>
            </a:endParaRPr>
          </a:p>
        </p:txBody>
      </p:sp>
      <p:sp>
        <p:nvSpPr>
          <p:cNvPr id="3" name="Subtitle 2"/>
          <p:cNvSpPr>
            <a:spLocks noGrp="1"/>
          </p:cNvSpPr>
          <p:nvPr>
            <p:ph type="subTitle" idx="1"/>
          </p:nvPr>
        </p:nvSpPr>
        <p:spPr>
          <a:xfrm>
            <a:off x="685800" y="3505199"/>
            <a:ext cx="7848600" cy="2640767"/>
          </a:xfrm>
        </p:spPr>
        <p:txBody>
          <a:bodyPr>
            <a:normAutofit/>
          </a:bodyPr>
          <a:lstStyle/>
          <a:p>
            <a:r>
              <a:rPr lang="en-US" dirty="0"/>
              <a:t>Amine El </a:t>
            </a:r>
            <a:r>
              <a:rPr lang="en-US" dirty="0" err="1"/>
              <a:t>Moznine</a:t>
            </a:r>
            <a:r>
              <a:rPr lang="en-US" i="1" dirty="0"/>
              <a:t>, </a:t>
            </a:r>
            <a:r>
              <a:rPr lang="en-US" dirty="0"/>
              <a:t>SSCCC Vice President of Legislative Affairs</a:t>
            </a:r>
            <a:endParaRPr lang="en-US" sz="3200" dirty="0"/>
          </a:p>
          <a:p>
            <a:r>
              <a:rPr lang="en-US" dirty="0"/>
              <a:t>Dolores Davison, ASCCC Vice President</a:t>
            </a:r>
            <a:br>
              <a:rPr lang="en-US" dirty="0"/>
            </a:br>
            <a:r>
              <a:rPr lang="en-US" dirty="0"/>
              <a:t>Geoffrey Dyer, ASCCC Area A Representative</a:t>
            </a:r>
            <a:br>
              <a:rPr lang="en-US" dirty="0"/>
            </a:br>
            <a:r>
              <a:rPr lang="en-US" dirty="0"/>
              <a:t>Michelle </a:t>
            </a:r>
            <a:r>
              <a:rPr lang="en-US" dirty="0" err="1"/>
              <a:t>Pilati</a:t>
            </a:r>
            <a:r>
              <a:rPr lang="en-US" dirty="0"/>
              <a:t>, Faculty Coordinator, ASCCC Open Educational Resources Initiative</a:t>
            </a:r>
            <a:endParaRPr lang="en-US" sz="3200" dirty="0">
              <a:cs typeface="Times New Roman"/>
            </a:endParaRPr>
          </a:p>
          <a:p>
            <a:endParaRPr lang="en-US" sz="3200" dirty="0">
              <a:latin typeface="Palatino Linotype" panose="02040502050505030304" pitchFamily="18" charset="0"/>
              <a:cs typeface="Times New Roman"/>
            </a:endParaRPr>
          </a:p>
        </p:txBody>
      </p:sp>
      <p:pic>
        <p:nvPicPr>
          <p:cNvPr id="5" name="Picture 4" descr="A red book lying on its side, with two pages flapping upward as if blowen by wind, adjacent to text that reads &quot;Academic Senate for California Community Colleges.&quot; Underneath the image and the name of the organization, the words &quot;Leadership. Emowerment. Voice.&quot; appear" title="Academic Senate for California Community College Logo "/>
          <p:cNvPicPr/>
          <p:nvPr/>
        </p:nvPicPr>
        <p:blipFill>
          <a:blip r:embed="rId3"/>
          <a:srcRect/>
          <a:stretch>
            <a:fillRect/>
          </a:stretch>
        </p:blipFill>
        <p:spPr bwMode="auto">
          <a:xfrm>
            <a:off x="2584044" y="606424"/>
            <a:ext cx="3761826" cy="765176"/>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and Substantive Interaction</a:t>
            </a:r>
          </a:p>
        </p:txBody>
      </p:sp>
      <p:sp>
        <p:nvSpPr>
          <p:cNvPr id="3" name="Content Placeholder 2"/>
          <p:cNvSpPr>
            <a:spLocks noGrp="1"/>
          </p:cNvSpPr>
          <p:nvPr>
            <p:ph idx="1"/>
          </p:nvPr>
        </p:nvSpPr>
        <p:spPr/>
        <p:txBody>
          <a:bodyPr>
            <a:normAutofit/>
          </a:bodyPr>
          <a:lstStyle/>
          <a:p>
            <a:pPr marL="0" indent="0">
              <a:buNone/>
            </a:pPr>
            <a:r>
              <a:rPr lang="en-US" dirty="0">
                <a:hlinkClick r:id="rId3"/>
              </a:rPr>
              <a:t>ASCCC Guidance</a:t>
            </a:r>
            <a:r>
              <a:rPr lang="en-US" dirty="0"/>
              <a:t>: </a:t>
            </a:r>
          </a:p>
          <a:p>
            <a:pPr marL="0" indent="0">
              <a:buNone/>
            </a:pPr>
            <a:r>
              <a:rPr lang="en-US" i="1" dirty="0"/>
              <a:t>“An inclusive definition would consider regular and effective contact to be consistent and predictable faculty-initiated interactions with students about the course content and about more than just a boilerplate assessment of student work”</a:t>
            </a:r>
          </a:p>
          <a:p>
            <a:r>
              <a:rPr lang="en-US" dirty="0"/>
              <a:t>Does your district have local definition?</a:t>
            </a:r>
          </a:p>
          <a:p>
            <a:r>
              <a:rPr lang="en-US" dirty="0"/>
              <a:t>Should students be aware/informed of the standard that their faculty are held to? </a:t>
            </a:r>
          </a:p>
          <a:p>
            <a:pPr marL="0" indent="0">
              <a:buNone/>
            </a:pPr>
            <a:endParaRPr lang="en-US" dirty="0">
              <a:latin typeface="Palatino Linotype" panose="02040502050505030304" pitchFamily="18" charset="0"/>
            </a:endParaRPr>
          </a:p>
          <a:p>
            <a:pPr marL="0" indent="0">
              <a:buNone/>
            </a:pPr>
            <a:endParaRPr lang="en-US" i="1" dirty="0">
              <a:latin typeface="Palatino Linotype" panose="02040502050505030304" pitchFamily="18" charset="0"/>
            </a:endParaRPr>
          </a:p>
          <a:p>
            <a:pPr marL="0" indent="0">
              <a:buNone/>
            </a:pPr>
            <a:endParaRPr lang="en-US" dirty="0">
              <a:latin typeface="Palatino Linotype" panose="02040502050505030304" pitchFamily="18" charset="0"/>
            </a:endParaRPr>
          </a:p>
        </p:txBody>
      </p:sp>
    </p:spTree>
    <p:extLst>
      <p:ext uri="{BB962C8B-B14F-4D97-AF65-F5344CB8AC3E}">
        <p14:creationId xmlns:p14="http://schemas.microsoft.com/office/powerpoint/2010/main" val="437668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Approval of Online Courses</a:t>
            </a:r>
          </a:p>
        </p:txBody>
      </p:sp>
      <p:sp>
        <p:nvSpPr>
          <p:cNvPr id="3" name="Content Placeholder 2"/>
          <p:cNvSpPr>
            <a:spLocks noGrp="1"/>
          </p:cNvSpPr>
          <p:nvPr>
            <p:ph idx="1"/>
          </p:nvPr>
        </p:nvSpPr>
        <p:spPr/>
        <p:txBody>
          <a:bodyPr>
            <a:normAutofit fontScale="77500" lnSpcReduction="20000"/>
          </a:bodyPr>
          <a:lstStyle/>
          <a:p>
            <a:r>
              <a:rPr lang="en-US" sz="3200" dirty="0"/>
              <a:t>All courses offered as distance education (be they fully online or hybrid) </a:t>
            </a:r>
            <a:r>
              <a:rPr lang="en-US" sz="3200" b="1" dirty="0">
                <a:solidFill>
                  <a:srgbClr val="C00000"/>
                </a:solidFill>
              </a:rPr>
              <a:t>must have separate approval</a:t>
            </a:r>
            <a:r>
              <a:rPr lang="en-US" sz="3200" dirty="0"/>
              <a:t>:</a:t>
            </a:r>
          </a:p>
          <a:p>
            <a:pPr lvl="1"/>
            <a:r>
              <a:rPr lang="en-US" sz="3200" dirty="0"/>
              <a:t>If any portion of the instruction in a proposed or existing course or course section is designed to be provided through distance education in lieu of face-to-face interaction between instructor and student, the course shall be separately reviewed and approved according to the district's adopted course approval procedures. </a:t>
            </a:r>
          </a:p>
          <a:p>
            <a:endParaRPr lang="en-US" sz="3200" dirty="0"/>
          </a:p>
          <a:p>
            <a:r>
              <a:rPr lang="en-US" sz="3200" dirty="0"/>
              <a:t>What is “hybrid”? </a:t>
            </a:r>
          </a:p>
          <a:p>
            <a:pPr marL="457200" lvl="3">
              <a:buSzPct val="85000"/>
            </a:pPr>
            <a:endParaRPr lang="en-US" sz="2200" dirty="0"/>
          </a:p>
          <a:p>
            <a:pPr marL="182880" lvl="2">
              <a:buSzPct val="85000"/>
              <a:buNone/>
            </a:pPr>
            <a:endParaRPr lang="en-US" sz="2400" dirty="0">
              <a:latin typeface="Palatino Linotype" panose="02040502050505030304" pitchFamily="18" charset="0"/>
            </a:endParaRPr>
          </a:p>
          <a:p>
            <a:pPr marL="182880" lvl="2">
              <a:buSzPct val="85000"/>
            </a:pPr>
            <a:r>
              <a:rPr lang="en-US" sz="2400" dirty="0"/>
              <a:t>Reference: CA Ed Code Sections 66700, 70901, 70902; Title 5 Section 55206</a:t>
            </a:r>
            <a:endParaRPr lang="en-US" dirty="0"/>
          </a:p>
        </p:txBody>
      </p:sp>
    </p:spTree>
    <p:extLst>
      <p:ext uri="{BB962C8B-B14F-4D97-AF65-F5344CB8AC3E}">
        <p14:creationId xmlns:p14="http://schemas.microsoft.com/office/powerpoint/2010/main" val="311586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Separate Approval of DE Addenda </a:t>
            </a:r>
          </a:p>
        </p:txBody>
      </p:sp>
      <p:sp>
        <p:nvSpPr>
          <p:cNvPr id="3" name="Content Placeholder 2"/>
          <p:cNvSpPr>
            <a:spLocks noGrp="1"/>
          </p:cNvSpPr>
          <p:nvPr>
            <p:ph idx="1"/>
          </p:nvPr>
        </p:nvSpPr>
        <p:spPr/>
        <p:txBody>
          <a:bodyPr/>
          <a:lstStyle/>
          <a:p>
            <a:pPr marL="0" indent="0">
              <a:buNone/>
            </a:pPr>
            <a:r>
              <a:rPr lang="en-US" dirty="0">
                <a:latin typeface="+mj-lt"/>
              </a:rPr>
              <a:t>Must address: </a:t>
            </a:r>
          </a:p>
          <a:p>
            <a:r>
              <a:rPr lang="en-US" dirty="0">
                <a:latin typeface="+mj-lt"/>
              </a:rPr>
              <a:t>How the course provides regular effective contact </a:t>
            </a:r>
          </a:p>
          <a:p>
            <a:r>
              <a:rPr lang="en-US" dirty="0">
                <a:latin typeface="+mj-lt"/>
              </a:rPr>
              <a:t>How the course complies with accessibility requirements</a:t>
            </a:r>
          </a:p>
          <a:p>
            <a:endParaRPr lang="en-US" dirty="0">
              <a:latin typeface="+mj-lt"/>
            </a:endParaRPr>
          </a:p>
          <a:p>
            <a:r>
              <a:rPr lang="en-US" dirty="0">
                <a:latin typeface="+mj-lt"/>
              </a:rPr>
              <a:t>Where, how, and when does this “separate approval” happen?</a:t>
            </a:r>
          </a:p>
          <a:p>
            <a:endParaRPr lang="en-US" dirty="0">
              <a:latin typeface="+mj-lt"/>
            </a:endParaRPr>
          </a:p>
          <a:p>
            <a:endParaRPr lang="en-US" dirty="0">
              <a:latin typeface="Palatino Linotype" panose="02040502050505030304" pitchFamily="18" charset="0"/>
            </a:endParaRPr>
          </a:p>
          <a:p>
            <a:pPr marL="0" indent="0">
              <a:buNone/>
            </a:pPr>
            <a:endParaRPr lang="en-US" dirty="0">
              <a:latin typeface="Palatino Linotype" panose="02040502050505030304" pitchFamily="18" charset="0"/>
            </a:endParaRPr>
          </a:p>
          <a:p>
            <a:pPr marL="0" indent="0">
              <a:buNone/>
            </a:pPr>
            <a:r>
              <a:rPr lang="en-US" dirty="0"/>
              <a:t>Reference: </a:t>
            </a:r>
            <a:r>
              <a:rPr lang="en-US" dirty="0">
                <a:hlinkClick r:id="rId3"/>
              </a:rPr>
              <a:t>Title 5, § 55206</a:t>
            </a:r>
            <a:endParaRPr lang="en-US" dirty="0"/>
          </a:p>
        </p:txBody>
      </p:sp>
    </p:spTree>
    <p:extLst>
      <p:ext uri="{BB962C8B-B14F-4D97-AF65-F5344CB8AC3E}">
        <p14:creationId xmlns:p14="http://schemas.microsoft.com/office/powerpoint/2010/main" val="3368907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hlinkClick r:id="rId3"/>
              </a:rPr>
              <a:t>CVC-OEI Course Design Rubric </a:t>
            </a:r>
            <a:endParaRPr lang="en-US" dirty="0"/>
          </a:p>
        </p:txBody>
      </p:sp>
      <p:sp>
        <p:nvSpPr>
          <p:cNvPr id="3" name="Content Placeholder 2"/>
          <p:cNvSpPr>
            <a:spLocks noGrp="1"/>
          </p:cNvSpPr>
          <p:nvPr>
            <p:ph idx="1"/>
          </p:nvPr>
        </p:nvSpPr>
        <p:spPr/>
        <p:txBody>
          <a:bodyPr/>
          <a:lstStyle/>
          <a:p>
            <a:r>
              <a:rPr lang="en-US" dirty="0"/>
              <a:t>Tool developed with faculty and ASCCC input to promote high-quality courses. </a:t>
            </a:r>
          </a:p>
          <a:p>
            <a:r>
              <a:rPr lang="en-US" dirty="0"/>
              <a:t>ASCCC have encouraged faculty to adopt the rubric for local use and to explore local peer online course review (POCR) through </a:t>
            </a:r>
            <a:r>
              <a:rPr lang="en-US" dirty="0">
                <a:hlinkClick r:id="rId4"/>
              </a:rPr>
              <a:t>Resolution 9.03 F18</a:t>
            </a:r>
            <a:r>
              <a:rPr lang="en-US" dirty="0"/>
              <a:t>. </a:t>
            </a:r>
          </a:p>
          <a:p>
            <a:r>
              <a:rPr lang="en-US" dirty="0"/>
              <a:t>Rubric addresses content presentation, interaction, assessment, and accessibility. </a:t>
            </a:r>
          </a:p>
        </p:txBody>
      </p:sp>
    </p:spTree>
    <p:extLst>
      <p:ext uri="{BB962C8B-B14F-4D97-AF65-F5344CB8AC3E}">
        <p14:creationId xmlns:p14="http://schemas.microsoft.com/office/powerpoint/2010/main" val="4132175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Library and Learning Support Services </a:t>
            </a:r>
          </a:p>
        </p:txBody>
      </p:sp>
      <p:sp>
        <p:nvSpPr>
          <p:cNvPr id="3" name="Content Placeholder 2"/>
          <p:cNvSpPr>
            <a:spLocks noGrp="1"/>
          </p:cNvSpPr>
          <p:nvPr>
            <p:ph idx="1"/>
          </p:nvPr>
        </p:nvSpPr>
        <p:spPr/>
        <p:txBody>
          <a:bodyPr/>
          <a:lstStyle/>
          <a:p>
            <a:r>
              <a:rPr lang="en-US" dirty="0">
                <a:hlinkClick r:id="rId3"/>
              </a:rPr>
              <a:t>ACCJC Standard</a:t>
            </a:r>
            <a:r>
              <a:rPr lang="en-US" dirty="0"/>
              <a:t> II.B.1 addresses learning support services for online students. </a:t>
            </a:r>
          </a:p>
          <a:p>
            <a:r>
              <a:rPr lang="en-US" dirty="0"/>
              <a:t>How does your college provide access to </a:t>
            </a:r>
            <a:r>
              <a:rPr lang="en-US" b="1" dirty="0"/>
              <a:t>library materials </a:t>
            </a:r>
            <a:r>
              <a:rPr lang="en-US" dirty="0"/>
              <a:t>and </a:t>
            </a:r>
            <a:r>
              <a:rPr lang="en-US" b="1" dirty="0"/>
              <a:t>tutoring</a:t>
            </a:r>
            <a:r>
              <a:rPr lang="en-US" dirty="0"/>
              <a:t> for its distance education students? </a:t>
            </a:r>
          </a:p>
          <a:p>
            <a:r>
              <a:rPr lang="en-US" dirty="0"/>
              <a:t>Are these resources linked in your Canvas shells? </a:t>
            </a:r>
          </a:p>
          <a:p>
            <a:r>
              <a:rPr lang="en-US" dirty="0"/>
              <a:t>Most CCCs have adopted the </a:t>
            </a:r>
            <a:r>
              <a:rPr lang="en-US" dirty="0">
                <a:hlinkClick r:id="rId4"/>
              </a:rPr>
              <a:t>Library Services Platform</a:t>
            </a:r>
            <a:r>
              <a:rPr lang="en-US" dirty="0"/>
              <a:t>. </a:t>
            </a:r>
          </a:p>
          <a:p>
            <a:r>
              <a:rPr lang="en-US" dirty="0">
                <a:hlinkClick r:id="rId5"/>
              </a:rPr>
              <a:t>CVC-OEI</a:t>
            </a:r>
            <a:r>
              <a:rPr lang="en-US" dirty="0"/>
              <a:t> </a:t>
            </a:r>
            <a:r>
              <a:rPr lang="en-US" dirty="0">
                <a:hlinkClick r:id="rId5"/>
              </a:rPr>
              <a:t>Consortium Colleges </a:t>
            </a:r>
            <a:r>
              <a:rPr lang="en-US" dirty="0"/>
              <a:t>have access to </a:t>
            </a:r>
            <a:r>
              <a:rPr lang="en-US" dirty="0" err="1"/>
              <a:t>NetTutor</a:t>
            </a:r>
            <a:r>
              <a:rPr lang="en-US" dirty="0"/>
              <a:t> at no cost to participating colleges.</a:t>
            </a:r>
          </a:p>
          <a:p>
            <a:endParaRPr lang="en-US" dirty="0"/>
          </a:p>
        </p:txBody>
      </p:sp>
    </p:spTree>
    <p:extLst>
      <p:ext uri="{BB962C8B-B14F-4D97-AF65-F5344CB8AC3E}">
        <p14:creationId xmlns:p14="http://schemas.microsoft.com/office/powerpoint/2010/main" val="2705817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Student Support Services </a:t>
            </a:r>
          </a:p>
        </p:txBody>
      </p:sp>
      <p:sp>
        <p:nvSpPr>
          <p:cNvPr id="3" name="Content Placeholder 2"/>
          <p:cNvSpPr>
            <a:spLocks noGrp="1"/>
          </p:cNvSpPr>
          <p:nvPr>
            <p:ph idx="1"/>
          </p:nvPr>
        </p:nvSpPr>
        <p:spPr/>
        <p:txBody>
          <a:bodyPr/>
          <a:lstStyle/>
          <a:p>
            <a:r>
              <a:rPr lang="en-US" dirty="0">
                <a:hlinkClick r:id="rId3"/>
              </a:rPr>
              <a:t>ACCJC Standard</a:t>
            </a:r>
            <a:r>
              <a:rPr lang="en-US" dirty="0"/>
              <a:t> II.C.1 addresses student support services for distance education. </a:t>
            </a:r>
          </a:p>
          <a:p>
            <a:r>
              <a:rPr lang="en-US" dirty="0"/>
              <a:t>How does your college provide access to counseling, advisement, and other student services for its distance education students? </a:t>
            </a:r>
          </a:p>
          <a:p>
            <a:r>
              <a:rPr lang="en-US" dirty="0"/>
              <a:t>Are these resources linked in your Canvas shells? </a:t>
            </a:r>
          </a:p>
          <a:p>
            <a:r>
              <a:rPr lang="en-US" dirty="0">
                <a:hlinkClick r:id="rId4"/>
              </a:rPr>
              <a:t>CVC-OEI</a:t>
            </a:r>
            <a:r>
              <a:rPr lang="en-US" dirty="0"/>
              <a:t> </a:t>
            </a:r>
            <a:r>
              <a:rPr lang="en-US" dirty="0">
                <a:hlinkClick r:id="rId4"/>
              </a:rPr>
              <a:t>Consortium Colleges </a:t>
            </a:r>
            <a:r>
              <a:rPr lang="en-US" dirty="0"/>
              <a:t>have access to Cranium Café, an online virtual meeting platform used by counselors, at no cost to participating colleges.</a:t>
            </a:r>
          </a:p>
          <a:p>
            <a:endParaRPr lang="en-US" dirty="0"/>
          </a:p>
        </p:txBody>
      </p:sp>
    </p:spTree>
    <p:extLst>
      <p:ext uri="{BB962C8B-B14F-4D97-AF65-F5344CB8AC3E}">
        <p14:creationId xmlns:p14="http://schemas.microsoft.com/office/powerpoint/2010/main" val="1426704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Instructor Preparation </a:t>
            </a:r>
          </a:p>
        </p:txBody>
      </p:sp>
      <p:sp>
        <p:nvSpPr>
          <p:cNvPr id="3" name="Content Placeholder 2"/>
          <p:cNvSpPr>
            <a:spLocks noGrp="1"/>
          </p:cNvSpPr>
          <p:nvPr>
            <p:ph idx="1"/>
          </p:nvPr>
        </p:nvSpPr>
        <p:spPr/>
        <p:txBody>
          <a:bodyPr/>
          <a:lstStyle/>
          <a:p>
            <a:r>
              <a:rPr lang="en-US" dirty="0"/>
              <a:t>As of 2019 update, </a:t>
            </a:r>
            <a:r>
              <a:rPr lang="en-US" dirty="0">
                <a:hlinkClick r:id="rId3"/>
              </a:rPr>
              <a:t>Title 5 </a:t>
            </a:r>
            <a:r>
              <a:rPr lang="en-US" dirty="0"/>
              <a:t>now requires instructor preparation to teach online: </a:t>
            </a:r>
          </a:p>
          <a:p>
            <a:pPr marL="0" indent="0">
              <a:buNone/>
            </a:pPr>
            <a:endParaRPr lang="en-US" dirty="0"/>
          </a:p>
          <a:p>
            <a:pPr marL="0" indent="0">
              <a:buNone/>
            </a:pPr>
            <a:r>
              <a:rPr lang="en-US" i="1" dirty="0"/>
              <a:t>“Instructors of distance education shall be prepared to teach in a distance education delivery method consistent with local district policies and negotiated agreements.”</a:t>
            </a:r>
          </a:p>
        </p:txBody>
      </p:sp>
    </p:spTree>
    <p:extLst>
      <p:ext uri="{BB962C8B-B14F-4D97-AF65-F5344CB8AC3E}">
        <p14:creationId xmlns:p14="http://schemas.microsoft.com/office/powerpoint/2010/main" val="42929227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C7ACC-51C2-F643-B95D-C2B45959FE75}"/>
              </a:ext>
            </a:extLst>
          </p:cNvPr>
          <p:cNvSpPr>
            <a:spLocks noGrp="1"/>
          </p:cNvSpPr>
          <p:nvPr>
            <p:ph type="title"/>
          </p:nvPr>
        </p:nvSpPr>
        <p:spPr/>
        <p:txBody>
          <a:bodyPr/>
          <a:lstStyle/>
          <a:p>
            <a:r>
              <a:rPr lang="en-US" dirty="0"/>
              <a:t>Pedagogical Concerns </a:t>
            </a:r>
          </a:p>
        </p:txBody>
      </p:sp>
      <p:sp>
        <p:nvSpPr>
          <p:cNvPr id="3" name="Content Placeholder 2">
            <a:extLst>
              <a:ext uri="{FF2B5EF4-FFF2-40B4-BE49-F238E27FC236}">
                <a16:creationId xmlns:a16="http://schemas.microsoft.com/office/drawing/2014/main" id="{E04AC372-D3F9-4F4D-B455-BDB0AFC6157C}"/>
              </a:ext>
            </a:extLst>
          </p:cNvPr>
          <p:cNvSpPr>
            <a:spLocks noGrp="1"/>
          </p:cNvSpPr>
          <p:nvPr>
            <p:ph idx="1"/>
          </p:nvPr>
        </p:nvSpPr>
        <p:spPr/>
        <p:txBody>
          <a:bodyPr/>
          <a:lstStyle/>
          <a:p>
            <a:r>
              <a:rPr lang="en-US" dirty="0"/>
              <a:t>Students need prompt feedback and an active instructor presence. </a:t>
            </a:r>
          </a:p>
          <a:p>
            <a:r>
              <a:rPr lang="en-US" dirty="0"/>
              <a:t>Students need to be able to easily navigate course content. </a:t>
            </a:r>
          </a:p>
          <a:p>
            <a:r>
              <a:rPr lang="en-US" dirty="0"/>
              <a:t>Students need accessible course materials.</a:t>
            </a:r>
          </a:p>
          <a:p>
            <a:r>
              <a:rPr lang="en-US" dirty="0"/>
              <a:t>Students need access to student support services and student services.</a:t>
            </a:r>
          </a:p>
        </p:txBody>
      </p:sp>
    </p:spTree>
    <p:extLst>
      <p:ext uri="{BB962C8B-B14F-4D97-AF65-F5344CB8AC3E}">
        <p14:creationId xmlns:p14="http://schemas.microsoft.com/office/powerpoint/2010/main" val="3997852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7A87D65-CC56-CF4E-B47D-EDB949ECAD27}"/>
              </a:ext>
            </a:extLst>
          </p:cNvPr>
          <p:cNvSpPr>
            <a:spLocks noGrp="1"/>
          </p:cNvSpPr>
          <p:nvPr>
            <p:ph type="title"/>
          </p:nvPr>
        </p:nvSpPr>
        <p:spPr/>
        <p:txBody>
          <a:bodyPr/>
          <a:lstStyle/>
          <a:p>
            <a:r>
              <a:rPr lang="en-US" dirty="0"/>
              <a:t>Resources </a:t>
            </a:r>
          </a:p>
        </p:txBody>
      </p:sp>
      <p:sp>
        <p:nvSpPr>
          <p:cNvPr id="5" name="Content Placeholder 4">
            <a:extLst>
              <a:ext uri="{FF2B5EF4-FFF2-40B4-BE49-F238E27FC236}">
                <a16:creationId xmlns:a16="http://schemas.microsoft.com/office/drawing/2014/main" id="{06B2694F-778A-CD4C-96B9-FA764F79E42E}"/>
              </a:ext>
            </a:extLst>
          </p:cNvPr>
          <p:cNvSpPr>
            <a:spLocks noGrp="1"/>
          </p:cNvSpPr>
          <p:nvPr>
            <p:ph idx="1"/>
          </p:nvPr>
        </p:nvSpPr>
        <p:spPr/>
        <p:txBody>
          <a:bodyPr/>
          <a:lstStyle/>
          <a:p>
            <a:r>
              <a:rPr lang="en-US" i="1" dirty="0">
                <a:hlinkClick r:id="rId2"/>
              </a:rPr>
              <a:t>Ensuring an Effective Online Program: A Faculty Perspective </a:t>
            </a:r>
            <a:r>
              <a:rPr lang="en-US" dirty="0"/>
              <a:t>(ASCCC 2018 Paper) </a:t>
            </a:r>
          </a:p>
          <a:p>
            <a:r>
              <a:rPr lang="en-US" dirty="0">
                <a:hlinkClick r:id="rId3" action="ppaction://hlinkfile"/>
              </a:rPr>
              <a:t>California Virtual Campus – Online Education Initiative </a:t>
            </a:r>
            <a:endParaRPr lang="en-US" dirty="0"/>
          </a:p>
          <a:p>
            <a:r>
              <a:rPr lang="en-US" i="1" dirty="0">
                <a:hlinkClick r:id="rId4"/>
              </a:rPr>
              <a:t>“Title 5 and Distance Education: Is Separate Course Review Enough?” </a:t>
            </a:r>
            <a:r>
              <a:rPr lang="en-US" dirty="0"/>
              <a:t>(</a:t>
            </a:r>
            <a:r>
              <a:rPr lang="en-US" i="1" dirty="0"/>
              <a:t>Rostrum</a:t>
            </a:r>
            <a:r>
              <a:rPr lang="en-US" dirty="0"/>
              <a:t> article) </a:t>
            </a:r>
          </a:p>
        </p:txBody>
      </p:sp>
    </p:spTree>
    <p:extLst>
      <p:ext uri="{BB962C8B-B14F-4D97-AF65-F5344CB8AC3E}">
        <p14:creationId xmlns:p14="http://schemas.microsoft.com/office/powerpoint/2010/main" val="33483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Breakout Description</a:t>
            </a:r>
          </a:p>
        </p:txBody>
      </p:sp>
      <p:sp>
        <p:nvSpPr>
          <p:cNvPr id="3" name="Content Placeholder 2"/>
          <p:cNvSpPr>
            <a:spLocks noGrp="1"/>
          </p:cNvSpPr>
          <p:nvPr>
            <p:ph idx="1"/>
          </p:nvPr>
        </p:nvSpPr>
        <p:spPr/>
        <p:txBody>
          <a:bodyPr/>
          <a:lstStyle/>
          <a:p>
            <a:r>
              <a:rPr lang="en-US" dirty="0"/>
              <a:t>How does the college ensure effective online student experiences that facilitate learning and ensure quality? What are the guiding principles a college ought to consider for processes related to the selection, offerings, and opportunities to focus on the nature of the content in online courses so that teaching and learning is provided in the most effective and engaging manner possible? Join this breakout for a </a:t>
            </a:r>
            <a:r>
              <a:rPr lang="en-US" b="1" dirty="0"/>
              <a:t>BIG </a:t>
            </a:r>
            <a:r>
              <a:rPr lang="en-US" dirty="0"/>
              <a:t>picture view of the principles that support students in attaining learning outcomes and enhancing the online student experience. </a:t>
            </a:r>
          </a:p>
        </p:txBody>
      </p:sp>
    </p:spTree>
    <p:extLst>
      <p:ext uri="{BB962C8B-B14F-4D97-AF65-F5344CB8AC3E}">
        <p14:creationId xmlns:p14="http://schemas.microsoft.com/office/powerpoint/2010/main" val="107827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0B5C3-D469-5A42-A0A4-DF4CAA1474A2}"/>
              </a:ext>
            </a:extLst>
          </p:cNvPr>
          <p:cNvSpPr>
            <a:spLocks noGrp="1"/>
          </p:cNvSpPr>
          <p:nvPr>
            <p:ph type="ctrTitle"/>
          </p:nvPr>
        </p:nvSpPr>
        <p:spPr/>
        <p:txBody>
          <a:bodyPr>
            <a:normAutofit/>
          </a:bodyPr>
          <a:lstStyle/>
          <a:p>
            <a:r>
              <a:rPr lang="en-US" dirty="0">
                <a:latin typeface="+mn-lt"/>
              </a:rPr>
              <a:t>The student experience </a:t>
            </a:r>
          </a:p>
        </p:txBody>
      </p:sp>
      <p:sp>
        <p:nvSpPr>
          <p:cNvPr id="3" name="Text Placeholder 2">
            <a:extLst>
              <a:ext uri="{FF2B5EF4-FFF2-40B4-BE49-F238E27FC236}">
                <a16:creationId xmlns:a16="http://schemas.microsoft.com/office/drawing/2014/main" id="{F11BECCC-F604-7647-80FA-40207386D94D}"/>
              </a:ext>
            </a:extLst>
          </p:cNvPr>
          <p:cNvSpPr>
            <a:spLocks noGrp="1"/>
          </p:cNvSpPr>
          <p:nvPr>
            <p:ph type="subTitle" idx="1"/>
          </p:nvPr>
        </p:nvSpPr>
        <p:spPr/>
        <p:txBody>
          <a:bodyPr>
            <a:normAutofit/>
          </a:bodyPr>
          <a:lstStyle/>
          <a:p>
            <a:pPr>
              <a:buFont typeface="Arial"/>
              <a:buChar char="•"/>
            </a:pPr>
            <a:r>
              <a:rPr lang="en-US" dirty="0">
                <a:latin typeface="+mj-lt"/>
              </a:rPr>
              <a:t>What creates an effective online experience for a student?</a:t>
            </a:r>
          </a:p>
          <a:p>
            <a:pPr>
              <a:buFont typeface="Arial"/>
              <a:buChar char="•"/>
            </a:pPr>
            <a:r>
              <a:rPr lang="en-US" dirty="0">
                <a:latin typeface="+mj-lt"/>
              </a:rPr>
              <a:t>How can faculty increase the likelihood that online students will be successful?</a:t>
            </a:r>
          </a:p>
        </p:txBody>
      </p:sp>
    </p:spTree>
    <p:extLst>
      <p:ext uri="{BB962C8B-B14F-4D97-AF65-F5344CB8AC3E}">
        <p14:creationId xmlns:p14="http://schemas.microsoft.com/office/powerpoint/2010/main" val="15553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077B2-98B5-6940-8FE7-13B2B77A59BD}"/>
              </a:ext>
            </a:extLst>
          </p:cNvPr>
          <p:cNvSpPr>
            <a:spLocks noGrp="1"/>
          </p:cNvSpPr>
          <p:nvPr>
            <p:ph type="ctrTitle"/>
          </p:nvPr>
        </p:nvSpPr>
        <p:spPr/>
        <p:txBody>
          <a:bodyPr>
            <a:normAutofit fontScale="90000"/>
          </a:bodyPr>
          <a:lstStyle/>
          <a:p>
            <a:r>
              <a:rPr lang="en-US" dirty="0"/>
              <a:t>Distance education defined and Regulations </a:t>
            </a:r>
          </a:p>
        </p:txBody>
      </p:sp>
      <p:sp>
        <p:nvSpPr>
          <p:cNvPr id="3" name="Text Placeholder 2">
            <a:extLst>
              <a:ext uri="{FF2B5EF4-FFF2-40B4-BE49-F238E27FC236}">
                <a16:creationId xmlns:a16="http://schemas.microsoft.com/office/drawing/2014/main" id="{A288E69D-60D5-C349-BBED-1925472E79EE}"/>
              </a:ext>
            </a:extLst>
          </p:cNvPr>
          <p:cNvSpPr>
            <a:spLocks noGrp="1"/>
          </p:cNvSpPr>
          <p:nvPr>
            <p:ph type="subTitle" idx="1"/>
          </p:nvPr>
        </p:nvSpPr>
        <p:spPr/>
        <p:txBody>
          <a:bodyPr>
            <a:noAutofit/>
          </a:bodyPr>
          <a:lstStyle/>
          <a:p>
            <a:r>
              <a:rPr lang="en-US" sz="4400" dirty="0">
                <a:latin typeface="+mj-lt"/>
              </a:rPr>
              <a:t>What are faculty REQUIRED to do in an online course?</a:t>
            </a:r>
          </a:p>
        </p:txBody>
      </p:sp>
    </p:spTree>
    <p:extLst>
      <p:ext uri="{BB962C8B-B14F-4D97-AF65-F5344CB8AC3E}">
        <p14:creationId xmlns:p14="http://schemas.microsoft.com/office/powerpoint/2010/main" val="2193314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Distance Education Defined</a:t>
            </a:r>
          </a:p>
        </p:txBody>
      </p:sp>
      <p:sp>
        <p:nvSpPr>
          <p:cNvPr id="3" name="Content Placeholder 2"/>
          <p:cNvSpPr>
            <a:spLocks noGrp="1"/>
          </p:cNvSpPr>
          <p:nvPr>
            <p:ph idx="1"/>
          </p:nvPr>
        </p:nvSpPr>
        <p:spPr/>
        <p:txBody>
          <a:bodyPr>
            <a:normAutofit/>
          </a:bodyPr>
          <a:lstStyle/>
          <a:p>
            <a:pPr marL="91440" lvl="1" indent="0">
              <a:lnSpc>
                <a:spcPct val="125000"/>
              </a:lnSpc>
              <a:spcBef>
                <a:spcPts val="0"/>
              </a:spcBef>
              <a:buNone/>
            </a:pPr>
            <a:r>
              <a:rPr lang="en-US" sz="2600" dirty="0"/>
              <a:t>Code of Federal Regulations, Title 34, Education §602</a:t>
            </a:r>
            <a:endParaRPr lang="en-US" sz="2600" dirty="0">
              <a:solidFill>
                <a:schemeClr val="accent1"/>
              </a:solidFill>
            </a:endParaRPr>
          </a:p>
          <a:p>
            <a:pPr marL="548640" lvl="1" indent="-457200">
              <a:lnSpc>
                <a:spcPct val="125000"/>
              </a:lnSpc>
              <a:spcBef>
                <a:spcPts val="0"/>
              </a:spcBef>
            </a:pPr>
            <a:r>
              <a:rPr lang="en-US" sz="2800" b="1" dirty="0">
                <a:solidFill>
                  <a:schemeClr val="accent1"/>
                </a:solidFill>
              </a:rPr>
              <a:t>Distance education means:</a:t>
            </a:r>
          </a:p>
          <a:p>
            <a:pPr marL="548640" lvl="2" indent="0">
              <a:lnSpc>
                <a:spcPct val="145000"/>
              </a:lnSpc>
              <a:spcBef>
                <a:spcPts val="0"/>
              </a:spcBef>
              <a:buNone/>
            </a:pPr>
            <a:r>
              <a:rPr lang="en-US" sz="2400" dirty="0"/>
              <a:t>Education that uses one or more of the technologies listed in paragraphs (1) through (4) of this definition to deliver instruction to students who are separated from the instructor and </a:t>
            </a:r>
            <a:r>
              <a:rPr lang="en-US" sz="2400" b="1" dirty="0">
                <a:solidFill>
                  <a:schemeClr val="accent1"/>
                </a:solidFill>
              </a:rPr>
              <a:t>to support regular and substantive interaction between the students and the instructor</a:t>
            </a:r>
            <a:r>
              <a:rPr lang="en-US" sz="2400" b="1" dirty="0"/>
              <a:t>, </a:t>
            </a:r>
            <a:r>
              <a:rPr lang="en-US" sz="2400" dirty="0"/>
              <a:t>either synchronously or asynchronously. The technologies may include:</a:t>
            </a:r>
          </a:p>
        </p:txBody>
      </p:sp>
    </p:spTree>
    <p:extLst>
      <p:ext uri="{BB962C8B-B14F-4D97-AF65-F5344CB8AC3E}">
        <p14:creationId xmlns:p14="http://schemas.microsoft.com/office/powerpoint/2010/main" val="1845769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technologies may include:</a:t>
            </a:r>
            <a:endParaRPr lang="en-US" dirty="0">
              <a:latin typeface="Palatino Linotype" panose="0204050205050503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pPr marL="457200" indent="-457200">
              <a:lnSpc>
                <a:spcPct val="135000"/>
              </a:lnSpc>
              <a:spcBef>
                <a:spcPts val="0"/>
              </a:spcBef>
              <a:buFont typeface="+mj-lt"/>
              <a:buAutoNum type="arabicPeriod"/>
            </a:pPr>
            <a:r>
              <a:rPr lang="en-US" sz="2595" dirty="0"/>
              <a:t>The internet; </a:t>
            </a:r>
          </a:p>
          <a:p>
            <a:pPr marL="457200" indent="-457200">
              <a:lnSpc>
                <a:spcPct val="135000"/>
              </a:lnSpc>
              <a:spcBef>
                <a:spcPts val="0"/>
              </a:spcBef>
              <a:buFont typeface="+mj-lt"/>
              <a:buAutoNum type="arabicPeriod"/>
            </a:pPr>
            <a:r>
              <a:rPr lang="en-US" sz="2595" dirty="0"/>
              <a:t>One-way and two-way transmissions through open broadcast, closed circuit, cable, microwave, broadband lines, fiber optics, satellite, or wireless communications devices:</a:t>
            </a:r>
          </a:p>
          <a:p>
            <a:pPr marL="457200" indent="-457200">
              <a:lnSpc>
                <a:spcPct val="135000"/>
              </a:lnSpc>
              <a:spcBef>
                <a:spcPts val="0"/>
              </a:spcBef>
              <a:buFont typeface="+mj-lt"/>
              <a:buAutoNum type="arabicPeriod"/>
            </a:pPr>
            <a:r>
              <a:rPr lang="en-US" sz="2595" dirty="0"/>
              <a:t>Audio conferencing: or</a:t>
            </a:r>
          </a:p>
          <a:p>
            <a:pPr marL="457200" indent="-457200">
              <a:lnSpc>
                <a:spcPct val="135000"/>
              </a:lnSpc>
              <a:spcBef>
                <a:spcPts val="0"/>
              </a:spcBef>
              <a:buFont typeface="+mj-lt"/>
              <a:buAutoNum type="arabicPeriod"/>
            </a:pPr>
            <a:r>
              <a:rPr lang="en-US" sz="2595" dirty="0"/>
              <a:t>Video cassettes, DVDs, and CDROMs, </a:t>
            </a:r>
            <a:r>
              <a:rPr lang="en-US" sz="2595" b="1" dirty="0">
                <a:effectLst>
                  <a:outerShdw blurRad="38100" dist="38100" dir="2700000" algn="tl">
                    <a:srgbClr val="000000">
                      <a:alpha val="43137"/>
                    </a:srgbClr>
                  </a:outerShdw>
                </a:effectLst>
              </a:rPr>
              <a:t>if</a:t>
            </a:r>
            <a:r>
              <a:rPr lang="en-US" sz="2595" dirty="0"/>
              <a:t> the cassettes, DVDs, or CD ROMs are used in a course in conjunction with any of the technologies listed in paragraphs (1) through (3) of this definition.</a:t>
            </a:r>
          </a:p>
          <a:p>
            <a:endParaRPr lang="en-US" dirty="0">
              <a:latin typeface="Palatino Linotype" panose="02040502050505030304" pitchFamily="18" charset="0"/>
            </a:endParaRPr>
          </a:p>
        </p:txBody>
      </p:sp>
    </p:spTree>
    <p:extLst>
      <p:ext uri="{BB962C8B-B14F-4D97-AF65-F5344CB8AC3E}">
        <p14:creationId xmlns:p14="http://schemas.microsoft.com/office/powerpoint/2010/main" val="1688538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rPr>
              <a:t>Distance Education Defined</a:t>
            </a:r>
          </a:p>
        </p:txBody>
      </p:sp>
      <p:sp>
        <p:nvSpPr>
          <p:cNvPr id="3" name="Content Placeholder 2"/>
          <p:cNvSpPr>
            <a:spLocks noGrp="1"/>
          </p:cNvSpPr>
          <p:nvPr>
            <p:ph idx="1"/>
          </p:nvPr>
        </p:nvSpPr>
        <p:spPr>
          <a:xfrm>
            <a:off x="457200" y="1600199"/>
            <a:ext cx="8229600" cy="5139267"/>
          </a:xfrm>
        </p:spPr>
        <p:txBody>
          <a:bodyPr>
            <a:normAutofit/>
          </a:bodyPr>
          <a:lstStyle/>
          <a:p>
            <a:pPr marL="91440" lvl="1" indent="0">
              <a:lnSpc>
                <a:spcPct val="125000"/>
              </a:lnSpc>
              <a:spcBef>
                <a:spcPts val="0"/>
              </a:spcBef>
              <a:buNone/>
            </a:pPr>
            <a:r>
              <a:rPr lang="en-US" sz="2400" dirty="0">
                <a:latin typeface="+mj-lt"/>
              </a:rPr>
              <a:t>ACCJC, </a:t>
            </a:r>
            <a:r>
              <a:rPr lang="en-US" sz="2400" dirty="0">
                <a:latin typeface="+mj-lt"/>
                <a:hlinkClick r:id="rId3"/>
              </a:rPr>
              <a:t>Guide to Evaluating and Improving Institutions</a:t>
            </a:r>
            <a:r>
              <a:rPr lang="en-US" sz="2400" dirty="0">
                <a:latin typeface="+mj-lt"/>
              </a:rPr>
              <a:t> (May 2017)</a:t>
            </a:r>
          </a:p>
          <a:p>
            <a:pPr marL="182880" lvl="1">
              <a:lnSpc>
                <a:spcPct val="170000"/>
              </a:lnSpc>
            </a:pPr>
            <a:r>
              <a:rPr lang="en-US" sz="2400" b="1" dirty="0">
                <a:solidFill>
                  <a:srgbClr val="C00000"/>
                </a:solidFill>
                <a:latin typeface="+mj-lt"/>
              </a:rPr>
              <a:t>Distance education is </a:t>
            </a:r>
            <a:r>
              <a:rPr lang="en-US" sz="2400" dirty="0">
                <a:latin typeface="+mj-lt"/>
              </a:rPr>
              <a:t>defined, for the purpose of accreditation review as a formal interaction which uses one or more technologies to deliver instruction to students who are separated from the instructor and which </a:t>
            </a:r>
            <a:r>
              <a:rPr lang="en-US" sz="2400" b="1" i="1" dirty="0">
                <a:solidFill>
                  <a:schemeClr val="accent1"/>
                </a:solidFill>
                <a:latin typeface="+mj-lt"/>
              </a:rPr>
              <a:t>support regular and substantive interaction</a:t>
            </a:r>
            <a:r>
              <a:rPr lang="en-US" sz="2400" i="1" dirty="0">
                <a:solidFill>
                  <a:srgbClr val="FF0000"/>
                </a:solidFill>
                <a:latin typeface="+mj-lt"/>
              </a:rPr>
              <a:t> </a:t>
            </a:r>
            <a:r>
              <a:rPr lang="en-US" sz="2400" dirty="0">
                <a:latin typeface="+mj-lt"/>
              </a:rPr>
              <a:t>between the student and instructor…</a:t>
            </a:r>
          </a:p>
          <a:p>
            <a:pPr marL="91440" lvl="1" indent="0">
              <a:lnSpc>
                <a:spcPct val="125000"/>
              </a:lnSpc>
              <a:spcBef>
                <a:spcPts val="0"/>
              </a:spcBef>
              <a:buNone/>
            </a:pPr>
            <a:endParaRPr lang="en-US" sz="2400" dirty="0">
              <a:latin typeface="Palatino Linotype" panose="02040502050505030304" pitchFamily="18" charset="0"/>
            </a:endParaRPr>
          </a:p>
        </p:txBody>
      </p:sp>
    </p:spTree>
    <p:extLst>
      <p:ext uri="{BB962C8B-B14F-4D97-AF65-F5344CB8AC3E}">
        <p14:creationId xmlns:p14="http://schemas.microsoft.com/office/powerpoint/2010/main" val="40679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Regular and Substantive Interaction</a:t>
            </a:r>
            <a:endParaRPr lang="en-US" dirty="0"/>
          </a:p>
        </p:txBody>
      </p:sp>
      <p:sp>
        <p:nvSpPr>
          <p:cNvPr id="3" name="Content Placeholder 2"/>
          <p:cNvSpPr>
            <a:spLocks noGrp="1"/>
          </p:cNvSpPr>
          <p:nvPr>
            <p:ph idx="1"/>
          </p:nvPr>
        </p:nvSpPr>
        <p:spPr/>
        <p:txBody>
          <a:bodyPr>
            <a:noAutofit/>
          </a:bodyPr>
          <a:lstStyle/>
          <a:p>
            <a:r>
              <a:rPr lang="en-US" sz="2800" dirty="0"/>
              <a:t>ACCJC and United States Department of Education focus closely on the nature of the interaction between instructor and student, and on aspects of the instruction delivered, to determine whether the course or program is distance education or correspondence education for purposes of Title IV. </a:t>
            </a:r>
          </a:p>
          <a:p>
            <a:r>
              <a:rPr lang="en-US" sz="2800" dirty="0"/>
              <a:t>What should this mean for the student experience?</a:t>
            </a:r>
          </a:p>
          <a:p>
            <a:endParaRPr lang="en-US" sz="2800" dirty="0"/>
          </a:p>
        </p:txBody>
      </p:sp>
    </p:spTree>
    <p:extLst>
      <p:ext uri="{BB962C8B-B14F-4D97-AF65-F5344CB8AC3E}">
        <p14:creationId xmlns:p14="http://schemas.microsoft.com/office/powerpoint/2010/main" val="1300049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Regular and Substantive Interaction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mj-lt"/>
              </a:rPr>
              <a:t>Title 5 § 55204. Instructor Contact.</a:t>
            </a:r>
          </a:p>
          <a:p>
            <a:r>
              <a:rPr lang="en-US" sz="3200" i="1" dirty="0">
                <a:latin typeface="+mj-lt"/>
              </a:rPr>
              <a:t>Any portion of a course conducted through distance education </a:t>
            </a:r>
            <a:r>
              <a:rPr lang="en-US" sz="3200" b="1" i="1" dirty="0">
                <a:solidFill>
                  <a:srgbClr val="C00000"/>
                </a:solidFill>
                <a:latin typeface="+mj-lt"/>
              </a:rPr>
              <a:t>includes regular effective contact between instructor and students, and among students, either synchronously or asynchronously</a:t>
            </a:r>
            <a:r>
              <a:rPr lang="en-US" sz="3200" dirty="0">
                <a:latin typeface="+mj-lt"/>
              </a:rPr>
              <a:t>, through group or individual meetings, orientation and review sessions, supplemental seminar or study sessions, field trips, library workshops, telephone contact, voice mail, e-mail, or other activities.</a:t>
            </a:r>
          </a:p>
        </p:txBody>
      </p:sp>
    </p:spTree>
    <p:extLst>
      <p:ext uri="{BB962C8B-B14F-4D97-AF65-F5344CB8AC3E}">
        <p14:creationId xmlns:p14="http://schemas.microsoft.com/office/powerpoint/2010/main" val="1435590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963</TotalTime>
  <Words>1169</Words>
  <Application>Microsoft Macintosh PowerPoint</Application>
  <PresentationFormat>On-screen Show (4:3)</PresentationFormat>
  <Paragraphs>114</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Palatino Linotype</vt:lpstr>
      <vt:lpstr>Times New Roman</vt:lpstr>
      <vt:lpstr>Clarity</vt:lpstr>
      <vt:lpstr>Online Student Experiences </vt:lpstr>
      <vt:lpstr>Breakout Description</vt:lpstr>
      <vt:lpstr>The student experience </vt:lpstr>
      <vt:lpstr>Distance education defined and Regulations </vt:lpstr>
      <vt:lpstr>Distance Education Defined</vt:lpstr>
      <vt:lpstr>The technologies may include:</vt:lpstr>
      <vt:lpstr>Distance Education Defined</vt:lpstr>
      <vt:lpstr>Regular and Substantive Interaction</vt:lpstr>
      <vt:lpstr>Regular and Substantive Interaction</vt:lpstr>
      <vt:lpstr>Regular and Substantive Interaction</vt:lpstr>
      <vt:lpstr>Approval of Online Courses</vt:lpstr>
      <vt:lpstr>Separate Approval of DE Addenda </vt:lpstr>
      <vt:lpstr>CVC-OEI Course Design Rubric </vt:lpstr>
      <vt:lpstr>Library and Learning Support Services </vt:lpstr>
      <vt:lpstr>Student Support Services </vt:lpstr>
      <vt:lpstr>Instructor Preparation </vt:lpstr>
      <vt:lpstr>Pedagogical Concerns </vt:lpstr>
      <vt:lpstr>Resources </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Dolores Davison</cp:lastModifiedBy>
  <cp:revision>115</cp:revision>
  <dcterms:created xsi:type="dcterms:W3CDTF">2019-09-11T12:40:32Z</dcterms:created>
  <dcterms:modified xsi:type="dcterms:W3CDTF">2019-09-13T16:32:17Z</dcterms:modified>
</cp:coreProperties>
</file>