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94D783-1C91-443F-951F-3279147D3033}" v="1" dt="2021-04-09T04:52:26.4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2" autoAdjust="0"/>
    <p:restoredTop sz="71093" autoAdjust="0"/>
  </p:normalViewPr>
  <p:slideViewPr>
    <p:cSldViewPr snapToGrid="0" snapToObjects="1">
      <p:cViewPr varScale="1">
        <p:scale>
          <a:sx n="41" d="100"/>
          <a:sy n="41" d="100"/>
        </p:scale>
        <p:origin x="1164" y="40"/>
      </p:cViewPr>
      <p:guideLst/>
    </p:cSldViewPr>
  </p:slideViewPr>
  <p:notesTextViewPr>
    <p:cViewPr>
      <p:scale>
        <a:sx n="1" d="1"/>
        <a:sy n="1" d="1"/>
      </p:scale>
      <p:origin x="0" y="0"/>
    </p:cViewPr>
  </p:notesTextViewPr>
  <p:notesViewPr>
    <p:cSldViewPr snapToGrid="0" snapToObjects="1">
      <p:cViewPr varScale="1">
        <p:scale>
          <a:sx n="95" d="100"/>
          <a:sy n="95" d="100"/>
        </p:scale>
        <p:origin x="25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2B484F-E296-43E1-9015-BDAC31E36987}"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9A0D4B9B-58AF-436B-AA3F-8AFC480731D5}">
      <dgm:prSet/>
      <dgm:spPr/>
      <dgm:t>
        <a:bodyPr/>
        <a:lstStyle/>
        <a:p>
          <a:r>
            <a:rPr lang="en-US"/>
            <a:t>Provide Overview of Campus Climate Traditions </a:t>
          </a:r>
        </a:p>
      </dgm:t>
    </dgm:pt>
    <dgm:pt modelId="{12F5FA29-D2C7-4AB2-9B72-D7087D654C7F}" type="parTrans" cxnId="{DFDD359A-D69F-4B4C-BADF-76F94F5F3D1E}">
      <dgm:prSet/>
      <dgm:spPr/>
      <dgm:t>
        <a:bodyPr/>
        <a:lstStyle/>
        <a:p>
          <a:endParaRPr lang="en-US"/>
        </a:p>
      </dgm:t>
    </dgm:pt>
    <dgm:pt modelId="{0EC03AD1-E4AB-436D-A074-F689B8E9374D}" type="sibTrans" cxnId="{DFDD359A-D69F-4B4C-BADF-76F94F5F3D1E}">
      <dgm:prSet/>
      <dgm:spPr/>
      <dgm:t>
        <a:bodyPr/>
        <a:lstStyle/>
        <a:p>
          <a:endParaRPr lang="en-US"/>
        </a:p>
      </dgm:t>
    </dgm:pt>
    <dgm:pt modelId="{D56A2689-27B9-4F52-A128-AE6AE5395CFE}">
      <dgm:prSet/>
      <dgm:spPr/>
      <dgm:t>
        <a:bodyPr/>
        <a:lstStyle/>
        <a:p>
          <a:r>
            <a:rPr lang="en-US"/>
            <a:t>Review Calls to Action and Define Terms</a:t>
          </a:r>
        </a:p>
      </dgm:t>
    </dgm:pt>
    <dgm:pt modelId="{C45E7DFA-E1A4-4FEA-A33E-699521B5849A}" type="parTrans" cxnId="{8F4052FC-9877-4470-BB4B-2B469D56BD67}">
      <dgm:prSet/>
      <dgm:spPr/>
      <dgm:t>
        <a:bodyPr/>
        <a:lstStyle/>
        <a:p>
          <a:endParaRPr lang="en-US"/>
        </a:p>
      </dgm:t>
    </dgm:pt>
    <dgm:pt modelId="{117C6E39-881C-49B7-A2C2-312B99AF1E80}" type="sibTrans" cxnId="{8F4052FC-9877-4470-BB4B-2B469D56BD67}">
      <dgm:prSet/>
      <dgm:spPr/>
      <dgm:t>
        <a:bodyPr/>
        <a:lstStyle/>
        <a:p>
          <a:endParaRPr lang="en-US"/>
        </a:p>
      </dgm:t>
    </dgm:pt>
    <dgm:pt modelId="{521E1B80-3625-4422-9DA5-3334E38BD4AE}">
      <dgm:prSet/>
      <dgm:spPr/>
      <dgm:t>
        <a:bodyPr/>
        <a:lstStyle/>
        <a:p>
          <a:r>
            <a:rPr lang="en-US"/>
            <a:t>Moderate Panel Questions</a:t>
          </a:r>
        </a:p>
      </dgm:t>
    </dgm:pt>
    <dgm:pt modelId="{5CF572A6-523F-4A8B-9287-A43BA248C00F}" type="parTrans" cxnId="{4CC6574E-CBAA-49BE-B0FF-E1EDF475B9BE}">
      <dgm:prSet/>
      <dgm:spPr/>
      <dgm:t>
        <a:bodyPr/>
        <a:lstStyle/>
        <a:p>
          <a:endParaRPr lang="en-US"/>
        </a:p>
      </dgm:t>
    </dgm:pt>
    <dgm:pt modelId="{B05B896A-AB9F-45FB-B1A0-3532E9E28485}" type="sibTrans" cxnId="{4CC6574E-CBAA-49BE-B0FF-E1EDF475B9BE}">
      <dgm:prSet/>
      <dgm:spPr/>
      <dgm:t>
        <a:bodyPr/>
        <a:lstStyle/>
        <a:p>
          <a:endParaRPr lang="en-US"/>
        </a:p>
      </dgm:t>
    </dgm:pt>
    <dgm:pt modelId="{91D621EA-4D72-40E6-9790-B34FE09725B2}">
      <dgm:prSet/>
      <dgm:spPr/>
      <dgm:t>
        <a:bodyPr/>
        <a:lstStyle/>
        <a:p>
          <a:r>
            <a:rPr lang="en-US"/>
            <a:t>Take Q&amp;A from Participants</a:t>
          </a:r>
        </a:p>
      </dgm:t>
    </dgm:pt>
    <dgm:pt modelId="{3EED5768-A12E-4A9A-B9DD-1066CCAA26B6}" type="parTrans" cxnId="{1BFFC630-F1FC-43D7-B95E-CAF5DB2D45F6}">
      <dgm:prSet/>
      <dgm:spPr/>
      <dgm:t>
        <a:bodyPr/>
        <a:lstStyle/>
        <a:p>
          <a:endParaRPr lang="en-US"/>
        </a:p>
      </dgm:t>
    </dgm:pt>
    <dgm:pt modelId="{0E2E0179-FA1E-47BA-816A-FE706757C3DC}" type="sibTrans" cxnId="{1BFFC630-F1FC-43D7-B95E-CAF5DB2D45F6}">
      <dgm:prSet/>
      <dgm:spPr/>
      <dgm:t>
        <a:bodyPr/>
        <a:lstStyle/>
        <a:p>
          <a:endParaRPr lang="en-US"/>
        </a:p>
      </dgm:t>
    </dgm:pt>
    <dgm:pt modelId="{0E9B0C14-6FF3-4201-9B60-E4AF93198F4E}">
      <dgm:prSet/>
      <dgm:spPr/>
      <dgm:t>
        <a:bodyPr/>
        <a:lstStyle/>
        <a:p>
          <a:r>
            <a:rPr lang="en-US"/>
            <a:t>Reflect and Commit to One Action </a:t>
          </a:r>
        </a:p>
      </dgm:t>
    </dgm:pt>
    <dgm:pt modelId="{D9ED2070-6815-4A06-8C00-8E49781A56D1}" type="parTrans" cxnId="{1B8CEC5D-737E-4746-9F73-A9812FA6857D}">
      <dgm:prSet/>
      <dgm:spPr/>
      <dgm:t>
        <a:bodyPr/>
        <a:lstStyle/>
        <a:p>
          <a:endParaRPr lang="en-US"/>
        </a:p>
      </dgm:t>
    </dgm:pt>
    <dgm:pt modelId="{7AC7B155-A065-4AA5-A975-3CEF22788E94}" type="sibTrans" cxnId="{1B8CEC5D-737E-4746-9F73-A9812FA6857D}">
      <dgm:prSet/>
      <dgm:spPr/>
      <dgm:t>
        <a:bodyPr/>
        <a:lstStyle/>
        <a:p>
          <a:endParaRPr lang="en-US"/>
        </a:p>
      </dgm:t>
    </dgm:pt>
    <dgm:pt modelId="{1B880A46-C8B6-47B7-B131-6BD69DF1C1AF}" type="pres">
      <dgm:prSet presAssocID="{A12B484F-E296-43E1-9015-BDAC31E36987}" presName="root" presStyleCnt="0">
        <dgm:presLayoutVars>
          <dgm:dir/>
          <dgm:resizeHandles val="exact"/>
        </dgm:presLayoutVars>
      </dgm:prSet>
      <dgm:spPr/>
    </dgm:pt>
    <dgm:pt modelId="{2B2AE128-C4ED-4526-A2F9-6D61F5214E27}" type="pres">
      <dgm:prSet presAssocID="{9A0D4B9B-58AF-436B-AA3F-8AFC480731D5}" presName="compNode" presStyleCnt="0"/>
      <dgm:spPr/>
    </dgm:pt>
    <dgm:pt modelId="{C2588C61-D95D-460C-810F-4F113D44FF15}" type="pres">
      <dgm:prSet presAssocID="{9A0D4B9B-58AF-436B-AA3F-8AFC480731D5}" presName="bgRect" presStyleLbl="bgShp" presStyleIdx="0" presStyleCnt="5"/>
      <dgm:spPr/>
    </dgm:pt>
    <dgm:pt modelId="{DC5521EB-90DE-47F0-A11F-CBADB948E891}" type="pres">
      <dgm:prSet presAssocID="{9A0D4B9B-58AF-436B-AA3F-8AFC480731D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n"/>
        </a:ext>
      </dgm:extLst>
    </dgm:pt>
    <dgm:pt modelId="{4F143B64-1DCD-4375-99F3-DEEA6CBFA6D4}" type="pres">
      <dgm:prSet presAssocID="{9A0D4B9B-58AF-436B-AA3F-8AFC480731D5}" presName="spaceRect" presStyleCnt="0"/>
      <dgm:spPr/>
    </dgm:pt>
    <dgm:pt modelId="{9E100F9B-8431-4335-98EC-105EA084D77D}" type="pres">
      <dgm:prSet presAssocID="{9A0D4B9B-58AF-436B-AA3F-8AFC480731D5}" presName="parTx" presStyleLbl="revTx" presStyleIdx="0" presStyleCnt="5">
        <dgm:presLayoutVars>
          <dgm:chMax val="0"/>
          <dgm:chPref val="0"/>
        </dgm:presLayoutVars>
      </dgm:prSet>
      <dgm:spPr/>
    </dgm:pt>
    <dgm:pt modelId="{21E8D088-B01B-49A8-A1EB-A214B9E7D062}" type="pres">
      <dgm:prSet presAssocID="{0EC03AD1-E4AB-436D-A074-F689B8E9374D}" presName="sibTrans" presStyleCnt="0"/>
      <dgm:spPr/>
    </dgm:pt>
    <dgm:pt modelId="{0106D8C7-AA71-4611-B0D6-E2E16E2E0253}" type="pres">
      <dgm:prSet presAssocID="{D56A2689-27B9-4F52-A128-AE6AE5395CFE}" presName="compNode" presStyleCnt="0"/>
      <dgm:spPr/>
    </dgm:pt>
    <dgm:pt modelId="{D10E5916-2797-405D-B0DD-F2FB26CFB001}" type="pres">
      <dgm:prSet presAssocID="{D56A2689-27B9-4F52-A128-AE6AE5395CFE}" presName="bgRect" presStyleLbl="bgShp" presStyleIdx="1" presStyleCnt="5"/>
      <dgm:spPr/>
    </dgm:pt>
    <dgm:pt modelId="{27E35DC6-F412-46BA-909F-B91E24E432F1}" type="pres">
      <dgm:prSet presAssocID="{D56A2689-27B9-4F52-A128-AE6AE5395CF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C697F40E-4CA0-4FAC-84BA-B7408C0B8F67}" type="pres">
      <dgm:prSet presAssocID="{D56A2689-27B9-4F52-A128-AE6AE5395CFE}" presName="spaceRect" presStyleCnt="0"/>
      <dgm:spPr/>
    </dgm:pt>
    <dgm:pt modelId="{C1619DC2-FE1A-46C0-AA2C-DD9D8709E082}" type="pres">
      <dgm:prSet presAssocID="{D56A2689-27B9-4F52-A128-AE6AE5395CFE}" presName="parTx" presStyleLbl="revTx" presStyleIdx="1" presStyleCnt="5">
        <dgm:presLayoutVars>
          <dgm:chMax val="0"/>
          <dgm:chPref val="0"/>
        </dgm:presLayoutVars>
      </dgm:prSet>
      <dgm:spPr/>
    </dgm:pt>
    <dgm:pt modelId="{228B2988-B8E5-4596-B0BD-891292C9FC2F}" type="pres">
      <dgm:prSet presAssocID="{117C6E39-881C-49B7-A2C2-312B99AF1E80}" presName="sibTrans" presStyleCnt="0"/>
      <dgm:spPr/>
    </dgm:pt>
    <dgm:pt modelId="{729D2306-54F5-484E-885E-2028BB162AB6}" type="pres">
      <dgm:prSet presAssocID="{521E1B80-3625-4422-9DA5-3334E38BD4AE}" presName="compNode" presStyleCnt="0"/>
      <dgm:spPr/>
    </dgm:pt>
    <dgm:pt modelId="{B886CB70-4766-40AE-A843-BB8DB7AA8859}" type="pres">
      <dgm:prSet presAssocID="{521E1B80-3625-4422-9DA5-3334E38BD4AE}" presName="bgRect" presStyleLbl="bgShp" presStyleIdx="2" presStyleCnt="5"/>
      <dgm:spPr/>
    </dgm:pt>
    <dgm:pt modelId="{AF1601ED-7C3C-4297-ABEA-79B008537638}" type="pres">
      <dgm:prSet presAssocID="{521E1B80-3625-4422-9DA5-3334E38BD4A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lp"/>
        </a:ext>
      </dgm:extLst>
    </dgm:pt>
    <dgm:pt modelId="{1795A527-CF89-47A0-B952-8D62E55A4627}" type="pres">
      <dgm:prSet presAssocID="{521E1B80-3625-4422-9DA5-3334E38BD4AE}" presName="spaceRect" presStyleCnt="0"/>
      <dgm:spPr/>
    </dgm:pt>
    <dgm:pt modelId="{33930083-D64C-44BA-A3A2-F85F62555863}" type="pres">
      <dgm:prSet presAssocID="{521E1B80-3625-4422-9DA5-3334E38BD4AE}" presName="parTx" presStyleLbl="revTx" presStyleIdx="2" presStyleCnt="5">
        <dgm:presLayoutVars>
          <dgm:chMax val="0"/>
          <dgm:chPref val="0"/>
        </dgm:presLayoutVars>
      </dgm:prSet>
      <dgm:spPr/>
    </dgm:pt>
    <dgm:pt modelId="{DC7F8845-B008-473E-AE24-E4BBD83D7A2E}" type="pres">
      <dgm:prSet presAssocID="{B05B896A-AB9F-45FB-B1A0-3532E9E28485}" presName="sibTrans" presStyleCnt="0"/>
      <dgm:spPr/>
    </dgm:pt>
    <dgm:pt modelId="{08CD33A1-2BAB-4BFB-A541-0ECD50A8B5EF}" type="pres">
      <dgm:prSet presAssocID="{91D621EA-4D72-40E6-9790-B34FE09725B2}" presName="compNode" presStyleCnt="0"/>
      <dgm:spPr/>
    </dgm:pt>
    <dgm:pt modelId="{46C18940-C448-4847-B20F-56FFE7B420C1}" type="pres">
      <dgm:prSet presAssocID="{91D621EA-4D72-40E6-9790-B34FE09725B2}" presName="bgRect" presStyleLbl="bgShp" presStyleIdx="3" presStyleCnt="5"/>
      <dgm:spPr/>
    </dgm:pt>
    <dgm:pt modelId="{FA87DA9F-0E9A-4BE6-A531-457D52E98F72}" type="pres">
      <dgm:prSet presAssocID="{91D621EA-4D72-40E6-9790-B34FE09725B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4D914D0F-2BED-41BA-A36E-52456DA6454D}" type="pres">
      <dgm:prSet presAssocID="{91D621EA-4D72-40E6-9790-B34FE09725B2}" presName="spaceRect" presStyleCnt="0"/>
      <dgm:spPr/>
    </dgm:pt>
    <dgm:pt modelId="{5AE4B766-CCC8-43BA-BA16-268901F033AF}" type="pres">
      <dgm:prSet presAssocID="{91D621EA-4D72-40E6-9790-B34FE09725B2}" presName="parTx" presStyleLbl="revTx" presStyleIdx="3" presStyleCnt="5">
        <dgm:presLayoutVars>
          <dgm:chMax val="0"/>
          <dgm:chPref val="0"/>
        </dgm:presLayoutVars>
      </dgm:prSet>
      <dgm:spPr/>
    </dgm:pt>
    <dgm:pt modelId="{FD24F4E3-7921-477D-A2C8-CF74E7C6D036}" type="pres">
      <dgm:prSet presAssocID="{0E2E0179-FA1E-47BA-816A-FE706757C3DC}" presName="sibTrans" presStyleCnt="0"/>
      <dgm:spPr/>
    </dgm:pt>
    <dgm:pt modelId="{0B8D7101-D21B-43F1-866D-555145CFAB52}" type="pres">
      <dgm:prSet presAssocID="{0E9B0C14-6FF3-4201-9B60-E4AF93198F4E}" presName="compNode" presStyleCnt="0"/>
      <dgm:spPr/>
    </dgm:pt>
    <dgm:pt modelId="{166F2EA5-3FA8-4003-88A5-93D93B1EC5E6}" type="pres">
      <dgm:prSet presAssocID="{0E9B0C14-6FF3-4201-9B60-E4AF93198F4E}" presName="bgRect" presStyleLbl="bgShp" presStyleIdx="4" presStyleCnt="5"/>
      <dgm:spPr/>
    </dgm:pt>
    <dgm:pt modelId="{C84087D4-3FC2-4692-B88B-55502148BCC3}" type="pres">
      <dgm:prSet presAssocID="{0E9B0C14-6FF3-4201-9B60-E4AF93198F4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d with Gears"/>
        </a:ext>
      </dgm:extLst>
    </dgm:pt>
    <dgm:pt modelId="{FA4B3C1E-2998-4399-9924-88F4AE1A6787}" type="pres">
      <dgm:prSet presAssocID="{0E9B0C14-6FF3-4201-9B60-E4AF93198F4E}" presName="spaceRect" presStyleCnt="0"/>
      <dgm:spPr/>
    </dgm:pt>
    <dgm:pt modelId="{7F6D2C5C-1E64-48AF-B2C2-DB4AF226614D}" type="pres">
      <dgm:prSet presAssocID="{0E9B0C14-6FF3-4201-9B60-E4AF93198F4E}" presName="parTx" presStyleLbl="revTx" presStyleIdx="4" presStyleCnt="5">
        <dgm:presLayoutVars>
          <dgm:chMax val="0"/>
          <dgm:chPref val="0"/>
        </dgm:presLayoutVars>
      </dgm:prSet>
      <dgm:spPr/>
    </dgm:pt>
  </dgm:ptLst>
  <dgm:cxnLst>
    <dgm:cxn modelId="{4C343407-F59D-4F0F-892F-3EDEAABB7759}" type="presOf" srcId="{9A0D4B9B-58AF-436B-AA3F-8AFC480731D5}" destId="{9E100F9B-8431-4335-98EC-105EA084D77D}" srcOrd="0" destOrd="0" presId="urn:microsoft.com/office/officeart/2018/2/layout/IconVerticalSolidList"/>
    <dgm:cxn modelId="{1BFFC630-F1FC-43D7-B95E-CAF5DB2D45F6}" srcId="{A12B484F-E296-43E1-9015-BDAC31E36987}" destId="{91D621EA-4D72-40E6-9790-B34FE09725B2}" srcOrd="3" destOrd="0" parTransId="{3EED5768-A12E-4A9A-B9DD-1066CCAA26B6}" sibTransId="{0E2E0179-FA1E-47BA-816A-FE706757C3DC}"/>
    <dgm:cxn modelId="{1B8CEC5D-737E-4746-9F73-A9812FA6857D}" srcId="{A12B484F-E296-43E1-9015-BDAC31E36987}" destId="{0E9B0C14-6FF3-4201-9B60-E4AF93198F4E}" srcOrd="4" destOrd="0" parTransId="{D9ED2070-6815-4A06-8C00-8E49781A56D1}" sibTransId="{7AC7B155-A065-4AA5-A975-3CEF22788E94}"/>
    <dgm:cxn modelId="{4CC6574E-CBAA-49BE-B0FF-E1EDF475B9BE}" srcId="{A12B484F-E296-43E1-9015-BDAC31E36987}" destId="{521E1B80-3625-4422-9DA5-3334E38BD4AE}" srcOrd="2" destOrd="0" parTransId="{5CF572A6-523F-4A8B-9287-A43BA248C00F}" sibTransId="{B05B896A-AB9F-45FB-B1A0-3532E9E28485}"/>
    <dgm:cxn modelId="{904AD575-24D5-4237-A71B-0115EC67CAEF}" type="presOf" srcId="{521E1B80-3625-4422-9DA5-3334E38BD4AE}" destId="{33930083-D64C-44BA-A3A2-F85F62555863}" srcOrd="0" destOrd="0" presId="urn:microsoft.com/office/officeart/2018/2/layout/IconVerticalSolidList"/>
    <dgm:cxn modelId="{3DAB627B-72D2-4666-AFF5-CE72FD4D69C7}" type="presOf" srcId="{A12B484F-E296-43E1-9015-BDAC31E36987}" destId="{1B880A46-C8B6-47B7-B131-6BD69DF1C1AF}" srcOrd="0" destOrd="0" presId="urn:microsoft.com/office/officeart/2018/2/layout/IconVerticalSolidList"/>
    <dgm:cxn modelId="{DFDD359A-D69F-4B4C-BADF-76F94F5F3D1E}" srcId="{A12B484F-E296-43E1-9015-BDAC31E36987}" destId="{9A0D4B9B-58AF-436B-AA3F-8AFC480731D5}" srcOrd="0" destOrd="0" parTransId="{12F5FA29-D2C7-4AB2-9B72-D7087D654C7F}" sibTransId="{0EC03AD1-E4AB-436D-A074-F689B8E9374D}"/>
    <dgm:cxn modelId="{AF3F7CB4-EC0E-4B15-9222-4351D8342F1E}" type="presOf" srcId="{91D621EA-4D72-40E6-9790-B34FE09725B2}" destId="{5AE4B766-CCC8-43BA-BA16-268901F033AF}" srcOrd="0" destOrd="0" presId="urn:microsoft.com/office/officeart/2018/2/layout/IconVerticalSolidList"/>
    <dgm:cxn modelId="{0293BDD2-A7B8-444D-A8A3-F92811F6B978}" type="presOf" srcId="{0E9B0C14-6FF3-4201-9B60-E4AF93198F4E}" destId="{7F6D2C5C-1E64-48AF-B2C2-DB4AF226614D}" srcOrd="0" destOrd="0" presId="urn:microsoft.com/office/officeart/2018/2/layout/IconVerticalSolidList"/>
    <dgm:cxn modelId="{7536FAEA-BEE9-4C50-8C25-FDBDECD3F1CF}" type="presOf" srcId="{D56A2689-27B9-4F52-A128-AE6AE5395CFE}" destId="{C1619DC2-FE1A-46C0-AA2C-DD9D8709E082}" srcOrd="0" destOrd="0" presId="urn:microsoft.com/office/officeart/2018/2/layout/IconVerticalSolidList"/>
    <dgm:cxn modelId="{8F4052FC-9877-4470-BB4B-2B469D56BD67}" srcId="{A12B484F-E296-43E1-9015-BDAC31E36987}" destId="{D56A2689-27B9-4F52-A128-AE6AE5395CFE}" srcOrd="1" destOrd="0" parTransId="{C45E7DFA-E1A4-4FEA-A33E-699521B5849A}" sibTransId="{117C6E39-881C-49B7-A2C2-312B99AF1E80}"/>
    <dgm:cxn modelId="{8016F521-561F-467B-AC77-30119D84D100}" type="presParOf" srcId="{1B880A46-C8B6-47B7-B131-6BD69DF1C1AF}" destId="{2B2AE128-C4ED-4526-A2F9-6D61F5214E27}" srcOrd="0" destOrd="0" presId="urn:microsoft.com/office/officeart/2018/2/layout/IconVerticalSolidList"/>
    <dgm:cxn modelId="{D6D2C454-4239-4A29-B7D1-D643CD4CB275}" type="presParOf" srcId="{2B2AE128-C4ED-4526-A2F9-6D61F5214E27}" destId="{C2588C61-D95D-460C-810F-4F113D44FF15}" srcOrd="0" destOrd="0" presId="urn:microsoft.com/office/officeart/2018/2/layout/IconVerticalSolidList"/>
    <dgm:cxn modelId="{7F016A98-67DB-4263-B81A-4CE9F4633672}" type="presParOf" srcId="{2B2AE128-C4ED-4526-A2F9-6D61F5214E27}" destId="{DC5521EB-90DE-47F0-A11F-CBADB948E891}" srcOrd="1" destOrd="0" presId="urn:microsoft.com/office/officeart/2018/2/layout/IconVerticalSolidList"/>
    <dgm:cxn modelId="{3D8095FE-E627-44C1-BD46-379F46A059BB}" type="presParOf" srcId="{2B2AE128-C4ED-4526-A2F9-6D61F5214E27}" destId="{4F143B64-1DCD-4375-99F3-DEEA6CBFA6D4}" srcOrd="2" destOrd="0" presId="urn:microsoft.com/office/officeart/2018/2/layout/IconVerticalSolidList"/>
    <dgm:cxn modelId="{D4C4AE56-7624-4765-A431-0EAE03614B77}" type="presParOf" srcId="{2B2AE128-C4ED-4526-A2F9-6D61F5214E27}" destId="{9E100F9B-8431-4335-98EC-105EA084D77D}" srcOrd="3" destOrd="0" presId="urn:microsoft.com/office/officeart/2018/2/layout/IconVerticalSolidList"/>
    <dgm:cxn modelId="{6D6218CF-2878-4B50-9AA7-EFDCE751B43F}" type="presParOf" srcId="{1B880A46-C8B6-47B7-B131-6BD69DF1C1AF}" destId="{21E8D088-B01B-49A8-A1EB-A214B9E7D062}" srcOrd="1" destOrd="0" presId="urn:microsoft.com/office/officeart/2018/2/layout/IconVerticalSolidList"/>
    <dgm:cxn modelId="{F399AA0E-7414-4667-A261-85E28A0B9B74}" type="presParOf" srcId="{1B880A46-C8B6-47B7-B131-6BD69DF1C1AF}" destId="{0106D8C7-AA71-4611-B0D6-E2E16E2E0253}" srcOrd="2" destOrd="0" presId="urn:microsoft.com/office/officeart/2018/2/layout/IconVerticalSolidList"/>
    <dgm:cxn modelId="{5751A90B-203B-490E-8673-4E9BD254835E}" type="presParOf" srcId="{0106D8C7-AA71-4611-B0D6-E2E16E2E0253}" destId="{D10E5916-2797-405D-B0DD-F2FB26CFB001}" srcOrd="0" destOrd="0" presId="urn:microsoft.com/office/officeart/2018/2/layout/IconVerticalSolidList"/>
    <dgm:cxn modelId="{A8A2A164-DE8B-4A9B-B07C-23EF4A7615D0}" type="presParOf" srcId="{0106D8C7-AA71-4611-B0D6-E2E16E2E0253}" destId="{27E35DC6-F412-46BA-909F-B91E24E432F1}" srcOrd="1" destOrd="0" presId="urn:microsoft.com/office/officeart/2018/2/layout/IconVerticalSolidList"/>
    <dgm:cxn modelId="{495A2640-B26A-41BE-BD74-25A1A37990CB}" type="presParOf" srcId="{0106D8C7-AA71-4611-B0D6-E2E16E2E0253}" destId="{C697F40E-4CA0-4FAC-84BA-B7408C0B8F67}" srcOrd="2" destOrd="0" presId="urn:microsoft.com/office/officeart/2018/2/layout/IconVerticalSolidList"/>
    <dgm:cxn modelId="{C0641338-D8D4-4E14-94F7-8060B9A6411F}" type="presParOf" srcId="{0106D8C7-AA71-4611-B0D6-E2E16E2E0253}" destId="{C1619DC2-FE1A-46C0-AA2C-DD9D8709E082}" srcOrd="3" destOrd="0" presId="urn:microsoft.com/office/officeart/2018/2/layout/IconVerticalSolidList"/>
    <dgm:cxn modelId="{96A887BA-368F-48FE-9541-3C1B3D6A286B}" type="presParOf" srcId="{1B880A46-C8B6-47B7-B131-6BD69DF1C1AF}" destId="{228B2988-B8E5-4596-B0BD-891292C9FC2F}" srcOrd="3" destOrd="0" presId="urn:microsoft.com/office/officeart/2018/2/layout/IconVerticalSolidList"/>
    <dgm:cxn modelId="{8B57AF47-BC80-4B0C-B0C3-103E40F676AC}" type="presParOf" srcId="{1B880A46-C8B6-47B7-B131-6BD69DF1C1AF}" destId="{729D2306-54F5-484E-885E-2028BB162AB6}" srcOrd="4" destOrd="0" presId="urn:microsoft.com/office/officeart/2018/2/layout/IconVerticalSolidList"/>
    <dgm:cxn modelId="{6CD967DA-865B-41BF-95AE-6F32A9E517C6}" type="presParOf" srcId="{729D2306-54F5-484E-885E-2028BB162AB6}" destId="{B886CB70-4766-40AE-A843-BB8DB7AA8859}" srcOrd="0" destOrd="0" presId="urn:microsoft.com/office/officeart/2018/2/layout/IconVerticalSolidList"/>
    <dgm:cxn modelId="{2A2A02F5-0EC8-418E-AD01-32A17CBD6E8C}" type="presParOf" srcId="{729D2306-54F5-484E-885E-2028BB162AB6}" destId="{AF1601ED-7C3C-4297-ABEA-79B008537638}" srcOrd="1" destOrd="0" presId="urn:microsoft.com/office/officeart/2018/2/layout/IconVerticalSolidList"/>
    <dgm:cxn modelId="{F8A34DA3-29CB-4624-B6CD-AC2BD18CB3A9}" type="presParOf" srcId="{729D2306-54F5-484E-885E-2028BB162AB6}" destId="{1795A527-CF89-47A0-B952-8D62E55A4627}" srcOrd="2" destOrd="0" presId="urn:microsoft.com/office/officeart/2018/2/layout/IconVerticalSolidList"/>
    <dgm:cxn modelId="{A283FA81-04A8-44FF-9A8D-77AE0345554E}" type="presParOf" srcId="{729D2306-54F5-484E-885E-2028BB162AB6}" destId="{33930083-D64C-44BA-A3A2-F85F62555863}" srcOrd="3" destOrd="0" presId="urn:microsoft.com/office/officeart/2018/2/layout/IconVerticalSolidList"/>
    <dgm:cxn modelId="{DC66215C-9297-4271-B258-175AE51326AC}" type="presParOf" srcId="{1B880A46-C8B6-47B7-B131-6BD69DF1C1AF}" destId="{DC7F8845-B008-473E-AE24-E4BBD83D7A2E}" srcOrd="5" destOrd="0" presId="urn:microsoft.com/office/officeart/2018/2/layout/IconVerticalSolidList"/>
    <dgm:cxn modelId="{F9DAA345-B269-4AA8-8079-709AD7A95C48}" type="presParOf" srcId="{1B880A46-C8B6-47B7-B131-6BD69DF1C1AF}" destId="{08CD33A1-2BAB-4BFB-A541-0ECD50A8B5EF}" srcOrd="6" destOrd="0" presId="urn:microsoft.com/office/officeart/2018/2/layout/IconVerticalSolidList"/>
    <dgm:cxn modelId="{A3BB23F1-C482-4685-B998-E4B3FC5CD5B8}" type="presParOf" srcId="{08CD33A1-2BAB-4BFB-A541-0ECD50A8B5EF}" destId="{46C18940-C448-4847-B20F-56FFE7B420C1}" srcOrd="0" destOrd="0" presId="urn:microsoft.com/office/officeart/2018/2/layout/IconVerticalSolidList"/>
    <dgm:cxn modelId="{86731D64-951E-4573-BADB-E2C4585724E5}" type="presParOf" srcId="{08CD33A1-2BAB-4BFB-A541-0ECD50A8B5EF}" destId="{FA87DA9F-0E9A-4BE6-A531-457D52E98F72}" srcOrd="1" destOrd="0" presId="urn:microsoft.com/office/officeart/2018/2/layout/IconVerticalSolidList"/>
    <dgm:cxn modelId="{0ADA4969-3E31-4CF0-BEB2-D02E0C5E2AD4}" type="presParOf" srcId="{08CD33A1-2BAB-4BFB-A541-0ECD50A8B5EF}" destId="{4D914D0F-2BED-41BA-A36E-52456DA6454D}" srcOrd="2" destOrd="0" presId="urn:microsoft.com/office/officeart/2018/2/layout/IconVerticalSolidList"/>
    <dgm:cxn modelId="{AAFE72AC-5D7E-4367-9539-7CB66D8F9203}" type="presParOf" srcId="{08CD33A1-2BAB-4BFB-A541-0ECD50A8B5EF}" destId="{5AE4B766-CCC8-43BA-BA16-268901F033AF}" srcOrd="3" destOrd="0" presId="urn:microsoft.com/office/officeart/2018/2/layout/IconVerticalSolidList"/>
    <dgm:cxn modelId="{F23597C6-EADF-4284-8D89-5F807E250382}" type="presParOf" srcId="{1B880A46-C8B6-47B7-B131-6BD69DF1C1AF}" destId="{FD24F4E3-7921-477D-A2C8-CF74E7C6D036}" srcOrd="7" destOrd="0" presId="urn:microsoft.com/office/officeart/2018/2/layout/IconVerticalSolidList"/>
    <dgm:cxn modelId="{80D377C0-4C9A-4C34-8DF7-15BA2168C6FD}" type="presParOf" srcId="{1B880A46-C8B6-47B7-B131-6BD69DF1C1AF}" destId="{0B8D7101-D21B-43F1-866D-555145CFAB52}" srcOrd="8" destOrd="0" presId="urn:microsoft.com/office/officeart/2018/2/layout/IconVerticalSolidList"/>
    <dgm:cxn modelId="{32C68B34-0F5F-4F35-A764-9743C16C35BF}" type="presParOf" srcId="{0B8D7101-D21B-43F1-866D-555145CFAB52}" destId="{166F2EA5-3FA8-4003-88A5-93D93B1EC5E6}" srcOrd="0" destOrd="0" presId="urn:microsoft.com/office/officeart/2018/2/layout/IconVerticalSolidList"/>
    <dgm:cxn modelId="{713B92B6-5BF5-4B1B-A8AF-768A802451EE}" type="presParOf" srcId="{0B8D7101-D21B-43F1-866D-555145CFAB52}" destId="{C84087D4-3FC2-4692-B88B-55502148BCC3}" srcOrd="1" destOrd="0" presId="urn:microsoft.com/office/officeart/2018/2/layout/IconVerticalSolidList"/>
    <dgm:cxn modelId="{7DE49D31-7F12-400F-9D0C-9B283BD89B78}" type="presParOf" srcId="{0B8D7101-D21B-43F1-866D-555145CFAB52}" destId="{FA4B3C1E-2998-4399-9924-88F4AE1A6787}" srcOrd="2" destOrd="0" presId="urn:microsoft.com/office/officeart/2018/2/layout/IconVerticalSolidList"/>
    <dgm:cxn modelId="{C8933001-0E2C-4A9B-B5FE-9D0BF1798153}" type="presParOf" srcId="{0B8D7101-D21B-43F1-866D-555145CFAB52}" destId="{7F6D2C5C-1E64-48AF-B2C2-DB4AF226614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5F3E2D-6B98-4AA2-A550-11A70F9B22F3}" type="doc">
      <dgm:prSet loTypeId="urn:microsoft.com/office/officeart/2005/8/layout/list1" loCatId="list" qsTypeId="urn:microsoft.com/office/officeart/2005/8/quickstyle/simple4" qsCatId="simple" csTypeId="urn:microsoft.com/office/officeart/2005/8/colors/accent2_2" csCatId="accent2"/>
      <dgm:spPr/>
      <dgm:t>
        <a:bodyPr/>
        <a:lstStyle/>
        <a:p>
          <a:endParaRPr lang="en-US"/>
        </a:p>
      </dgm:t>
    </dgm:pt>
    <dgm:pt modelId="{9521CFA6-8649-4716-A80B-014DFF09790A}">
      <dgm:prSet/>
      <dgm:spPr/>
      <dgm:t>
        <a:bodyPr/>
        <a:lstStyle/>
        <a:p>
          <a:r>
            <a:rPr lang="en-US"/>
            <a:t>College Values and Beliefs</a:t>
          </a:r>
        </a:p>
      </dgm:t>
    </dgm:pt>
    <dgm:pt modelId="{95B0CBC8-39DA-4CD8-9592-D4233AA3F4DD}" type="parTrans" cxnId="{D01060C3-9C0B-4ACE-A2E4-BCF014B7ACEA}">
      <dgm:prSet/>
      <dgm:spPr/>
      <dgm:t>
        <a:bodyPr/>
        <a:lstStyle/>
        <a:p>
          <a:endParaRPr lang="en-US"/>
        </a:p>
      </dgm:t>
    </dgm:pt>
    <dgm:pt modelId="{DA29E054-82D6-4BC3-BB88-8F90BDECE854}" type="sibTrans" cxnId="{D01060C3-9C0B-4ACE-A2E4-BCF014B7ACEA}">
      <dgm:prSet/>
      <dgm:spPr/>
      <dgm:t>
        <a:bodyPr/>
        <a:lstStyle/>
        <a:p>
          <a:endParaRPr lang="en-US"/>
        </a:p>
      </dgm:t>
    </dgm:pt>
    <dgm:pt modelId="{08F9794C-6F37-4745-8FFB-C3D3D323487A}">
      <dgm:prSet/>
      <dgm:spPr/>
      <dgm:t>
        <a:bodyPr/>
        <a:lstStyle/>
        <a:p>
          <a:r>
            <a:rPr lang="en-US"/>
            <a:t>Actualization of Values and Beliefs</a:t>
          </a:r>
        </a:p>
      </dgm:t>
    </dgm:pt>
    <dgm:pt modelId="{97D678ED-E522-4372-B8A9-556C33FA63FB}" type="parTrans" cxnId="{17681DA0-CBCC-4F5B-9D1E-81B48B7113EB}">
      <dgm:prSet/>
      <dgm:spPr/>
      <dgm:t>
        <a:bodyPr/>
        <a:lstStyle/>
        <a:p>
          <a:endParaRPr lang="en-US"/>
        </a:p>
      </dgm:t>
    </dgm:pt>
    <dgm:pt modelId="{448C0E10-24C6-4BC9-93B7-EB7BE338A620}" type="sibTrans" cxnId="{17681DA0-CBCC-4F5B-9D1E-81B48B7113EB}">
      <dgm:prSet/>
      <dgm:spPr/>
      <dgm:t>
        <a:bodyPr/>
        <a:lstStyle/>
        <a:p>
          <a:endParaRPr lang="en-US"/>
        </a:p>
      </dgm:t>
    </dgm:pt>
    <dgm:pt modelId="{7332DC8F-C9B4-4CFC-9B98-49DB514619DF}">
      <dgm:prSet/>
      <dgm:spPr/>
      <dgm:t>
        <a:bodyPr/>
        <a:lstStyle/>
        <a:p>
          <a:r>
            <a:rPr lang="en-US"/>
            <a:t>Master Plans</a:t>
          </a:r>
        </a:p>
      </dgm:t>
    </dgm:pt>
    <dgm:pt modelId="{487FD5B4-AABA-4A0D-B5AF-53C3649057EA}" type="parTrans" cxnId="{D494437E-51F2-4A75-B8E3-1BB6C7B32ED2}">
      <dgm:prSet/>
      <dgm:spPr/>
      <dgm:t>
        <a:bodyPr/>
        <a:lstStyle/>
        <a:p>
          <a:endParaRPr lang="en-US"/>
        </a:p>
      </dgm:t>
    </dgm:pt>
    <dgm:pt modelId="{D5733D9B-637E-4FBD-884D-3B18CF8AA2E4}" type="sibTrans" cxnId="{D494437E-51F2-4A75-B8E3-1BB6C7B32ED2}">
      <dgm:prSet/>
      <dgm:spPr/>
      <dgm:t>
        <a:bodyPr/>
        <a:lstStyle/>
        <a:p>
          <a:endParaRPr lang="en-US"/>
        </a:p>
      </dgm:t>
    </dgm:pt>
    <dgm:pt modelId="{5A98B379-AE2D-4F2F-BCB4-2E4E2094DD47}">
      <dgm:prSet/>
      <dgm:spPr/>
      <dgm:t>
        <a:bodyPr/>
        <a:lstStyle/>
        <a:p>
          <a:r>
            <a:rPr lang="en-US"/>
            <a:t>Governance Structures</a:t>
          </a:r>
        </a:p>
      </dgm:t>
    </dgm:pt>
    <dgm:pt modelId="{A62E96EA-2956-40BD-A1DF-2E291B68E191}" type="parTrans" cxnId="{77FD466B-9D21-45C4-96D1-EF5FA47485E1}">
      <dgm:prSet/>
      <dgm:spPr/>
      <dgm:t>
        <a:bodyPr/>
        <a:lstStyle/>
        <a:p>
          <a:endParaRPr lang="en-US"/>
        </a:p>
      </dgm:t>
    </dgm:pt>
    <dgm:pt modelId="{15E2AE3A-1E6B-4CBD-BACA-C8BEF14796F2}" type="sibTrans" cxnId="{77FD466B-9D21-45C4-96D1-EF5FA47485E1}">
      <dgm:prSet/>
      <dgm:spPr/>
      <dgm:t>
        <a:bodyPr/>
        <a:lstStyle/>
        <a:p>
          <a:endParaRPr lang="en-US"/>
        </a:p>
      </dgm:t>
    </dgm:pt>
    <dgm:pt modelId="{3B0DA35C-FF3C-4208-BAAA-0E72AB92C4BC}">
      <dgm:prSet/>
      <dgm:spPr/>
      <dgm:t>
        <a:bodyPr/>
        <a:lstStyle/>
        <a:p>
          <a:r>
            <a:rPr lang="en-US"/>
            <a:t>Frameworks--Guided Pathways</a:t>
          </a:r>
        </a:p>
      </dgm:t>
    </dgm:pt>
    <dgm:pt modelId="{D92E028B-FACA-4219-8844-E776E36F5CF5}" type="parTrans" cxnId="{0CD016D5-A99D-414F-90FB-863807DB20AF}">
      <dgm:prSet/>
      <dgm:spPr/>
      <dgm:t>
        <a:bodyPr/>
        <a:lstStyle/>
        <a:p>
          <a:endParaRPr lang="en-US"/>
        </a:p>
      </dgm:t>
    </dgm:pt>
    <dgm:pt modelId="{083F1660-CBF8-4092-80C3-911137859DEA}" type="sibTrans" cxnId="{0CD016D5-A99D-414F-90FB-863807DB20AF}">
      <dgm:prSet/>
      <dgm:spPr/>
      <dgm:t>
        <a:bodyPr/>
        <a:lstStyle/>
        <a:p>
          <a:endParaRPr lang="en-US"/>
        </a:p>
      </dgm:t>
    </dgm:pt>
    <dgm:pt modelId="{AEA9E851-BAAD-4FB9-8E1F-688012B508A6}">
      <dgm:prSet/>
      <dgm:spPr/>
      <dgm:t>
        <a:bodyPr/>
        <a:lstStyle/>
        <a:p>
          <a:r>
            <a:rPr lang="en-US"/>
            <a:t>Assessment--Campus Climate Surveys</a:t>
          </a:r>
        </a:p>
      </dgm:t>
    </dgm:pt>
    <dgm:pt modelId="{4970CF76-349C-4205-90D1-0EB7B1B4E3D7}" type="parTrans" cxnId="{A9945908-ECDF-44C9-8385-ADF91E9FDDD2}">
      <dgm:prSet/>
      <dgm:spPr/>
      <dgm:t>
        <a:bodyPr/>
        <a:lstStyle/>
        <a:p>
          <a:endParaRPr lang="en-US"/>
        </a:p>
      </dgm:t>
    </dgm:pt>
    <dgm:pt modelId="{80A27BC7-5F86-442D-B73A-D5F4A15EEE1A}" type="sibTrans" cxnId="{A9945908-ECDF-44C9-8385-ADF91E9FDDD2}">
      <dgm:prSet/>
      <dgm:spPr/>
      <dgm:t>
        <a:bodyPr/>
        <a:lstStyle/>
        <a:p>
          <a:endParaRPr lang="en-US"/>
        </a:p>
      </dgm:t>
    </dgm:pt>
    <dgm:pt modelId="{23617C2C-BDFC-46B9-90FB-D89AEDFD230F}">
      <dgm:prSet/>
      <dgm:spPr/>
      <dgm:t>
        <a:bodyPr/>
        <a:lstStyle/>
        <a:p>
          <a:r>
            <a:rPr lang="en-US"/>
            <a:t>Guiding Principles and Common Values</a:t>
          </a:r>
        </a:p>
      </dgm:t>
    </dgm:pt>
    <dgm:pt modelId="{7216CD38-EC35-45BB-A7D0-8B1DAA95DB54}" type="parTrans" cxnId="{518A32D4-D51B-4F2D-8FDC-2975C88E00FC}">
      <dgm:prSet/>
      <dgm:spPr/>
      <dgm:t>
        <a:bodyPr/>
        <a:lstStyle/>
        <a:p>
          <a:endParaRPr lang="en-US"/>
        </a:p>
      </dgm:t>
    </dgm:pt>
    <dgm:pt modelId="{526ACDA9-0AD9-4139-BEA4-881A34EA2B0D}" type="sibTrans" cxnId="{518A32D4-D51B-4F2D-8FDC-2975C88E00FC}">
      <dgm:prSet/>
      <dgm:spPr/>
      <dgm:t>
        <a:bodyPr/>
        <a:lstStyle/>
        <a:p>
          <a:endParaRPr lang="en-US"/>
        </a:p>
      </dgm:t>
    </dgm:pt>
    <dgm:pt modelId="{5A084777-932C-4DE4-849F-427313BFADAE}">
      <dgm:prSet/>
      <dgm:spPr/>
      <dgm:t>
        <a:bodyPr/>
        <a:lstStyle/>
        <a:p>
          <a:r>
            <a:rPr lang="en-US"/>
            <a:t>For what are the surveys used?</a:t>
          </a:r>
        </a:p>
      </dgm:t>
    </dgm:pt>
    <dgm:pt modelId="{255DFE8A-462C-4EB0-9F28-67647849CB48}" type="parTrans" cxnId="{98B7CEC9-1C39-4B94-AAE6-03E6A439E083}">
      <dgm:prSet/>
      <dgm:spPr/>
      <dgm:t>
        <a:bodyPr/>
        <a:lstStyle/>
        <a:p>
          <a:endParaRPr lang="en-US"/>
        </a:p>
      </dgm:t>
    </dgm:pt>
    <dgm:pt modelId="{EDCB977D-CAE0-4E98-81C8-DDA7CBE3E16C}" type="sibTrans" cxnId="{98B7CEC9-1C39-4B94-AAE6-03E6A439E083}">
      <dgm:prSet/>
      <dgm:spPr/>
      <dgm:t>
        <a:bodyPr/>
        <a:lstStyle/>
        <a:p>
          <a:endParaRPr lang="en-US"/>
        </a:p>
      </dgm:t>
    </dgm:pt>
    <dgm:pt modelId="{8B298B9B-45B4-4A78-967D-AED95DA13428}">
      <dgm:prSet/>
      <dgm:spPr/>
      <dgm:t>
        <a:bodyPr/>
        <a:lstStyle/>
        <a:p>
          <a:r>
            <a:rPr lang="en-US"/>
            <a:t>Are you doing anything with survey data?</a:t>
          </a:r>
        </a:p>
      </dgm:t>
    </dgm:pt>
    <dgm:pt modelId="{5DF9169D-FF55-4FE5-9083-5E43A437757B}" type="parTrans" cxnId="{EDCB1C47-54DF-459C-9C0B-2DA93E3DE684}">
      <dgm:prSet/>
      <dgm:spPr/>
      <dgm:t>
        <a:bodyPr/>
        <a:lstStyle/>
        <a:p>
          <a:endParaRPr lang="en-US"/>
        </a:p>
      </dgm:t>
    </dgm:pt>
    <dgm:pt modelId="{7BBED41D-BA9B-49FF-80D4-88EB6192D65A}" type="sibTrans" cxnId="{EDCB1C47-54DF-459C-9C0B-2DA93E3DE684}">
      <dgm:prSet/>
      <dgm:spPr/>
      <dgm:t>
        <a:bodyPr/>
        <a:lstStyle/>
        <a:p>
          <a:endParaRPr lang="en-US"/>
        </a:p>
      </dgm:t>
    </dgm:pt>
    <dgm:pt modelId="{09C55EC4-D251-4064-9659-F68BAFD426AC}">
      <dgm:prSet/>
      <dgm:spPr/>
      <dgm:t>
        <a:bodyPr/>
        <a:lstStyle/>
        <a:p>
          <a:r>
            <a:rPr lang="en-US"/>
            <a:t>How does the data reflect the college’s values, mission, and vision?</a:t>
          </a:r>
        </a:p>
      </dgm:t>
    </dgm:pt>
    <dgm:pt modelId="{F998F3B3-9210-49AB-8DDD-BC8814D96AF2}" type="parTrans" cxnId="{F5A358C8-8F21-4CD3-B016-1021F5EC0704}">
      <dgm:prSet/>
      <dgm:spPr/>
      <dgm:t>
        <a:bodyPr/>
        <a:lstStyle/>
        <a:p>
          <a:endParaRPr lang="en-US"/>
        </a:p>
      </dgm:t>
    </dgm:pt>
    <dgm:pt modelId="{09A4D702-2A2D-4E8C-A8FB-E498F27C3534}" type="sibTrans" cxnId="{F5A358C8-8F21-4CD3-B016-1021F5EC0704}">
      <dgm:prSet/>
      <dgm:spPr/>
      <dgm:t>
        <a:bodyPr/>
        <a:lstStyle/>
        <a:p>
          <a:endParaRPr lang="en-US"/>
        </a:p>
      </dgm:t>
    </dgm:pt>
    <dgm:pt modelId="{8B97E187-05F3-4390-A3A8-8098DE90EE2A}">
      <dgm:prSet/>
      <dgm:spPr/>
      <dgm:t>
        <a:bodyPr/>
        <a:lstStyle/>
        <a:p>
          <a:r>
            <a:rPr lang="en-US"/>
            <a:t>Is the college breaking down system barriers and addressing antiracism and decolonization?</a:t>
          </a:r>
        </a:p>
      </dgm:t>
    </dgm:pt>
    <dgm:pt modelId="{FCFEBE40-CE0A-46C9-A7AE-C9382C8D8374}" type="parTrans" cxnId="{C696A5D7-A311-4443-86E8-5944F6C2BA64}">
      <dgm:prSet/>
      <dgm:spPr/>
      <dgm:t>
        <a:bodyPr/>
        <a:lstStyle/>
        <a:p>
          <a:endParaRPr lang="en-US"/>
        </a:p>
      </dgm:t>
    </dgm:pt>
    <dgm:pt modelId="{893AC060-4589-4BA2-AA5A-1C3A3C75F98E}" type="sibTrans" cxnId="{C696A5D7-A311-4443-86E8-5944F6C2BA64}">
      <dgm:prSet/>
      <dgm:spPr/>
      <dgm:t>
        <a:bodyPr/>
        <a:lstStyle/>
        <a:p>
          <a:endParaRPr lang="en-US"/>
        </a:p>
      </dgm:t>
    </dgm:pt>
    <dgm:pt modelId="{B55D325F-5D79-46B6-B7CA-822048203CCC}" type="pres">
      <dgm:prSet presAssocID="{415F3E2D-6B98-4AA2-A550-11A70F9B22F3}" presName="linear" presStyleCnt="0">
        <dgm:presLayoutVars>
          <dgm:dir/>
          <dgm:animLvl val="lvl"/>
          <dgm:resizeHandles val="exact"/>
        </dgm:presLayoutVars>
      </dgm:prSet>
      <dgm:spPr/>
    </dgm:pt>
    <dgm:pt modelId="{8224E68B-D781-49E2-A5A7-BD037752B51C}" type="pres">
      <dgm:prSet presAssocID="{9521CFA6-8649-4716-A80B-014DFF09790A}" presName="parentLin" presStyleCnt="0"/>
      <dgm:spPr/>
    </dgm:pt>
    <dgm:pt modelId="{A5B8EB2D-2DF9-4B13-9039-320466FFA182}" type="pres">
      <dgm:prSet presAssocID="{9521CFA6-8649-4716-A80B-014DFF09790A}" presName="parentLeftMargin" presStyleLbl="node1" presStyleIdx="0" presStyleCnt="3"/>
      <dgm:spPr/>
    </dgm:pt>
    <dgm:pt modelId="{D9922B14-C8C2-4375-8364-D0F2899BB7FA}" type="pres">
      <dgm:prSet presAssocID="{9521CFA6-8649-4716-A80B-014DFF09790A}" presName="parentText" presStyleLbl="node1" presStyleIdx="0" presStyleCnt="3">
        <dgm:presLayoutVars>
          <dgm:chMax val="0"/>
          <dgm:bulletEnabled val="1"/>
        </dgm:presLayoutVars>
      </dgm:prSet>
      <dgm:spPr/>
    </dgm:pt>
    <dgm:pt modelId="{680ACFAF-46BD-417B-AE66-66B62219F3E6}" type="pres">
      <dgm:prSet presAssocID="{9521CFA6-8649-4716-A80B-014DFF09790A}" presName="negativeSpace" presStyleCnt="0"/>
      <dgm:spPr/>
    </dgm:pt>
    <dgm:pt modelId="{F4B09238-06BE-4870-BEC2-DB87735CD783}" type="pres">
      <dgm:prSet presAssocID="{9521CFA6-8649-4716-A80B-014DFF09790A}" presName="childText" presStyleLbl="conFgAcc1" presStyleIdx="0" presStyleCnt="3">
        <dgm:presLayoutVars>
          <dgm:bulletEnabled val="1"/>
        </dgm:presLayoutVars>
      </dgm:prSet>
      <dgm:spPr/>
    </dgm:pt>
    <dgm:pt modelId="{B534CC1F-A91D-4A2E-9B92-DC4A9BD221C7}" type="pres">
      <dgm:prSet presAssocID="{DA29E054-82D6-4BC3-BB88-8F90BDECE854}" presName="spaceBetweenRectangles" presStyleCnt="0"/>
      <dgm:spPr/>
    </dgm:pt>
    <dgm:pt modelId="{80581DC5-5989-4569-B639-4C3E2FC756A4}" type="pres">
      <dgm:prSet presAssocID="{08F9794C-6F37-4745-8FFB-C3D3D323487A}" presName="parentLin" presStyleCnt="0"/>
      <dgm:spPr/>
    </dgm:pt>
    <dgm:pt modelId="{C8A60130-897F-4265-AF58-A98E9387987A}" type="pres">
      <dgm:prSet presAssocID="{08F9794C-6F37-4745-8FFB-C3D3D323487A}" presName="parentLeftMargin" presStyleLbl="node1" presStyleIdx="0" presStyleCnt="3"/>
      <dgm:spPr/>
    </dgm:pt>
    <dgm:pt modelId="{89C9234A-679A-494A-BAF8-0D04BE3188A8}" type="pres">
      <dgm:prSet presAssocID="{08F9794C-6F37-4745-8FFB-C3D3D323487A}" presName="parentText" presStyleLbl="node1" presStyleIdx="1" presStyleCnt="3">
        <dgm:presLayoutVars>
          <dgm:chMax val="0"/>
          <dgm:bulletEnabled val="1"/>
        </dgm:presLayoutVars>
      </dgm:prSet>
      <dgm:spPr/>
    </dgm:pt>
    <dgm:pt modelId="{79F335B6-63A4-4432-9F71-0CEAB0D95A49}" type="pres">
      <dgm:prSet presAssocID="{08F9794C-6F37-4745-8FFB-C3D3D323487A}" presName="negativeSpace" presStyleCnt="0"/>
      <dgm:spPr/>
    </dgm:pt>
    <dgm:pt modelId="{41C4028C-B1B4-4A7F-BA6B-0364381CF3A2}" type="pres">
      <dgm:prSet presAssocID="{08F9794C-6F37-4745-8FFB-C3D3D323487A}" presName="childText" presStyleLbl="conFgAcc1" presStyleIdx="1" presStyleCnt="3">
        <dgm:presLayoutVars>
          <dgm:bulletEnabled val="1"/>
        </dgm:presLayoutVars>
      </dgm:prSet>
      <dgm:spPr/>
    </dgm:pt>
    <dgm:pt modelId="{12F2860E-3520-476B-A373-6A47AFF7B248}" type="pres">
      <dgm:prSet presAssocID="{448C0E10-24C6-4BC9-93B7-EB7BE338A620}" presName="spaceBetweenRectangles" presStyleCnt="0"/>
      <dgm:spPr/>
    </dgm:pt>
    <dgm:pt modelId="{03397AD4-99C8-4B25-8B72-10727242954F}" type="pres">
      <dgm:prSet presAssocID="{23617C2C-BDFC-46B9-90FB-D89AEDFD230F}" presName="parentLin" presStyleCnt="0"/>
      <dgm:spPr/>
    </dgm:pt>
    <dgm:pt modelId="{07DB4334-A08C-46B6-BF17-F05C967BD585}" type="pres">
      <dgm:prSet presAssocID="{23617C2C-BDFC-46B9-90FB-D89AEDFD230F}" presName="parentLeftMargin" presStyleLbl="node1" presStyleIdx="1" presStyleCnt="3"/>
      <dgm:spPr/>
    </dgm:pt>
    <dgm:pt modelId="{D14B19CF-16F1-45F2-8109-C8D329CF284C}" type="pres">
      <dgm:prSet presAssocID="{23617C2C-BDFC-46B9-90FB-D89AEDFD230F}" presName="parentText" presStyleLbl="node1" presStyleIdx="2" presStyleCnt="3">
        <dgm:presLayoutVars>
          <dgm:chMax val="0"/>
          <dgm:bulletEnabled val="1"/>
        </dgm:presLayoutVars>
      </dgm:prSet>
      <dgm:spPr/>
    </dgm:pt>
    <dgm:pt modelId="{3724172C-C925-433F-9B0A-C733B8A26ACB}" type="pres">
      <dgm:prSet presAssocID="{23617C2C-BDFC-46B9-90FB-D89AEDFD230F}" presName="negativeSpace" presStyleCnt="0"/>
      <dgm:spPr/>
    </dgm:pt>
    <dgm:pt modelId="{4BE361F3-E509-42CD-9998-417C0CD2D081}" type="pres">
      <dgm:prSet presAssocID="{23617C2C-BDFC-46B9-90FB-D89AEDFD230F}" presName="childText" presStyleLbl="conFgAcc1" presStyleIdx="2" presStyleCnt="3">
        <dgm:presLayoutVars>
          <dgm:bulletEnabled val="1"/>
        </dgm:presLayoutVars>
      </dgm:prSet>
      <dgm:spPr/>
    </dgm:pt>
  </dgm:ptLst>
  <dgm:cxnLst>
    <dgm:cxn modelId="{A9945908-ECDF-44C9-8385-ADF91E9FDDD2}" srcId="{08F9794C-6F37-4745-8FFB-C3D3D323487A}" destId="{AEA9E851-BAAD-4FB9-8E1F-688012B508A6}" srcOrd="3" destOrd="0" parTransId="{4970CF76-349C-4205-90D1-0EB7B1B4E3D7}" sibTransId="{80A27BC7-5F86-442D-B73A-D5F4A15EEE1A}"/>
    <dgm:cxn modelId="{B968760D-B05B-49ED-AEC7-ED3056B70D3B}" type="presOf" srcId="{23617C2C-BDFC-46B9-90FB-D89AEDFD230F}" destId="{D14B19CF-16F1-45F2-8109-C8D329CF284C}" srcOrd="1" destOrd="0" presId="urn:microsoft.com/office/officeart/2005/8/layout/list1"/>
    <dgm:cxn modelId="{A89D6636-D276-4129-B335-247BE5E6BAFA}" type="presOf" srcId="{9521CFA6-8649-4716-A80B-014DFF09790A}" destId="{A5B8EB2D-2DF9-4B13-9039-320466FFA182}" srcOrd="0" destOrd="0" presId="urn:microsoft.com/office/officeart/2005/8/layout/list1"/>
    <dgm:cxn modelId="{EDCB1C47-54DF-459C-9C0B-2DA93E3DE684}" srcId="{23617C2C-BDFC-46B9-90FB-D89AEDFD230F}" destId="{8B298B9B-45B4-4A78-967D-AED95DA13428}" srcOrd="1" destOrd="0" parTransId="{5DF9169D-FF55-4FE5-9083-5E43A437757B}" sibTransId="{7BBED41D-BA9B-49FF-80D4-88EB6192D65A}"/>
    <dgm:cxn modelId="{77FD466B-9D21-45C4-96D1-EF5FA47485E1}" srcId="{08F9794C-6F37-4745-8FFB-C3D3D323487A}" destId="{5A98B379-AE2D-4F2F-BCB4-2E4E2094DD47}" srcOrd="1" destOrd="0" parTransId="{A62E96EA-2956-40BD-A1DF-2E291B68E191}" sibTransId="{15E2AE3A-1E6B-4CBD-BACA-C8BEF14796F2}"/>
    <dgm:cxn modelId="{D8FA446C-FCC2-43F3-B822-08ED201D0386}" type="presOf" srcId="{9521CFA6-8649-4716-A80B-014DFF09790A}" destId="{D9922B14-C8C2-4375-8364-D0F2899BB7FA}" srcOrd="1" destOrd="0" presId="urn:microsoft.com/office/officeart/2005/8/layout/list1"/>
    <dgm:cxn modelId="{2620B851-B942-4E92-A0EA-4F323572FCF0}" type="presOf" srcId="{23617C2C-BDFC-46B9-90FB-D89AEDFD230F}" destId="{07DB4334-A08C-46B6-BF17-F05C967BD585}" srcOrd="0" destOrd="0" presId="urn:microsoft.com/office/officeart/2005/8/layout/list1"/>
    <dgm:cxn modelId="{2862BB52-1837-456C-8FCC-55CE64B50175}" type="presOf" srcId="{8B97E187-05F3-4390-A3A8-8098DE90EE2A}" destId="{4BE361F3-E509-42CD-9998-417C0CD2D081}" srcOrd="0" destOrd="3" presId="urn:microsoft.com/office/officeart/2005/8/layout/list1"/>
    <dgm:cxn modelId="{B8269173-4152-4291-B20D-34F16C54F89D}" type="presOf" srcId="{3B0DA35C-FF3C-4208-BAAA-0E72AB92C4BC}" destId="{41C4028C-B1B4-4A7F-BA6B-0364381CF3A2}" srcOrd="0" destOrd="2" presId="urn:microsoft.com/office/officeart/2005/8/layout/list1"/>
    <dgm:cxn modelId="{2B69B975-2235-49F8-8CFB-EDE4B7CA3B80}" type="presOf" srcId="{5A084777-932C-4DE4-849F-427313BFADAE}" destId="{4BE361F3-E509-42CD-9998-417C0CD2D081}" srcOrd="0" destOrd="0" presId="urn:microsoft.com/office/officeart/2005/8/layout/list1"/>
    <dgm:cxn modelId="{B005E575-31F7-4005-8EB7-01F806553F55}" type="presOf" srcId="{5A98B379-AE2D-4F2F-BCB4-2E4E2094DD47}" destId="{41C4028C-B1B4-4A7F-BA6B-0364381CF3A2}" srcOrd="0" destOrd="1" presId="urn:microsoft.com/office/officeart/2005/8/layout/list1"/>
    <dgm:cxn modelId="{D494437E-51F2-4A75-B8E3-1BB6C7B32ED2}" srcId="{08F9794C-6F37-4745-8FFB-C3D3D323487A}" destId="{7332DC8F-C9B4-4CFC-9B98-49DB514619DF}" srcOrd="0" destOrd="0" parTransId="{487FD5B4-AABA-4A0D-B5AF-53C3649057EA}" sibTransId="{D5733D9B-637E-4FBD-884D-3B18CF8AA2E4}"/>
    <dgm:cxn modelId="{7E99029F-9DBE-4EF8-8D98-3B9E2001A3FE}" type="presOf" srcId="{7332DC8F-C9B4-4CFC-9B98-49DB514619DF}" destId="{41C4028C-B1B4-4A7F-BA6B-0364381CF3A2}" srcOrd="0" destOrd="0" presId="urn:microsoft.com/office/officeart/2005/8/layout/list1"/>
    <dgm:cxn modelId="{7DAF04A0-6EFB-4CB4-9ACA-5EB577E4C446}" type="presOf" srcId="{415F3E2D-6B98-4AA2-A550-11A70F9B22F3}" destId="{B55D325F-5D79-46B6-B7CA-822048203CCC}" srcOrd="0" destOrd="0" presId="urn:microsoft.com/office/officeart/2005/8/layout/list1"/>
    <dgm:cxn modelId="{17681DA0-CBCC-4F5B-9D1E-81B48B7113EB}" srcId="{415F3E2D-6B98-4AA2-A550-11A70F9B22F3}" destId="{08F9794C-6F37-4745-8FFB-C3D3D323487A}" srcOrd="1" destOrd="0" parTransId="{97D678ED-E522-4372-B8A9-556C33FA63FB}" sibTransId="{448C0E10-24C6-4BC9-93B7-EB7BE338A620}"/>
    <dgm:cxn modelId="{CA208FA3-8E5F-4A2D-A938-E5B20FF62D12}" type="presOf" srcId="{AEA9E851-BAAD-4FB9-8E1F-688012B508A6}" destId="{41C4028C-B1B4-4A7F-BA6B-0364381CF3A2}" srcOrd="0" destOrd="3" presId="urn:microsoft.com/office/officeart/2005/8/layout/list1"/>
    <dgm:cxn modelId="{FB43DDA7-9BAD-40C3-8943-AA45F8DE5B5E}" type="presOf" srcId="{8B298B9B-45B4-4A78-967D-AED95DA13428}" destId="{4BE361F3-E509-42CD-9998-417C0CD2D081}" srcOrd="0" destOrd="1" presId="urn:microsoft.com/office/officeart/2005/8/layout/list1"/>
    <dgm:cxn modelId="{719BCEAE-F3B1-4B1D-8D6A-47F7F78478B2}" type="presOf" srcId="{08F9794C-6F37-4745-8FFB-C3D3D323487A}" destId="{C8A60130-897F-4265-AF58-A98E9387987A}" srcOrd="0" destOrd="0" presId="urn:microsoft.com/office/officeart/2005/8/layout/list1"/>
    <dgm:cxn modelId="{13D509C2-AF44-46FC-9A03-E55E78887517}" type="presOf" srcId="{08F9794C-6F37-4745-8FFB-C3D3D323487A}" destId="{89C9234A-679A-494A-BAF8-0D04BE3188A8}" srcOrd="1" destOrd="0" presId="urn:microsoft.com/office/officeart/2005/8/layout/list1"/>
    <dgm:cxn modelId="{D01060C3-9C0B-4ACE-A2E4-BCF014B7ACEA}" srcId="{415F3E2D-6B98-4AA2-A550-11A70F9B22F3}" destId="{9521CFA6-8649-4716-A80B-014DFF09790A}" srcOrd="0" destOrd="0" parTransId="{95B0CBC8-39DA-4CD8-9592-D4233AA3F4DD}" sibTransId="{DA29E054-82D6-4BC3-BB88-8F90BDECE854}"/>
    <dgm:cxn modelId="{F5A358C8-8F21-4CD3-B016-1021F5EC0704}" srcId="{23617C2C-BDFC-46B9-90FB-D89AEDFD230F}" destId="{09C55EC4-D251-4064-9659-F68BAFD426AC}" srcOrd="2" destOrd="0" parTransId="{F998F3B3-9210-49AB-8DDD-BC8814D96AF2}" sibTransId="{09A4D702-2A2D-4E8C-A8FB-E498F27C3534}"/>
    <dgm:cxn modelId="{98B7CEC9-1C39-4B94-AAE6-03E6A439E083}" srcId="{23617C2C-BDFC-46B9-90FB-D89AEDFD230F}" destId="{5A084777-932C-4DE4-849F-427313BFADAE}" srcOrd="0" destOrd="0" parTransId="{255DFE8A-462C-4EB0-9F28-67647849CB48}" sibTransId="{EDCB977D-CAE0-4E98-81C8-DDA7CBE3E16C}"/>
    <dgm:cxn modelId="{518A32D4-D51B-4F2D-8FDC-2975C88E00FC}" srcId="{415F3E2D-6B98-4AA2-A550-11A70F9B22F3}" destId="{23617C2C-BDFC-46B9-90FB-D89AEDFD230F}" srcOrd="2" destOrd="0" parTransId="{7216CD38-EC35-45BB-A7D0-8B1DAA95DB54}" sibTransId="{526ACDA9-0AD9-4139-BEA4-881A34EA2B0D}"/>
    <dgm:cxn modelId="{0CD016D5-A99D-414F-90FB-863807DB20AF}" srcId="{08F9794C-6F37-4745-8FFB-C3D3D323487A}" destId="{3B0DA35C-FF3C-4208-BAAA-0E72AB92C4BC}" srcOrd="2" destOrd="0" parTransId="{D92E028B-FACA-4219-8844-E776E36F5CF5}" sibTransId="{083F1660-CBF8-4092-80C3-911137859DEA}"/>
    <dgm:cxn modelId="{C696A5D7-A311-4443-86E8-5944F6C2BA64}" srcId="{23617C2C-BDFC-46B9-90FB-D89AEDFD230F}" destId="{8B97E187-05F3-4390-A3A8-8098DE90EE2A}" srcOrd="3" destOrd="0" parTransId="{FCFEBE40-CE0A-46C9-A7AE-C9382C8D8374}" sibTransId="{893AC060-4589-4BA2-AA5A-1C3A3C75F98E}"/>
    <dgm:cxn modelId="{C27415DB-E52A-4341-B8FD-A4E2691AB292}" type="presOf" srcId="{09C55EC4-D251-4064-9659-F68BAFD426AC}" destId="{4BE361F3-E509-42CD-9998-417C0CD2D081}" srcOrd="0" destOrd="2" presId="urn:microsoft.com/office/officeart/2005/8/layout/list1"/>
    <dgm:cxn modelId="{B6CD7374-CE98-420A-B71A-2C847527E66E}" type="presParOf" srcId="{B55D325F-5D79-46B6-B7CA-822048203CCC}" destId="{8224E68B-D781-49E2-A5A7-BD037752B51C}" srcOrd="0" destOrd="0" presId="urn:microsoft.com/office/officeart/2005/8/layout/list1"/>
    <dgm:cxn modelId="{31BB0F2B-22AC-46BD-9FF9-ED1BAFF2F38E}" type="presParOf" srcId="{8224E68B-D781-49E2-A5A7-BD037752B51C}" destId="{A5B8EB2D-2DF9-4B13-9039-320466FFA182}" srcOrd="0" destOrd="0" presId="urn:microsoft.com/office/officeart/2005/8/layout/list1"/>
    <dgm:cxn modelId="{5DA99F7A-8F21-4BD4-BE29-D1BCA03EC59E}" type="presParOf" srcId="{8224E68B-D781-49E2-A5A7-BD037752B51C}" destId="{D9922B14-C8C2-4375-8364-D0F2899BB7FA}" srcOrd="1" destOrd="0" presId="urn:microsoft.com/office/officeart/2005/8/layout/list1"/>
    <dgm:cxn modelId="{B2875F2E-DE55-4AC7-B35E-374FDAC5A434}" type="presParOf" srcId="{B55D325F-5D79-46B6-B7CA-822048203CCC}" destId="{680ACFAF-46BD-417B-AE66-66B62219F3E6}" srcOrd="1" destOrd="0" presId="urn:microsoft.com/office/officeart/2005/8/layout/list1"/>
    <dgm:cxn modelId="{9A25EAD2-56F0-4150-B20B-A58D96F62979}" type="presParOf" srcId="{B55D325F-5D79-46B6-B7CA-822048203CCC}" destId="{F4B09238-06BE-4870-BEC2-DB87735CD783}" srcOrd="2" destOrd="0" presId="urn:microsoft.com/office/officeart/2005/8/layout/list1"/>
    <dgm:cxn modelId="{854BE167-3224-4053-9915-4F3FCE89869A}" type="presParOf" srcId="{B55D325F-5D79-46B6-B7CA-822048203CCC}" destId="{B534CC1F-A91D-4A2E-9B92-DC4A9BD221C7}" srcOrd="3" destOrd="0" presId="urn:microsoft.com/office/officeart/2005/8/layout/list1"/>
    <dgm:cxn modelId="{12AF1EA4-8F82-4E8B-92A7-B21E237247B6}" type="presParOf" srcId="{B55D325F-5D79-46B6-B7CA-822048203CCC}" destId="{80581DC5-5989-4569-B639-4C3E2FC756A4}" srcOrd="4" destOrd="0" presId="urn:microsoft.com/office/officeart/2005/8/layout/list1"/>
    <dgm:cxn modelId="{28F05AA2-C37A-4B7E-A631-A2235395ACBC}" type="presParOf" srcId="{80581DC5-5989-4569-B639-4C3E2FC756A4}" destId="{C8A60130-897F-4265-AF58-A98E9387987A}" srcOrd="0" destOrd="0" presId="urn:microsoft.com/office/officeart/2005/8/layout/list1"/>
    <dgm:cxn modelId="{F26B2921-92FE-4F5B-B826-B9524CE9BDE0}" type="presParOf" srcId="{80581DC5-5989-4569-B639-4C3E2FC756A4}" destId="{89C9234A-679A-494A-BAF8-0D04BE3188A8}" srcOrd="1" destOrd="0" presId="urn:microsoft.com/office/officeart/2005/8/layout/list1"/>
    <dgm:cxn modelId="{261C2BA2-8A31-4DBC-B064-C7EF1620760C}" type="presParOf" srcId="{B55D325F-5D79-46B6-B7CA-822048203CCC}" destId="{79F335B6-63A4-4432-9F71-0CEAB0D95A49}" srcOrd="5" destOrd="0" presId="urn:microsoft.com/office/officeart/2005/8/layout/list1"/>
    <dgm:cxn modelId="{DE6FAA65-964A-4519-94DF-3F7B3BF66B55}" type="presParOf" srcId="{B55D325F-5D79-46B6-B7CA-822048203CCC}" destId="{41C4028C-B1B4-4A7F-BA6B-0364381CF3A2}" srcOrd="6" destOrd="0" presId="urn:microsoft.com/office/officeart/2005/8/layout/list1"/>
    <dgm:cxn modelId="{895DCF2A-836D-4C28-A1E8-87B61B8EBF82}" type="presParOf" srcId="{B55D325F-5D79-46B6-B7CA-822048203CCC}" destId="{12F2860E-3520-476B-A373-6A47AFF7B248}" srcOrd="7" destOrd="0" presId="urn:microsoft.com/office/officeart/2005/8/layout/list1"/>
    <dgm:cxn modelId="{C31435BB-5C31-4646-9684-D4986BCCD184}" type="presParOf" srcId="{B55D325F-5D79-46B6-B7CA-822048203CCC}" destId="{03397AD4-99C8-4B25-8B72-10727242954F}" srcOrd="8" destOrd="0" presId="urn:microsoft.com/office/officeart/2005/8/layout/list1"/>
    <dgm:cxn modelId="{318785D0-AB1D-49CB-8643-966B014738A8}" type="presParOf" srcId="{03397AD4-99C8-4B25-8B72-10727242954F}" destId="{07DB4334-A08C-46B6-BF17-F05C967BD585}" srcOrd="0" destOrd="0" presId="urn:microsoft.com/office/officeart/2005/8/layout/list1"/>
    <dgm:cxn modelId="{5AE1BBC9-46FD-438F-940D-EEE4E7712F47}" type="presParOf" srcId="{03397AD4-99C8-4B25-8B72-10727242954F}" destId="{D14B19CF-16F1-45F2-8109-C8D329CF284C}" srcOrd="1" destOrd="0" presId="urn:microsoft.com/office/officeart/2005/8/layout/list1"/>
    <dgm:cxn modelId="{C709FDF7-E8B3-46DC-8F48-A6BFF4A0066F}" type="presParOf" srcId="{B55D325F-5D79-46B6-B7CA-822048203CCC}" destId="{3724172C-C925-433F-9B0A-C733B8A26ACB}" srcOrd="9" destOrd="0" presId="urn:microsoft.com/office/officeart/2005/8/layout/list1"/>
    <dgm:cxn modelId="{9E46AB86-64BD-49F0-9E40-78F1071F74A9}" type="presParOf" srcId="{B55D325F-5D79-46B6-B7CA-822048203CCC}" destId="{4BE361F3-E509-42CD-9998-417C0CD2D08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588C61-D95D-460C-810F-4F113D44FF15}">
      <dsp:nvSpPr>
        <dsp:cNvPr id="0" name=""/>
        <dsp:cNvSpPr/>
      </dsp:nvSpPr>
      <dsp:spPr>
        <a:xfrm>
          <a:off x="0" y="3452"/>
          <a:ext cx="10058399" cy="73544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5521EB-90DE-47F0-A11F-CBADB948E891}">
      <dsp:nvSpPr>
        <dsp:cNvPr id="0" name=""/>
        <dsp:cNvSpPr/>
      </dsp:nvSpPr>
      <dsp:spPr>
        <a:xfrm>
          <a:off x="222473" y="168928"/>
          <a:ext cx="404496" cy="404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100F9B-8431-4335-98EC-105EA084D77D}">
      <dsp:nvSpPr>
        <dsp:cNvPr id="0" name=""/>
        <dsp:cNvSpPr/>
      </dsp:nvSpPr>
      <dsp:spPr>
        <a:xfrm>
          <a:off x="849443" y="3452"/>
          <a:ext cx="9208956" cy="735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835" tIns="77835" rIns="77835" bIns="77835" numCol="1" spcCol="1270" anchor="ctr" anchorCtr="0">
          <a:noAutofit/>
        </a:bodyPr>
        <a:lstStyle/>
        <a:p>
          <a:pPr marL="0" lvl="0" indent="0" algn="l" defTabSz="844550">
            <a:lnSpc>
              <a:spcPct val="90000"/>
            </a:lnSpc>
            <a:spcBef>
              <a:spcPct val="0"/>
            </a:spcBef>
            <a:spcAft>
              <a:spcPct val="35000"/>
            </a:spcAft>
            <a:buNone/>
          </a:pPr>
          <a:r>
            <a:rPr lang="en-US" sz="1900" kern="1200"/>
            <a:t>Provide Overview of Campus Climate Traditions </a:t>
          </a:r>
        </a:p>
      </dsp:txBody>
      <dsp:txXfrm>
        <a:off x="849443" y="3452"/>
        <a:ext cx="9208956" cy="735449"/>
      </dsp:txXfrm>
    </dsp:sp>
    <dsp:sp modelId="{D10E5916-2797-405D-B0DD-F2FB26CFB001}">
      <dsp:nvSpPr>
        <dsp:cNvPr id="0" name=""/>
        <dsp:cNvSpPr/>
      </dsp:nvSpPr>
      <dsp:spPr>
        <a:xfrm>
          <a:off x="0" y="922764"/>
          <a:ext cx="10058399" cy="73544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E35DC6-F412-46BA-909F-B91E24E432F1}">
      <dsp:nvSpPr>
        <dsp:cNvPr id="0" name=""/>
        <dsp:cNvSpPr/>
      </dsp:nvSpPr>
      <dsp:spPr>
        <a:xfrm>
          <a:off x="222473" y="1088240"/>
          <a:ext cx="404496" cy="404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1619DC2-FE1A-46C0-AA2C-DD9D8709E082}">
      <dsp:nvSpPr>
        <dsp:cNvPr id="0" name=""/>
        <dsp:cNvSpPr/>
      </dsp:nvSpPr>
      <dsp:spPr>
        <a:xfrm>
          <a:off x="849443" y="922764"/>
          <a:ext cx="9208956" cy="735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835" tIns="77835" rIns="77835" bIns="77835" numCol="1" spcCol="1270" anchor="ctr" anchorCtr="0">
          <a:noAutofit/>
        </a:bodyPr>
        <a:lstStyle/>
        <a:p>
          <a:pPr marL="0" lvl="0" indent="0" algn="l" defTabSz="844550">
            <a:lnSpc>
              <a:spcPct val="90000"/>
            </a:lnSpc>
            <a:spcBef>
              <a:spcPct val="0"/>
            </a:spcBef>
            <a:spcAft>
              <a:spcPct val="35000"/>
            </a:spcAft>
            <a:buNone/>
          </a:pPr>
          <a:r>
            <a:rPr lang="en-US" sz="1900" kern="1200"/>
            <a:t>Review Calls to Action and Define Terms</a:t>
          </a:r>
        </a:p>
      </dsp:txBody>
      <dsp:txXfrm>
        <a:off x="849443" y="922764"/>
        <a:ext cx="9208956" cy="735449"/>
      </dsp:txXfrm>
    </dsp:sp>
    <dsp:sp modelId="{B886CB70-4766-40AE-A843-BB8DB7AA8859}">
      <dsp:nvSpPr>
        <dsp:cNvPr id="0" name=""/>
        <dsp:cNvSpPr/>
      </dsp:nvSpPr>
      <dsp:spPr>
        <a:xfrm>
          <a:off x="0" y="1842075"/>
          <a:ext cx="10058399" cy="73544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1601ED-7C3C-4297-ABEA-79B008537638}">
      <dsp:nvSpPr>
        <dsp:cNvPr id="0" name=""/>
        <dsp:cNvSpPr/>
      </dsp:nvSpPr>
      <dsp:spPr>
        <a:xfrm>
          <a:off x="222473" y="2007551"/>
          <a:ext cx="404496" cy="404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930083-D64C-44BA-A3A2-F85F62555863}">
      <dsp:nvSpPr>
        <dsp:cNvPr id="0" name=""/>
        <dsp:cNvSpPr/>
      </dsp:nvSpPr>
      <dsp:spPr>
        <a:xfrm>
          <a:off x="849443" y="1842075"/>
          <a:ext cx="9208956" cy="735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835" tIns="77835" rIns="77835" bIns="77835" numCol="1" spcCol="1270" anchor="ctr" anchorCtr="0">
          <a:noAutofit/>
        </a:bodyPr>
        <a:lstStyle/>
        <a:p>
          <a:pPr marL="0" lvl="0" indent="0" algn="l" defTabSz="844550">
            <a:lnSpc>
              <a:spcPct val="90000"/>
            </a:lnSpc>
            <a:spcBef>
              <a:spcPct val="0"/>
            </a:spcBef>
            <a:spcAft>
              <a:spcPct val="35000"/>
            </a:spcAft>
            <a:buNone/>
          </a:pPr>
          <a:r>
            <a:rPr lang="en-US" sz="1900" kern="1200"/>
            <a:t>Moderate Panel Questions</a:t>
          </a:r>
        </a:p>
      </dsp:txBody>
      <dsp:txXfrm>
        <a:off x="849443" y="1842075"/>
        <a:ext cx="9208956" cy="735449"/>
      </dsp:txXfrm>
    </dsp:sp>
    <dsp:sp modelId="{46C18940-C448-4847-B20F-56FFE7B420C1}">
      <dsp:nvSpPr>
        <dsp:cNvPr id="0" name=""/>
        <dsp:cNvSpPr/>
      </dsp:nvSpPr>
      <dsp:spPr>
        <a:xfrm>
          <a:off x="0" y="2761386"/>
          <a:ext cx="10058399" cy="73544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87DA9F-0E9A-4BE6-A531-457D52E98F72}">
      <dsp:nvSpPr>
        <dsp:cNvPr id="0" name=""/>
        <dsp:cNvSpPr/>
      </dsp:nvSpPr>
      <dsp:spPr>
        <a:xfrm>
          <a:off x="222473" y="2926862"/>
          <a:ext cx="404496" cy="404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E4B766-CCC8-43BA-BA16-268901F033AF}">
      <dsp:nvSpPr>
        <dsp:cNvPr id="0" name=""/>
        <dsp:cNvSpPr/>
      </dsp:nvSpPr>
      <dsp:spPr>
        <a:xfrm>
          <a:off x="849443" y="2761386"/>
          <a:ext cx="9208956" cy="735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835" tIns="77835" rIns="77835" bIns="77835" numCol="1" spcCol="1270" anchor="ctr" anchorCtr="0">
          <a:noAutofit/>
        </a:bodyPr>
        <a:lstStyle/>
        <a:p>
          <a:pPr marL="0" lvl="0" indent="0" algn="l" defTabSz="844550">
            <a:lnSpc>
              <a:spcPct val="90000"/>
            </a:lnSpc>
            <a:spcBef>
              <a:spcPct val="0"/>
            </a:spcBef>
            <a:spcAft>
              <a:spcPct val="35000"/>
            </a:spcAft>
            <a:buNone/>
          </a:pPr>
          <a:r>
            <a:rPr lang="en-US" sz="1900" kern="1200"/>
            <a:t>Take Q&amp;A from Participants</a:t>
          </a:r>
        </a:p>
      </dsp:txBody>
      <dsp:txXfrm>
        <a:off x="849443" y="2761386"/>
        <a:ext cx="9208956" cy="735449"/>
      </dsp:txXfrm>
    </dsp:sp>
    <dsp:sp modelId="{166F2EA5-3FA8-4003-88A5-93D93B1EC5E6}">
      <dsp:nvSpPr>
        <dsp:cNvPr id="0" name=""/>
        <dsp:cNvSpPr/>
      </dsp:nvSpPr>
      <dsp:spPr>
        <a:xfrm>
          <a:off x="0" y="3680698"/>
          <a:ext cx="10058399" cy="73544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4087D4-3FC2-4692-B88B-55502148BCC3}">
      <dsp:nvSpPr>
        <dsp:cNvPr id="0" name=""/>
        <dsp:cNvSpPr/>
      </dsp:nvSpPr>
      <dsp:spPr>
        <a:xfrm>
          <a:off x="222473" y="3846174"/>
          <a:ext cx="404496" cy="40449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6D2C5C-1E64-48AF-B2C2-DB4AF226614D}">
      <dsp:nvSpPr>
        <dsp:cNvPr id="0" name=""/>
        <dsp:cNvSpPr/>
      </dsp:nvSpPr>
      <dsp:spPr>
        <a:xfrm>
          <a:off x="849443" y="3680698"/>
          <a:ext cx="9208956" cy="735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835" tIns="77835" rIns="77835" bIns="77835" numCol="1" spcCol="1270" anchor="ctr" anchorCtr="0">
          <a:noAutofit/>
        </a:bodyPr>
        <a:lstStyle/>
        <a:p>
          <a:pPr marL="0" lvl="0" indent="0" algn="l" defTabSz="844550">
            <a:lnSpc>
              <a:spcPct val="90000"/>
            </a:lnSpc>
            <a:spcBef>
              <a:spcPct val="0"/>
            </a:spcBef>
            <a:spcAft>
              <a:spcPct val="35000"/>
            </a:spcAft>
            <a:buNone/>
          </a:pPr>
          <a:r>
            <a:rPr lang="en-US" sz="1900" kern="1200"/>
            <a:t>Reflect and Commit to One Action </a:t>
          </a:r>
        </a:p>
      </dsp:txBody>
      <dsp:txXfrm>
        <a:off x="849443" y="3680698"/>
        <a:ext cx="9208956" cy="735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09238-06BE-4870-BEC2-DB87735CD783}">
      <dsp:nvSpPr>
        <dsp:cNvPr id="0" name=""/>
        <dsp:cNvSpPr/>
      </dsp:nvSpPr>
      <dsp:spPr>
        <a:xfrm>
          <a:off x="0" y="392519"/>
          <a:ext cx="10058399" cy="403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9922B14-C8C2-4375-8364-D0F2899BB7FA}">
      <dsp:nvSpPr>
        <dsp:cNvPr id="0" name=""/>
        <dsp:cNvSpPr/>
      </dsp:nvSpPr>
      <dsp:spPr>
        <a:xfrm>
          <a:off x="502920" y="156359"/>
          <a:ext cx="7040880" cy="4723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711200">
            <a:lnSpc>
              <a:spcPct val="90000"/>
            </a:lnSpc>
            <a:spcBef>
              <a:spcPct val="0"/>
            </a:spcBef>
            <a:spcAft>
              <a:spcPct val="35000"/>
            </a:spcAft>
            <a:buNone/>
          </a:pPr>
          <a:r>
            <a:rPr lang="en-US" sz="1600" kern="1200"/>
            <a:t>College Values and Beliefs</a:t>
          </a:r>
        </a:p>
      </dsp:txBody>
      <dsp:txXfrm>
        <a:off x="525977" y="179416"/>
        <a:ext cx="6994766" cy="426206"/>
      </dsp:txXfrm>
    </dsp:sp>
    <dsp:sp modelId="{41C4028C-B1B4-4A7F-BA6B-0364381CF3A2}">
      <dsp:nvSpPr>
        <dsp:cNvPr id="0" name=""/>
        <dsp:cNvSpPr/>
      </dsp:nvSpPr>
      <dsp:spPr>
        <a:xfrm>
          <a:off x="0" y="1118279"/>
          <a:ext cx="10058399" cy="1411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80644" tIns="333248" rIns="780644"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Master Plans</a:t>
          </a:r>
        </a:p>
        <a:p>
          <a:pPr marL="171450" lvl="1" indent="-171450" algn="l" defTabSz="711200">
            <a:lnSpc>
              <a:spcPct val="90000"/>
            </a:lnSpc>
            <a:spcBef>
              <a:spcPct val="0"/>
            </a:spcBef>
            <a:spcAft>
              <a:spcPct val="15000"/>
            </a:spcAft>
            <a:buChar char="•"/>
          </a:pPr>
          <a:r>
            <a:rPr lang="en-US" sz="1600" kern="1200"/>
            <a:t>Governance Structures</a:t>
          </a:r>
        </a:p>
        <a:p>
          <a:pPr marL="171450" lvl="1" indent="-171450" algn="l" defTabSz="711200">
            <a:lnSpc>
              <a:spcPct val="90000"/>
            </a:lnSpc>
            <a:spcBef>
              <a:spcPct val="0"/>
            </a:spcBef>
            <a:spcAft>
              <a:spcPct val="15000"/>
            </a:spcAft>
            <a:buChar char="•"/>
          </a:pPr>
          <a:r>
            <a:rPr lang="en-US" sz="1600" kern="1200"/>
            <a:t>Frameworks--Guided Pathways</a:t>
          </a:r>
        </a:p>
        <a:p>
          <a:pPr marL="171450" lvl="1" indent="-171450" algn="l" defTabSz="711200">
            <a:lnSpc>
              <a:spcPct val="90000"/>
            </a:lnSpc>
            <a:spcBef>
              <a:spcPct val="0"/>
            </a:spcBef>
            <a:spcAft>
              <a:spcPct val="15000"/>
            </a:spcAft>
            <a:buChar char="•"/>
          </a:pPr>
          <a:r>
            <a:rPr lang="en-US" sz="1600" kern="1200"/>
            <a:t>Assessment--Campus Climate Surveys</a:t>
          </a:r>
        </a:p>
      </dsp:txBody>
      <dsp:txXfrm>
        <a:off x="0" y="1118279"/>
        <a:ext cx="10058399" cy="1411200"/>
      </dsp:txXfrm>
    </dsp:sp>
    <dsp:sp modelId="{89C9234A-679A-494A-BAF8-0D04BE3188A8}">
      <dsp:nvSpPr>
        <dsp:cNvPr id="0" name=""/>
        <dsp:cNvSpPr/>
      </dsp:nvSpPr>
      <dsp:spPr>
        <a:xfrm>
          <a:off x="502920" y="882119"/>
          <a:ext cx="7040880" cy="4723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711200">
            <a:lnSpc>
              <a:spcPct val="90000"/>
            </a:lnSpc>
            <a:spcBef>
              <a:spcPct val="0"/>
            </a:spcBef>
            <a:spcAft>
              <a:spcPct val="35000"/>
            </a:spcAft>
            <a:buNone/>
          </a:pPr>
          <a:r>
            <a:rPr lang="en-US" sz="1600" kern="1200"/>
            <a:t>Actualization of Values and Beliefs</a:t>
          </a:r>
        </a:p>
      </dsp:txBody>
      <dsp:txXfrm>
        <a:off x="525977" y="905176"/>
        <a:ext cx="6994766" cy="426206"/>
      </dsp:txXfrm>
    </dsp:sp>
    <dsp:sp modelId="{4BE361F3-E509-42CD-9998-417C0CD2D081}">
      <dsp:nvSpPr>
        <dsp:cNvPr id="0" name=""/>
        <dsp:cNvSpPr/>
      </dsp:nvSpPr>
      <dsp:spPr>
        <a:xfrm>
          <a:off x="0" y="2852040"/>
          <a:ext cx="10058399" cy="1411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80644" tIns="333248" rIns="780644"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For what are the surveys used?</a:t>
          </a:r>
        </a:p>
        <a:p>
          <a:pPr marL="171450" lvl="1" indent="-171450" algn="l" defTabSz="711200">
            <a:lnSpc>
              <a:spcPct val="90000"/>
            </a:lnSpc>
            <a:spcBef>
              <a:spcPct val="0"/>
            </a:spcBef>
            <a:spcAft>
              <a:spcPct val="15000"/>
            </a:spcAft>
            <a:buChar char="•"/>
          </a:pPr>
          <a:r>
            <a:rPr lang="en-US" sz="1600" kern="1200"/>
            <a:t>Are you doing anything with survey data?</a:t>
          </a:r>
        </a:p>
        <a:p>
          <a:pPr marL="171450" lvl="1" indent="-171450" algn="l" defTabSz="711200">
            <a:lnSpc>
              <a:spcPct val="90000"/>
            </a:lnSpc>
            <a:spcBef>
              <a:spcPct val="0"/>
            </a:spcBef>
            <a:spcAft>
              <a:spcPct val="15000"/>
            </a:spcAft>
            <a:buChar char="•"/>
          </a:pPr>
          <a:r>
            <a:rPr lang="en-US" sz="1600" kern="1200"/>
            <a:t>How does the data reflect the college’s values, mission, and vision?</a:t>
          </a:r>
        </a:p>
        <a:p>
          <a:pPr marL="171450" lvl="1" indent="-171450" algn="l" defTabSz="711200">
            <a:lnSpc>
              <a:spcPct val="90000"/>
            </a:lnSpc>
            <a:spcBef>
              <a:spcPct val="0"/>
            </a:spcBef>
            <a:spcAft>
              <a:spcPct val="15000"/>
            </a:spcAft>
            <a:buChar char="•"/>
          </a:pPr>
          <a:r>
            <a:rPr lang="en-US" sz="1600" kern="1200"/>
            <a:t>Is the college breaking down system barriers and addressing antiracism and decolonization?</a:t>
          </a:r>
        </a:p>
      </dsp:txBody>
      <dsp:txXfrm>
        <a:off x="0" y="2852040"/>
        <a:ext cx="10058399" cy="1411200"/>
      </dsp:txXfrm>
    </dsp:sp>
    <dsp:sp modelId="{D14B19CF-16F1-45F2-8109-C8D329CF284C}">
      <dsp:nvSpPr>
        <dsp:cNvPr id="0" name=""/>
        <dsp:cNvSpPr/>
      </dsp:nvSpPr>
      <dsp:spPr>
        <a:xfrm>
          <a:off x="502920" y="2615879"/>
          <a:ext cx="7040880" cy="4723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711200">
            <a:lnSpc>
              <a:spcPct val="90000"/>
            </a:lnSpc>
            <a:spcBef>
              <a:spcPct val="0"/>
            </a:spcBef>
            <a:spcAft>
              <a:spcPct val="35000"/>
            </a:spcAft>
            <a:buNone/>
          </a:pPr>
          <a:r>
            <a:rPr lang="en-US" sz="1600" kern="1200"/>
            <a:t>Guiding Principles and Common Values</a:t>
          </a:r>
        </a:p>
      </dsp:txBody>
      <dsp:txXfrm>
        <a:off x="525977" y="2638936"/>
        <a:ext cx="6994766" cy="42620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6BF9947-BDB5-C243-B7A2-36D9F683F0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7FD1F8F-590B-5A44-82CA-502393CBBF2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0E031C2-284B-8947-9EB8-64348743951C}" type="datetimeFigureOut">
              <a:rPr lang="en-US"/>
              <a:pPr>
                <a:defRPr/>
              </a:pPr>
              <a:t>4/8/2021</a:t>
            </a:fld>
            <a:endParaRPr lang="en-US"/>
          </a:p>
        </p:txBody>
      </p:sp>
      <p:sp>
        <p:nvSpPr>
          <p:cNvPr id="4" name="Footer Placeholder 3">
            <a:extLst>
              <a:ext uri="{FF2B5EF4-FFF2-40B4-BE49-F238E27FC236}">
                <a16:creationId xmlns:a16="http://schemas.microsoft.com/office/drawing/2014/main" id="{CFDBED0F-B1A6-DC4E-A20C-BFBE88F3E52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5" name="Slide Number Placeholder 4">
            <a:extLst>
              <a:ext uri="{FF2B5EF4-FFF2-40B4-BE49-F238E27FC236}">
                <a16:creationId xmlns:a16="http://schemas.microsoft.com/office/drawing/2014/main" id="{50D1D563-962C-EB4F-8C1C-A80010CD8D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DE4AE1CA-57BE-9E4B-8F4C-A235CE48E772}"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F3729E-F2F9-C745-A75B-1C2251AD80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84409D7-4F6C-8845-90CF-91FFDA01365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3B367DB-28A5-764B-B43E-E729C6DC9A9B}" type="datetimeFigureOut">
              <a:rPr lang="en-US"/>
              <a:pPr>
                <a:defRPr/>
              </a:pPr>
              <a:t>4/8/2021</a:t>
            </a:fld>
            <a:endParaRPr lang="en-US"/>
          </a:p>
        </p:txBody>
      </p:sp>
      <p:sp>
        <p:nvSpPr>
          <p:cNvPr id="4" name="Slide Image Placeholder 3">
            <a:extLst>
              <a:ext uri="{FF2B5EF4-FFF2-40B4-BE49-F238E27FC236}">
                <a16:creationId xmlns:a16="http://schemas.microsoft.com/office/drawing/2014/main" id="{F27CB40F-DC69-FE40-854A-CD68F194AC0B}"/>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DF7BB0B-7BF6-AD4A-A41C-AC8A22F48F6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8D53491-7546-234E-A644-0FFD4A839E0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7" name="Slide Number Placeholder 6">
            <a:extLst>
              <a:ext uri="{FF2B5EF4-FFF2-40B4-BE49-F238E27FC236}">
                <a16:creationId xmlns:a16="http://schemas.microsoft.com/office/drawing/2014/main" id="{D554715F-14D4-1D41-9A97-94E9F735388F}"/>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249C7C15-6DF6-F045-95EC-AC3549CAE62C}"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padlet.com/ProfessorBean/l9o53ry8jno027mz"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asccc.org/sites/default/files/Anti-Racism_Education_F20.pdf"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drive.google.com/file/d/1kK9W1QlVfdW_OlCIaA7cZEuZt_Cbi4bS/view?usp=sharing" TargetMode="External"/><Relationship Id="rId5" Type="http://schemas.openxmlformats.org/officeDocument/2006/relationships/hyperlink" Target="https://indd.adobe.com/view/861210a6-c4e2-4715-b335-7fd34a456cb3" TargetMode="External"/><Relationship Id="rId4" Type="http://schemas.openxmlformats.org/officeDocument/2006/relationships/hyperlink" Target="https://asccc.org/sites/default/files/Equity_Driven_Systems.pdf"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native-land.c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padlet.com/ProfessorBean/l9o53ry8jno027mz"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ccco.edu/-/media/CCCCO-Website/Files/Communications/dear-california-community-colleges-family"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c8ba4599e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c8ba4599e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c91b355446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c91b35544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00"/>
              <a:t>25  min (2-min each question) Michelle to moderate.</a:t>
            </a:r>
            <a:endParaRPr sz="1000"/>
          </a:p>
          <a:p>
            <a:pPr marL="0" lvl="0" indent="0" algn="l" rtl="0">
              <a:spcBef>
                <a:spcPts val="0"/>
              </a:spcBef>
              <a:spcAft>
                <a:spcPts val="0"/>
              </a:spcAft>
              <a:buNone/>
            </a:pPr>
            <a:endParaRPr sz="1000"/>
          </a:p>
          <a:p>
            <a:pPr marL="0" lvl="0" indent="0" algn="l" rtl="0">
              <a:spcBef>
                <a:spcPts val="0"/>
              </a:spcBef>
              <a:spcAft>
                <a:spcPts val="0"/>
              </a:spcAft>
              <a:buNone/>
            </a:pPr>
            <a:r>
              <a:rPr lang="en" sz="1000" b="1"/>
              <a:t>Provide a sentence or a resources for “educate yourself” (examples):</a:t>
            </a:r>
            <a:endParaRPr b="1"/>
          </a:p>
          <a:p>
            <a:pPr marL="457200" lvl="0" indent="-292100" algn="l" rtl="0">
              <a:spcBef>
                <a:spcPts val="0"/>
              </a:spcBef>
              <a:spcAft>
                <a:spcPts val="0"/>
              </a:spcAft>
              <a:buClr>
                <a:schemeClr val="dk1"/>
              </a:buClr>
              <a:buSzPts val="1000"/>
              <a:buAutoNum type="arabicPeriod"/>
            </a:pPr>
            <a:r>
              <a:rPr lang="en" sz="1000">
                <a:solidFill>
                  <a:schemeClr val="dk1"/>
                </a:solidFill>
              </a:rPr>
              <a:t>Educate yourself (Darla). </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a:solidFill>
                  <a:schemeClr val="dk1"/>
                </a:solidFill>
              </a:rPr>
              <a:t>Call out systemic racism (Jennifer).</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a:solidFill>
                  <a:schemeClr val="dk1"/>
                </a:solidFill>
              </a:rPr>
              <a:t>Decenter Whiteness in systems and practices and name White terrorism and violence (“center” whiteness to call it out) (Adrienne).</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a:solidFill>
                  <a:schemeClr val="dk1"/>
                </a:solidFill>
              </a:rPr>
              <a:t>Be pro Black (Erin). Exhaustion, taxation on BIPOC colleagues.</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a:solidFill>
                  <a:schemeClr val="dk1"/>
                </a:solidFill>
              </a:rPr>
              <a:t>Don’t wait for bandwagon: Stop AAPI Hate Racism acts that perpetuate white supremacy (Chisa).</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a:solidFill>
                  <a:schemeClr val="dk1"/>
                </a:solidFill>
              </a:rPr>
              <a:t>Love, embrace BIPOC Latinx/a/o, Asian, Asian American, Pacific Islander, Native American and Indigenous, and African American and Black students, colleagues, and communities. Highlight and include Address erasure of BIPOC histories (Chisa). Forcing Love in Social Justice--positive regard Umoja concept (Darla).</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a:solidFill>
                  <a:schemeClr val="dk1"/>
                </a:solidFill>
              </a:rPr>
              <a:t>Call in passive dissenters (Chisa).</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a:solidFill>
                  <a:schemeClr val="dk1"/>
                </a:solidFill>
              </a:rPr>
              <a:t>Be an ally and allow the space for the work (Elvin).</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a:solidFill>
                  <a:schemeClr val="dk1"/>
                </a:solidFill>
              </a:rPr>
              <a:t>Be a co-conspirator to disrupt and interrogate (Erin).</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a:solidFill>
                  <a:schemeClr val="dk1"/>
                </a:solidFill>
              </a:rPr>
              <a:t>Be an accomplice to act to build and advance the work (Elvin).</a:t>
            </a:r>
            <a:endParaRPr sz="12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c91b355446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c91b355446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10 min--Mayra</a:t>
            </a:r>
            <a:endParaRPr/>
          </a:p>
          <a:p>
            <a:pPr marL="0" lvl="0" indent="0" algn="l" rtl="0">
              <a:spcBef>
                <a:spcPts val="0"/>
              </a:spcBef>
              <a:spcAft>
                <a:spcPts val="0"/>
              </a:spcAft>
              <a:buNone/>
            </a:pPr>
            <a:endParaRPr/>
          </a:p>
          <a:p>
            <a:pPr marL="0" lvl="0" indent="0" algn="l" rtl="0">
              <a:spcBef>
                <a:spcPts val="0"/>
              </a:spcBef>
              <a:spcAft>
                <a:spcPts val="0"/>
              </a:spcAft>
              <a:buNone/>
            </a:pPr>
            <a:r>
              <a:rPr lang="en"/>
              <a:t>Padlet link: </a:t>
            </a:r>
            <a:r>
              <a:rPr lang="en" sz="1800" u="sng">
                <a:solidFill>
                  <a:srgbClr val="0097A7"/>
                </a:solidFill>
                <a:hlinkClick r:id="rId3">
                  <a:extLst>
                    <a:ext uri="{A12FA001-AC4F-418D-AE19-62706E023703}">
                      <ahyp:hlinkClr xmlns:ahyp="http://schemas.microsoft.com/office/drawing/2018/hyperlinkcolor" val="tx"/>
                    </a:ext>
                  </a:extLst>
                </a:hlinkClick>
              </a:rPr>
              <a:t>https://padlet.com/ProfessorBean/l9o53ry8jno027mz</a:t>
            </a:r>
            <a:r>
              <a:rPr lang="en" sz="1800">
                <a:solidFill>
                  <a:srgbClr val="595959"/>
                </a:solidFill>
              </a:rPr>
              <a: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c8ba4599e3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c8ba4599e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Closing and Resources--Michelle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c91b355446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c91b355446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dirty="0"/>
              <a:t>Antiracism paper: </a:t>
            </a:r>
            <a:r>
              <a:rPr lang="en" u="sng" dirty="0">
                <a:solidFill>
                  <a:schemeClr val="hlink"/>
                </a:solidFill>
                <a:hlinkClick r:id="rId3"/>
              </a:rPr>
              <a:t>https://asccc.org/sites/default/files/Anti-Racism_Education_F20.pdf</a:t>
            </a:r>
            <a:endParaRPr dirty="0"/>
          </a:p>
          <a:p>
            <a:pPr marL="457200" lvl="0" indent="-298450" algn="l" rtl="0">
              <a:spcBef>
                <a:spcPts val="0"/>
              </a:spcBef>
              <a:spcAft>
                <a:spcPts val="0"/>
              </a:spcAft>
              <a:buSzPts val="1100"/>
              <a:buChar char="●"/>
            </a:pPr>
            <a:r>
              <a:rPr lang="en" dirty="0"/>
              <a:t>Equity-driven systems paper: </a:t>
            </a:r>
            <a:r>
              <a:rPr lang="en" u="sng" dirty="0">
                <a:solidFill>
                  <a:schemeClr val="hlink"/>
                </a:solidFill>
                <a:hlinkClick r:id="rId4"/>
              </a:rPr>
              <a:t>https://asccc.org/sites/default/files/Equity_Driven_Systems.pdf</a:t>
            </a:r>
            <a:endParaRPr dirty="0"/>
          </a:p>
          <a:p>
            <a:pPr marL="457200" lvl="0" indent="-298450" algn="l" rtl="0">
              <a:spcBef>
                <a:spcPts val="0"/>
              </a:spcBef>
              <a:spcAft>
                <a:spcPts val="0"/>
              </a:spcAft>
              <a:buSzPts val="1100"/>
              <a:buChar char="●"/>
            </a:pPr>
            <a:r>
              <a:rPr lang="en" dirty="0"/>
              <a:t>Summer Rostrum: </a:t>
            </a:r>
            <a:r>
              <a:rPr lang="en" u="sng" dirty="0">
                <a:solidFill>
                  <a:schemeClr val="hlink"/>
                </a:solidFill>
                <a:hlinkClick r:id="rId5"/>
              </a:rPr>
              <a:t>https://indd.adobe.com/view/861210a6-c4e2-4715-b335-7fd34a456cb3</a:t>
            </a:r>
            <a:r>
              <a:rPr lang="en" dirty="0"/>
              <a:t> </a:t>
            </a:r>
            <a:endParaRPr dirty="0"/>
          </a:p>
          <a:p>
            <a:pPr marL="457200" lvl="0" indent="-298450" algn="l" rtl="0">
              <a:spcBef>
                <a:spcPts val="0"/>
              </a:spcBef>
              <a:spcAft>
                <a:spcPts val="0"/>
              </a:spcAft>
              <a:buSzPts val="1100"/>
              <a:buChar char="●"/>
            </a:pPr>
            <a:r>
              <a:rPr lang="en" dirty="0"/>
              <a:t>DEI Glossary: </a:t>
            </a:r>
            <a:r>
              <a:rPr lang="en" u="sng" dirty="0">
                <a:solidFill>
                  <a:schemeClr val="hlink"/>
                </a:solidFill>
                <a:hlinkClick r:id="rId6"/>
              </a:rPr>
              <a:t>https://drive.google.com/file/d/1kK9W1QlVfdW_OlCIaA7cZEuZt_Cbi4bS/view?usp=sharing</a:t>
            </a:r>
            <a:endParaRPr dirty="0"/>
          </a:p>
          <a:p>
            <a:pPr marL="457200" lvl="0" indent="-298450" algn="l" rtl="0">
              <a:spcBef>
                <a:spcPts val="0"/>
              </a:spcBef>
              <a:spcAft>
                <a:spcPts val="0"/>
              </a:spcAft>
              <a:buSzPts val="1100"/>
              <a:buChar char="●"/>
            </a:pPr>
            <a:r>
              <a:rPr lang="en"/>
              <a:t>Sample Survey by Race from USC Race and Equity Center (National Assessment of Collegiate Campus Climates) </a:t>
            </a:r>
            <a:endParaRPr/>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c8ba4599e3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c8ba4599e3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(Michelle--1 min) Quick intros and land acknowledgment:</a:t>
            </a:r>
            <a:endParaRPr/>
          </a:p>
          <a:p>
            <a:pPr marL="0" lvl="0" indent="0" algn="l" rtl="0">
              <a:lnSpc>
                <a:spcPct val="90000"/>
              </a:lnSpc>
              <a:spcBef>
                <a:spcPts val="1000"/>
              </a:spcBef>
              <a:spcAft>
                <a:spcPts val="0"/>
              </a:spcAft>
              <a:buClr>
                <a:schemeClr val="dk1"/>
              </a:buClr>
              <a:buSzPts val="1100"/>
              <a:buFont typeface="Arial"/>
              <a:buNone/>
            </a:pPr>
            <a:r>
              <a:rPr lang="en" sz="1000">
                <a:solidFill>
                  <a:srgbClr val="404040"/>
                </a:solidFill>
              </a:rPr>
              <a:t>We begin today by acknowledging that we are holding our gathering on the land of the Nisenan Nations, the location of the ASCCC Office on One Capitol Mall, Sacramento, and the Tongva Nations, where I am currently located in what is now called La Mirada. We recognize the sovereign people who have lived and continue to live here. We recognize the Nisenan and Tongva Nations and their spiritual connection to the ocean and the land as the first stewards and the traditional caretakers of these areas. </a:t>
            </a:r>
            <a:endParaRPr sz="1000">
              <a:solidFill>
                <a:srgbClr val="404040"/>
              </a:solidFill>
            </a:endParaRPr>
          </a:p>
          <a:p>
            <a:pPr marL="0" lvl="0" indent="0" algn="l" rtl="0">
              <a:lnSpc>
                <a:spcPct val="90000"/>
              </a:lnSpc>
              <a:spcBef>
                <a:spcPts val="1000"/>
              </a:spcBef>
              <a:spcAft>
                <a:spcPts val="0"/>
              </a:spcAft>
              <a:buClr>
                <a:schemeClr val="dk1"/>
              </a:buClr>
              <a:buSzPts val="1100"/>
              <a:buFont typeface="Arial"/>
              <a:buNone/>
            </a:pPr>
            <a:r>
              <a:rPr lang="en" sz="1000">
                <a:solidFill>
                  <a:srgbClr val="404040"/>
                </a:solidFill>
              </a:rPr>
              <a:t>As we begin, we thank them for their strength, perseverance, and resistance. We also wish to acknowledge the other Indigenous Peoples who now call these areas their home, for their shared struggle to maintain their cultures, languages, worldview, and identities in our diverse cities. </a:t>
            </a:r>
            <a:endParaRPr sz="1000">
              <a:solidFill>
                <a:srgbClr val="404040"/>
              </a:solidFill>
            </a:endParaRPr>
          </a:p>
          <a:p>
            <a:pPr marL="0" lvl="0" indent="0" algn="l" rtl="0">
              <a:lnSpc>
                <a:spcPct val="90000"/>
              </a:lnSpc>
              <a:spcBef>
                <a:spcPts val="1000"/>
              </a:spcBef>
              <a:spcAft>
                <a:spcPts val="0"/>
              </a:spcAft>
              <a:buClr>
                <a:schemeClr val="dk1"/>
              </a:buClr>
              <a:buSzPts val="1100"/>
              <a:buFont typeface="Arial"/>
              <a:buNone/>
            </a:pPr>
            <a:r>
              <a:rPr lang="en" sz="1000">
                <a:solidFill>
                  <a:srgbClr val="404040"/>
                </a:solidFill>
              </a:rPr>
              <a:t>We invite you to research your area by t</a:t>
            </a:r>
            <a:r>
              <a:rPr lang="en" sz="1000">
                <a:solidFill>
                  <a:schemeClr val="dk1"/>
                </a:solidFill>
              </a:rPr>
              <a:t>exting this number (907 312 5085) with your city and state to see the Indigneous tribes and information about land acknowledgment or find your area at </a:t>
            </a:r>
            <a:r>
              <a:rPr lang="en" sz="1000" u="sng">
                <a:solidFill>
                  <a:srgbClr val="1155CC"/>
                </a:solidFill>
                <a:hlinkClick r:id="rId3">
                  <a:extLst>
                    <a:ext uri="{A12FA001-AC4F-418D-AE19-62706E023703}">
                      <ahyp:hlinkClr xmlns:ahyp="http://schemas.microsoft.com/office/drawing/2018/hyperlinkcolor" val="tx"/>
                    </a:ext>
                  </a:extLst>
                </a:hlinkClick>
              </a:rPr>
              <a:t>https://native-land.ca</a:t>
            </a:r>
            <a:r>
              <a:rPr lang="en" sz="1000">
                <a:solidFill>
                  <a:schemeClr val="dk1"/>
                </a:solidFill>
              </a:rPr>
              <a:t>. </a:t>
            </a:r>
            <a:endParaRPr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c8ba4599e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c8ba4599e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(Michelle--1 min)--music in background</a:t>
            </a:r>
            <a:endParaRPr/>
          </a:p>
          <a:p>
            <a:pPr marL="0" lvl="0" indent="0" algn="l" rtl="0">
              <a:spcBef>
                <a:spcPts val="0"/>
              </a:spcBef>
              <a:spcAft>
                <a:spcPts val="0"/>
              </a:spcAft>
              <a:buNone/>
            </a:pPr>
            <a:endParaRPr/>
          </a:p>
          <a:p>
            <a:pPr marL="0" lvl="0" indent="0" algn="l" rtl="0">
              <a:spcBef>
                <a:spcPts val="0"/>
              </a:spcBef>
              <a:spcAft>
                <a:spcPts val="0"/>
              </a:spcAft>
              <a:buNone/>
            </a:pPr>
            <a:r>
              <a:rPr lang="en"/>
              <a:t>Remind: </a:t>
            </a:r>
            <a:endParaRPr/>
          </a:p>
          <a:p>
            <a:pPr marL="457200" lvl="0" indent="-298450" algn="l" rtl="0">
              <a:spcBef>
                <a:spcPts val="0"/>
              </a:spcBef>
              <a:spcAft>
                <a:spcPts val="0"/>
              </a:spcAft>
              <a:buSzPts val="1100"/>
              <a:buAutoNum type="arabicPeriod"/>
            </a:pPr>
            <a:r>
              <a:rPr lang="en"/>
              <a:t>Open Pathable in separate window for CHAT.</a:t>
            </a:r>
            <a:endParaRPr/>
          </a:p>
          <a:p>
            <a:pPr marL="457200" lvl="0" indent="-298450" algn="l" rtl="0">
              <a:spcBef>
                <a:spcPts val="0"/>
              </a:spcBef>
              <a:spcAft>
                <a:spcPts val="0"/>
              </a:spcAft>
              <a:buSzPts val="1100"/>
              <a:buAutoNum type="arabicPeriod"/>
            </a:pPr>
            <a:r>
              <a:rPr lang="en"/>
              <a:t>Closed caption available. </a:t>
            </a:r>
            <a:endParaRPr/>
          </a:p>
          <a:p>
            <a:pPr marL="457200" lvl="0" indent="-298450" algn="l" rtl="0">
              <a:spcBef>
                <a:spcPts val="0"/>
              </a:spcBef>
              <a:spcAft>
                <a:spcPts val="0"/>
              </a:spcAft>
              <a:buSzPts val="1100"/>
              <a:buAutoNum type="arabicPeriod"/>
            </a:pPr>
            <a:r>
              <a:rPr lang="en"/>
              <a:t>Use Q&amp;A for questions throughout.</a:t>
            </a:r>
            <a:endParaRPr/>
          </a:p>
          <a:p>
            <a:pPr marL="457200" lvl="0" indent="-298450" algn="l" rtl="0">
              <a:spcBef>
                <a:spcPts val="0"/>
              </a:spcBef>
              <a:spcAft>
                <a:spcPts val="0"/>
              </a:spcAft>
              <a:buSzPts val="1100"/>
              <a:buAutoNum type="arabicPeriod"/>
            </a:pPr>
            <a:r>
              <a:rPr lang="en"/>
              <a:t>Open window for Padlet</a:t>
            </a:r>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c91b355446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c91b35544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900">
                <a:solidFill>
                  <a:schemeClr val="dk1"/>
                </a:solidFill>
              </a:rPr>
              <a:t>Mayra (3 minutes)</a:t>
            </a:r>
            <a:endParaRPr sz="900">
              <a:solidFill>
                <a:schemeClr val="dk1"/>
              </a:solidFill>
            </a:endParaRPr>
          </a:p>
          <a:p>
            <a:pPr marL="0" lvl="0" indent="0" algn="l" rtl="0">
              <a:spcBef>
                <a:spcPts val="0"/>
              </a:spcBef>
              <a:spcAft>
                <a:spcPts val="0"/>
              </a:spcAft>
              <a:buClr>
                <a:schemeClr val="dk1"/>
              </a:buClr>
              <a:buSzPts val="1100"/>
              <a:buFont typeface="Arial"/>
              <a:buNone/>
            </a:pPr>
            <a:r>
              <a:rPr lang="en" sz="900">
                <a:solidFill>
                  <a:schemeClr val="dk1"/>
                </a:solidFill>
              </a:rPr>
              <a:t>Kanter, R.M., Stein, B.A., &amp; Jick, T.D. (1992). </a:t>
            </a:r>
            <a:r>
              <a:rPr lang="en" sz="900" i="1">
                <a:solidFill>
                  <a:schemeClr val="dk1"/>
                </a:solidFill>
              </a:rPr>
              <a:t>The challenge of organizational change. </a:t>
            </a:r>
            <a:r>
              <a:rPr lang="en" sz="900">
                <a:solidFill>
                  <a:schemeClr val="dk1"/>
                </a:solidFill>
              </a:rPr>
              <a:t>The Free Press. Wuthnow, R. (1992). Cultural Change and Sociological Theory. In Haferkamp, H. and Smelser, N.J. (Eds.), </a:t>
            </a:r>
            <a:r>
              <a:rPr lang="en" sz="900" i="1">
                <a:solidFill>
                  <a:schemeClr val="dk1"/>
                </a:solidFill>
              </a:rPr>
              <a:t>Social change and modernity </a:t>
            </a:r>
            <a:r>
              <a:rPr lang="en" sz="900">
                <a:solidFill>
                  <a:schemeClr val="dk1"/>
                </a:solidFill>
              </a:rPr>
              <a:t>(pp. 256-277). University of California Press.</a:t>
            </a:r>
            <a:endParaRPr sz="900">
              <a:solidFill>
                <a:schemeClr val="dk1"/>
              </a:solidFill>
            </a:endParaRPr>
          </a:p>
          <a:p>
            <a:pPr marL="0" lvl="0" indent="0" algn="l" rtl="0">
              <a:spcBef>
                <a:spcPts val="0"/>
              </a:spcBef>
              <a:spcAft>
                <a:spcPts val="0"/>
              </a:spcAft>
              <a:buClr>
                <a:schemeClr val="dk1"/>
              </a:buClr>
              <a:buSzPts val="1100"/>
              <a:buFont typeface="Arial"/>
              <a:buNone/>
            </a:pPr>
            <a:endParaRPr sz="900">
              <a:solidFill>
                <a:schemeClr val="dk1"/>
              </a:solidFill>
            </a:endParaRPr>
          </a:p>
          <a:p>
            <a:pPr marL="0" lvl="0" indent="0" algn="l" rtl="0">
              <a:spcBef>
                <a:spcPts val="0"/>
              </a:spcBef>
              <a:spcAft>
                <a:spcPts val="0"/>
              </a:spcAft>
              <a:buClr>
                <a:schemeClr val="dk1"/>
              </a:buClr>
              <a:buSzPts val="1100"/>
              <a:buFont typeface="Arial"/>
              <a:buNone/>
            </a:pPr>
            <a:r>
              <a:rPr lang="en" sz="900">
                <a:solidFill>
                  <a:schemeClr val="dk1"/>
                </a:solidFill>
              </a:rPr>
              <a:t>Padlet Activity (Wall): Cultural Change Definition- What are 1-2 changes that have happened in your college to create a new culture? Definition-One action</a:t>
            </a:r>
            <a:endParaRPr sz="900">
              <a:highlight>
                <a:srgbClr val="DB8363"/>
              </a:highlight>
              <a:latin typeface="Roboto"/>
              <a:ea typeface="Roboto"/>
              <a:cs typeface="Roboto"/>
              <a:sym typeface="Roboto"/>
            </a:endParaRPr>
          </a:p>
          <a:p>
            <a:pPr marL="0" lvl="0" indent="0" algn="l" rtl="0">
              <a:spcBef>
                <a:spcPts val="0"/>
              </a:spcBef>
              <a:spcAft>
                <a:spcPts val="0"/>
              </a:spcAft>
              <a:buClr>
                <a:schemeClr val="dk1"/>
              </a:buClr>
              <a:buSzPts val="1100"/>
              <a:buFont typeface="Arial"/>
              <a:buNone/>
            </a:pPr>
            <a:endParaRPr sz="9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c91b35544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c91b35544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 (5 minutes)</a:t>
            </a:r>
            <a:endParaRPr/>
          </a:p>
          <a:p>
            <a:pPr marL="457200" lvl="0" indent="-298450" algn="l" rtl="0">
              <a:spcBef>
                <a:spcPts val="0"/>
              </a:spcBef>
              <a:spcAft>
                <a:spcPts val="0"/>
              </a:spcAft>
              <a:buClr>
                <a:schemeClr val="dk1"/>
              </a:buClr>
              <a:buSzPts val="1100"/>
              <a:buChar char="●"/>
            </a:pPr>
            <a:r>
              <a:rPr lang="en">
                <a:solidFill>
                  <a:schemeClr val="dk1"/>
                </a:solidFill>
              </a:rPr>
              <a:t>Scan the QR code with your phone--give it a second to load.</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USE THE PLUS SIGN to add your comment to the Padlet.</a:t>
            </a:r>
            <a:endParaRPr/>
          </a:p>
          <a:p>
            <a:pPr marL="0" lvl="0" indent="0" algn="l" rtl="0">
              <a:spcBef>
                <a:spcPts val="0"/>
              </a:spcBef>
              <a:spcAft>
                <a:spcPts val="0"/>
              </a:spcAft>
              <a:buNone/>
            </a:pPr>
            <a:r>
              <a:rPr lang="en"/>
              <a:t>Padlet link for CHAT: </a:t>
            </a:r>
            <a:r>
              <a:rPr lang="en" sz="1800" u="sng">
                <a:solidFill>
                  <a:srgbClr val="0097A7"/>
                </a:solidFill>
                <a:hlinkClick r:id="rId3">
                  <a:extLst>
                    <a:ext uri="{A12FA001-AC4F-418D-AE19-62706E023703}">
                      <ahyp:hlinkClr xmlns:ahyp="http://schemas.microsoft.com/office/drawing/2018/hyperlinkcolor" val="tx"/>
                    </a:ext>
                  </a:extLst>
                </a:hlinkClick>
              </a:rPr>
              <a:t>https://padlet.com/ProfessorBean/l9o53ry8jno027mz</a:t>
            </a:r>
            <a:r>
              <a:rPr lang="en" sz="1800">
                <a:solidFill>
                  <a:srgbClr val="595959"/>
                </a:solidFill>
              </a:rPr>
              <a: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c91b3554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c91b35544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Mayra--real talk! (3 minutes)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c91b35544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c91b35544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 (1 min)</a:t>
            </a:r>
            <a:endParaRPr/>
          </a:p>
          <a:p>
            <a:pPr marL="0" lvl="0" indent="0" algn="l" rtl="0">
              <a:spcBef>
                <a:spcPts val="0"/>
              </a:spcBef>
              <a:spcAft>
                <a:spcPts val="0"/>
              </a:spcAft>
              <a:buNone/>
            </a:pPr>
            <a:r>
              <a:rPr lang="en" u="sng">
                <a:solidFill>
                  <a:schemeClr val="hlink"/>
                </a:solidFill>
                <a:hlinkClick r:id="rId3"/>
              </a:rPr>
              <a:t>https://www.cccco.edu/-/media/CCCCO-Website/Files/Communications/dear-california-community-colleges-family</a:t>
            </a:r>
            <a:r>
              <a:rPr lang="en"/>
              <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c91b355446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c91b35544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 (1 min)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c91b355446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c91b355446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434343"/>
                </a:solidFill>
                <a:latin typeface="Calibri"/>
                <a:ea typeface="Calibri"/>
                <a:cs typeface="Calibri"/>
                <a:sym typeface="Calibri"/>
              </a:rPr>
              <a:t>40 min (Michelle and Mayra--prelude each question with short example).</a:t>
            </a:r>
            <a:endParaRPr>
              <a:solidFill>
                <a:srgbClr val="434343"/>
              </a:solidFill>
              <a:latin typeface="Calibri"/>
              <a:ea typeface="Calibri"/>
              <a:cs typeface="Calibri"/>
              <a:sym typeface="Calibri"/>
            </a:endParaRPr>
          </a:p>
          <a:p>
            <a:pPr marL="457200" lvl="0" indent="-298450" algn="l" rtl="0">
              <a:lnSpc>
                <a:spcPct val="115000"/>
              </a:lnSpc>
              <a:spcBef>
                <a:spcPts val="1200"/>
              </a:spcBef>
              <a:spcAft>
                <a:spcPts val="0"/>
              </a:spcAft>
              <a:buClr>
                <a:srgbClr val="434343"/>
              </a:buClr>
              <a:buSzPts val="1100"/>
              <a:buFont typeface="Calibri"/>
              <a:buAutoNum type="arabicPeriod"/>
            </a:pPr>
            <a:r>
              <a:rPr lang="en">
                <a:solidFill>
                  <a:srgbClr val="434343"/>
                </a:solidFill>
                <a:latin typeface="Calibri"/>
                <a:ea typeface="Calibri"/>
                <a:cs typeface="Calibri"/>
                <a:sym typeface="Calibri"/>
              </a:rPr>
              <a:t>Share your story--your personal and professional experiences. Who are you? (2 minutes or less what you want to share with everyone- on how we landed in your social justice, anti-racism, and cultural transformational work) (Katherine, Adrienne, Chisa, Elvin, Darla, Jennifer, Erin) MAYRA TO ASK</a:t>
            </a:r>
            <a:endParaRPr>
              <a:solidFill>
                <a:srgbClr val="434343"/>
              </a:solidFill>
              <a:latin typeface="Calibri"/>
              <a:ea typeface="Calibri"/>
              <a:cs typeface="Calibri"/>
              <a:sym typeface="Calibri"/>
            </a:endParaRPr>
          </a:p>
          <a:p>
            <a:pPr marL="457200" lvl="0" indent="-298450" algn="l" rtl="0">
              <a:lnSpc>
                <a:spcPct val="115000"/>
              </a:lnSpc>
              <a:spcBef>
                <a:spcPts val="0"/>
              </a:spcBef>
              <a:spcAft>
                <a:spcPts val="0"/>
              </a:spcAft>
              <a:buClr>
                <a:srgbClr val="434343"/>
              </a:buClr>
              <a:buSzPts val="1100"/>
              <a:buFont typeface="Calibri"/>
              <a:buAutoNum type="arabicPeriod"/>
            </a:pPr>
            <a:r>
              <a:rPr lang="en">
                <a:solidFill>
                  <a:srgbClr val="434343"/>
                </a:solidFill>
                <a:latin typeface="Calibri"/>
                <a:ea typeface="Calibri"/>
                <a:cs typeface="Calibri"/>
                <a:sym typeface="Calibri"/>
              </a:rPr>
              <a:t>What have you learned from conducting climate surveys? In what ways have you interrogated the data? (Jennifer, Erin, Darla to start)  MAYRA TO ASK</a:t>
            </a:r>
            <a:endParaRPr>
              <a:solidFill>
                <a:srgbClr val="434343"/>
              </a:solidFill>
              <a:latin typeface="Calibri"/>
              <a:ea typeface="Calibri"/>
              <a:cs typeface="Calibri"/>
              <a:sym typeface="Calibri"/>
            </a:endParaRPr>
          </a:p>
          <a:p>
            <a:pPr marL="457200" lvl="0" indent="-298450" algn="l" rtl="0">
              <a:lnSpc>
                <a:spcPct val="115000"/>
              </a:lnSpc>
              <a:spcBef>
                <a:spcPts val="0"/>
              </a:spcBef>
              <a:spcAft>
                <a:spcPts val="0"/>
              </a:spcAft>
              <a:buClr>
                <a:srgbClr val="434343"/>
              </a:buClr>
              <a:buSzPts val="1100"/>
              <a:buFont typeface="Calibri"/>
              <a:buAutoNum type="arabicPeriod"/>
            </a:pPr>
            <a:r>
              <a:rPr lang="en">
                <a:solidFill>
                  <a:srgbClr val="434343"/>
                </a:solidFill>
                <a:latin typeface="Calibri"/>
                <a:ea typeface="Calibri"/>
                <a:cs typeface="Calibri"/>
                <a:sym typeface="Calibri"/>
              </a:rPr>
              <a:t>In your role, how have you disrupted the system--meaning DECENTERING WHITENESS--and contributed to culture change in California Community Colleges? For inclusion, diversity, equity, and antiracism. (Adrienne, Chisa, Elvin, Darla, Jennifer, Erin, Katherine) MICHELLE TO ASK</a:t>
            </a:r>
            <a:endParaRPr>
              <a:solidFill>
                <a:srgbClr val="434343"/>
              </a:solidFill>
              <a:latin typeface="Calibri"/>
              <a:ea typeface="Calibri"/>
              <a:cs typeface="Calibri"/>
              <a:sym typeface="Calibri"/>
            </a:endParaRPr>
          </a:p>
          <a:p>
            <a:pPr marL="457200" lvl="0" indent="-298450" algn="l" rtl="0">
              <a:lnSpc>
                <a:spcPct val="115000"/>
              </a:lnSpc>
              <a:spcBef>
                <a:spcPts val="0"/>
              </a:spcBef>
              <a:spcAft>
                <a:spcPts val="0"/>
              </a:spcAft>
              <a:buClr>
                <a:srgbClr val="434343"/>
              </a:buClr>
              <a:buSzPts val="1100"/>
              <a:buFont typeface="Calibri"/>
              <a:buAutoNum type="arabicPeriod"/>
            </a:pPr>
            <a:r>
              <a:rPr lang="en">
                <a:solidFill>
                  <a:srgbClr val="434343"/>
                </a:solidFill>
                <a:latin typeface="Calibri"/>
                <a:ea typeface="Calibri"/>
                <a:cs typeface="Calibri"/>
                <a:sym typeface="Calibri"/>
              </a:rPr>
              <a:t>Describe any challenges or roadblocks to implementing change to serve students well--particularly BIPOC students. (Darla and Elvin to start) MICHELLE TO ASK</a:t>
            </a:r>
            <a:endParaRPr>
              <a:solidFill>
                <a:srgbClr val="434343"/>
              </a:solidFill>
              <a:latin typeface="Calibri"/>
              <a:ea typeface="Calibri"/>
              <a:cs typeface="Calibri"/>
              <a:sym typeface="Calibri"/>
            </a:endParaRPr>
          </a:p>
          <a:p>
            <a:pPr marL="457200" lvl="0" indent="-298450" algn="l" rtl="0">
              <a:spcBef>
                <a:spcPts val="0"/>
              </a:spcBef>
              <a:spcAft>
                <a:spcPts val="0"/>
              </a:spcAft>
              <a:buClr>
                <a:srgbClr val="434343"/>
              </a:buClr>
              <a:buSzPts val="1100"/>
              <a:buFont typeface="Calibri"/>
              <a:buAutoNum type="arabicPeriod"/>
            </a:pPr>
            <a:r>
              <a:rPr lang="en">
                <a:solidFill>
                  <a:srgbClr val="434343"/>
                </a:solidFill>
                <a:latin typeface="Calibri"/>
                <a:ea typeface="Calibri"/>
                <a:cs typeface="Calibri"/>
                <a:sym typeface="Calibri"/>
              </a:rPr>
              <a:t>With an opportunity for “real talk,” what final word would you say to this virtual room of leaders? (Katherine, Adrienne, Chisa, Elvin, Darla, Jennifer, Erin) MICHELLE TO ASK</a:t>
            </a:r>
            <a:endParaRPr>
              <a:solidFill>
                <a:srgbClr val="434343"/>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8C01E4-BBDE-A04D-BF52-50C7E63D7B5A}"/>
              </a:ext>
            </a:extLst>
          </p:cNvPr>
          <p:cNvSpPr>
            <a:spLocks noGrp="1"/>
          </p:cNvSpPr>
          <p:nvPr>
            <p:ph type="title"/>
          </p:nvPr>
        </p:nvSpPr>
        <p:spPr>
          <a:xfrm>
            <a:off x="822076" y="3429000"/>
            <a:ext cx="10547847" cy="2928002"/>
          </a:xfrm>
        </p:spPr>
        <p:txBody>
          <a:bodyPr>
            <a:normAutofit/>
          </a:bodyPr>
          <a:lstStyle>
            <a:lvl1pPr algn="ctr">
              <a:lnSpc>
                <a:spcPct val="100000"/>
              </a:lnSpc>
              <a:defRPr sz="44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789583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A23216-B73C-BC41-B5A6-EE30919CDF3E}"/>
              </a:ext>
            </a:extLst>
          </p:cNvPr>
          <p:cNvSpPr/>
          <p:nvPr userDrawn="1"/>
        </p:nvSpPr>
        <p:spPr>
          <a:xfrm>
            <a:off x="0" y="0"/>
            <a:ext cx="12192000" cy="2355850"/>
          </a:xfrm>
          <a:prstGeom prst="rect">
            <a:avLst/>
          </a:prstGeom>
          <a:solidFill>
            <a:schemeClr val="tx2"/>
          </a:solidFill>
          <a:ln>
            <a:noFill/>
          </a:ln>
          <a:effectLst>
            <a:outerShdw blurRad="228600" dist="63500" dir="5400000" algn="t"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5" name="Picture 6">
            <a:extLst>
              <a:ext uri="{FF2B5EF4-FFF2-40B4-BE49-F238E27FC236}">
                <a16:creationId xmlns:a16="http://schemas.microsoft.com/office/drawing/2014/main" id="{A0AAD64B-D3EB-FA47-8A6D-F0545709A4DD}"/>
              </a:ext>
            </a:extLst>
          </p:cNvPr>
          <p:cNvPicPr>
            <a:picLocks noChangeAspect="1" noChangeArrowheads="1"/>
          </p:cNvPicPr>
          <p:nvPr userDrawn="1"/>
        </p:nvPicPr>
        <p:blipFill>
          <a:blip r:embed="rId2"/>
          <a:srcRect/>
          <a:stretch/>
        </p:blipFill>
        <p:spPr bwMode="auto">
          <a:xfrm>
            <a:off x="-12700" y="6063"/>
            <a:ext cx="2537147" cy="234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659F8480-C576-1E4D-821D-52D2E7641B6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0263" y="6376988"/>
            <a:ext cx="344487"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4E280103-BDBC-4A40-9E85-AE3F70CBE934}"/>
              </a:ext>
            </a:extLst>
          </p:cNvPr>
          <p:cNvSpPr>
            <a:spLocks noGrp="1"/>
          </p:cNvSpPr>
          <p:nvPr>
            <p:ph type="title"/>
          </p:nvPr>
        </p:nvSpPr>
        <p:spPr>
          <a:xfrm>
            <a:off x="2560319" y="403412"/>
            <a:ext cx="8793479" cy="1685768"/>
          </a:xfrm>
        </p:spPr>
        <p:txBody>
          <a:bodyPr anchor="b">
            <a:normAutofit/>
          </a:bodyPr>
          <a:lstStyle>
            <a:lvl1pPr algn="l">
              <a:defRPr sz="360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88E3A56-FB7B-AC46-8402-D5947961F472}"/>
              </a:ext>
            </a:extLst>
          </p:cNvPr>
          <p:cNvSpPr>
            <a:spLocks noGrp="1"/>
          </p:cNvSpPr>
          <p:nvPr>
            <p:ph idx="1"/>
          </p:nvPr>
        </p:nvSpPr>
        <p:spPr>
          <a:xfrm>
            <a:off x="829994" y="2662568"/>
            <a:ext cx="10523806" cy="356941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Slide Number Placeholder 12">
            <a:extLst>
              <a:ext uri="{FF2B5EF4-FFF2-40B4-BE49-F238E27FC236}">
                <a16:creationId xmlns:a16="http://schemas.microsoft.com/office/drawing/2014/main" id="{12E4CABE-70BD-374D-8198-897766095213}"/>
              </a:ext>
            </a:extLst>
          </p:cNvPr>
          <p:cNvSpPr>
            <a:spLocks noGrp="1"/>
          </p:cNvSpPr>
          <p:nvPr>
            <p:ph type="sldNum" sz="quarter" idx="10"/>
          </p:nvPr>
        </p:nvSpPr>
        <p:spPr/>
        <p:txBody>
          <a:bodyPr/>
          <a:lstStyle>
            <a:lvl1pPr>
              <a:defRPr/>
            </a:lvl1pPr>
          </a:lstStyle>
          <a:p>
            <a:pPr>
              <a:defRPr/>
            </a:pPr>
            <a:fld id="{6816004B-AEE5-9547-AC9B-0D5C79C3D978}" type="slidenum">
              <a:rPr lang="en-US"/>
              <a:pPr>
                <a:defRPr/>
              </a:pPr>
              <a:t>‹#›</a:t>
            </a:fld>
            <a:endParaRPr lang="en-US" dirty="0"/>
          </a:p>
        </p:txBody>
      </p:sp>
    </p:spTree>
    <p:extLst>
      <p:ext uri="{BB962C8B-B14F-4D97-AF65-F5344CB8AC3E}">
        <p14:creationId xmlns:p14="http://schemas.microsoft.com/office/powerpoint/2010/main" val="242728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4A963E9-8E2B-A443-8F06-4D75339427DC}"/>
              </a:ext>
            </a:extLst>
          </p:cNvPr>
          <p:cNvPicPr>
            <a:picLocks noChangeAspect="1"/>
          </p:cNvPicPr>
          <p:nvPr userDrawn="1"/>
        </p:nvPicPr>
        <p:blipFill>
          <a:blip r:embed="rId2"/>
          <a:srcRect/>
          <a:stretch/>
        </p:blipFill>
        <p:spPr>
          <a:xfrm>
            <a:off x="-23178" y="0"/>
            <a:ext cx="944880" cy="6858000"/>
          </a:xfrm>
          <a:prstGeom prst="rect">
            <a:avLst/>
          </a:prstGeom>
          <a:effectLst>
            <a:outerShdw blurRad="228600" dist="63500" algn="l" rotWithShape="0">
              <a:prstClr val="black">
                <a:alpha val="35000"/>
              </a:prstClr>
            </a:outerShdw>
          </a:effectLst>
        </p:spPr>
      </p:pic>
      <p:pic>
        <p:nvPicPr>
          <p:cNvPr id="7" name="Picture 6">
            <a:extLst>
              <a:ext uri="{FF2B5EF4-FFF2-40B4-BE49-F238E27FC236}">
                <a16:creationId xmlns:a16="http://schemas.microsoft.com/office/drawing/2014/main" id="{FD86B30F-83DF-124F-8119-D8C34F5D19A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49363" y="6376988"/>
            <a:ext cx="344487"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277650" y="365125"/>
            <a:ext cx="10046043" cy="1325563"/>
          </a:xfrm>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F8ADAEDF-6709-4345-868D-28A3E2BF9A07}"/>
              </a:ext>
            </a:extLst>
          </p:cNvPr>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a:extLst>
              <a:ext uri="{FF2B5EF4-FFF2-40B4-BE49-F238E27FC236}">
                <a16:creationId xmlns:a16="http://schemas.microsoft.com/office/drawing/2014/main" id="{9A17F0D2-6EF4-B446-81DE-946EB47EBEC5}"/>
              </a:ext>
            </a:extLst>
          </p:cNvPr>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5F5F484E-C0FE-AF40-B22E-F67B031EBE70}"/>
              </a:ext>
            </a:extLst>
          </p:cNvPr>
          <p:cNvSpPr>
            <a:spLocks noGrp="1"/>
          </p:cNvSpPr>
          <p:nvPr>
            <p:ph type="sldNum" sz="quarter" idx="10"/>
          </p:nvPr>
        </p:nvSpPr>
        <p:spPr/>
        <p:txBody>
          <a:bodyPr/>
          <a:lstStyle>
            <a:lvl1pPr>
              <a:defRPr/>
            </a:lvl1pPr>
          </a:lstStyle>
          <a:p>
            <a:pPr>
              <a:defRPr/>
            </a:pPr>
            <a:fld id="{616D5885-80C4-334A-ADD9-792750371828}" type="slidenum">
              <a:rPr lang="en-US"/>
              <a:pPr>
                <a:defRPr/>
              </a:pPr>
              <a:t>‹#›</a:t>
            </a:fld>
            <a:endParaRPr lang="en-US" dirty="0"/>
          </a:p>
        </p:txBody>
      </p:sp>
    </p:spTree>
    <p:extLst>
      <p:ext uri="{BB962C8B-B14F-4D97-AF65-F5344CB8AC3E}">
        <p14:creationId xmlns:p14="http://schemas.microsoft.com/office/powerpoint/2010/main" val="2931291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 2 Column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D86B30F-83DF-124F-8119-D8C34F5D19A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49363" y="6376988"/>
            <a:ext cx="344487"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277650" y="365125"/>
            <a:ext cx="10046043" cy="1325563"/>
          </a:xfrm>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F8ADAEDF-6709-4345-868D-28A3E2BF9A07}"/>
              </a:ext>
            </a:extLst>
          </p:cNvPr>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a:extLst>
              <a:ext uri="{FF2B5EF4-FFF2-40B4-BE49-F238E27FC236}">
                <a16:creationId xmlns:a16="http://schemas.microsoft.com/office/drawing/2014/main" id="{9A17F0D2-6EF4-B446-81DE-946EB47EBEC5}"/>
              </a:ext>
            </a:extLst>
          </p:cNvPr>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5F5F484E-C0FE-AF40-B22E-F67B031EBE70}"/>
              </a:ext>
            </a:extLst>
          </p:cNvPr>
          <p:cNvSpPr>
            <a:spLocks noGrp="1"/>
          </p:cNvSpPr>
          <p:nvPr>
            <p:ph type="sldNum" sz="quarter" idx="10"/>
          </p:nvPr>
        </p:nvSpPr>
        <p:spPr/>
        <p:txBody>
          <a:bodyPr/>
          <a:lstStyle>
            <a:lvl1pPr>
              <a:defRPr/>
            </a:lvl1pPr>
          </a:lstStyle>
          <a:p>
            <a:pPr>
              <a:defRPr/>
            </a:pPr>
            <a:fld id="{616D5885-80C4-334A-ADD9-792750371828}" type="slidenum">
              <a:rPr lang="en-US"/>
              <a:pPr>
                <a:defRPr/>
              </a:pPr>
              <a:t>‹#›</a:t>
            </a:fld>
            <a:endParaRPr lang="en-US" dirty="0"/>
          </a:p>
        </p:txBody>
      </p:sp>
      <p:sp>
        <p:nvSpPr>
          <p:cNvPr id="9" name="Rectangle 8">
            <a:extLst>
              <a:ext uri="{FF2B5EF4-FFF2-40B4-BE49-F238E27FC236}">
                <a16:creationId xmlns:a16="http://schemas.microsoft.com/office/drawing/2014/main" id="{1F255A6B-6F12-8447-BE9C-2228DD24FAF1}"/>
              </a:ext>
            </a:extLst>
          </p:cNvPr>
          <p:cNvSpPr/>
          <p:nvPr userDrawn="1"/>
        </p:nvSpPr>
        <p:spPr>
          <a:xfrm>
            <a:off x="0" y="0"/>
            <a:ext cx="927100" cy="6858000"/>
          </a:xfrm>
          <a:prstGeom prst="rect">
            <a:avLst/>
          </a:prstGeom>
          <a:solidFill>
            <a:srgbClr val="000000"/>
          </a:solidFill>
          <a:ln>
            <a:noFill/>
          </a:ln>
          <a:effectLst>
            <a:outerShdw blurRad="190500" dist="381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2621166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E2562B52-FC25-BA42-A595-051AFC5D61D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5075" y="6376988"/>
            <a:ext cx="344488"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2D51E490-653C-C243-8A73-CEC94EC70A74}"/>
              </a:ext>
            </a:extLst>
          </p:cNvPr>
          <p:cNvPicPr>
            <a:picLocks noChangeAspect="1"/>
          </p:cNvPicPr>
          <p:nvPr userDrawn="1"/>
        </p:nvPicPr>
        <p:blipFill>
          <a:blip r:embed="rId3"/>
          <a:srcRect/>
          <a:stretch/>
        </p:blipFill>
        <p:spPr>
          <a:xfrm>
            <a:off x="-23178" y="0"/>
            <a:ext cx="944880" cy="6858000"/>
          </a:xfrm>
          <a:prstGeom prst="rect">
            <a:avLst/>
          </a:prstGeom>
          <a:effectLst>
            <a:outerShdw blurRad="228600" dist="63500" algn="l" rotWithShape="0">
              <a:prstClr val="black">
                <a:alpha val="35000"/>
              </a:prstClr>
            </a:outerShdw>
          </a:effectLst>
        </p:spPr>
      </p:pic>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277650" y="365125"/>
            <a:ext cx="10046043" cy="1325563"/>
          </a:xfrm>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19193D36-B121-6342-A5EB-898D4AD08232}"/>
              </a:ext>
            </a:extLst>
          </p:cNvPr>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2C6B8D81-8A26-324C-A324-A6D4B23F53F9}"/>
              </a:ext>
            </a:extLst>
          </p:cNvPr>
          <p:cNvSpPr>
            <a:spLocks noGrp="1"/>
          </p:cNvSpPr>
          <p:nvPr>
            <p:ph type="sldNum" sz="quarter" idx="10"/>
          </p:nvPr>
        </p:nvSpPr>
        <p:spPr/>
        <p:txBody>
          <a:bodyPr/>
          <a:lstStyle>
            <a:lvl1pPr>
              <a:defRPr/>
            </a:lvl1pPr>
          </a:lstStyle>
          <a:p>
            <a:pPr>
              <a:defRPr/>
            </a:pPr>
            <a:fld id="{CA86D19C-58E4-0C4B-866F-351E2232D695}" type="slidenum">
              <a:rPr lang="en-US"/>
              <a:pPr>
                <a:defRPr/>
              </a:pPr>
              <a:t>‹#›</a:t>
            </a:fld>
            <a:endParaRPr lang="en-US" dirty="0"/>
          </a:p>
        </p:txBody>
      </p:sp>
    </p:spTree>
    <p:extLst>
      <p:ext uri="{BB962C8B-B14F-4D97-AF65-F5344CB8AC3E}">
        <p14:creationId xmlns:p14="http://schemas.microsoft.com/office/powerpoint/2010/main" val="141833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1 Column Slide">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E2562B52-FC25-BA42-A595-051AFC5D61D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5075" y="6376988"/>
            <a:ext cx="344488"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277650" y="365125"/>
            <a:ext cx="10046043" cy="1325563"/>
          </a:xfrm>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19193D36-B121-6342-A5EB-898D4AD08232}"/>
              </a:ext>
            </a:extLst>
          </p:cNvPr>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2C6B8D81-8A26-324C-A324-A6D4B23F53F9}"/>
              </a:ext>
            </a:extLst>
          </p:cNvPr>
          <p:cNvSpPr>
            <a:spLocks noGrp="1"/>
          </p:cNvSpPr>
          <p:nvPr>
            <p:ph type="sldNum" sz="quarter" idx="10"/>
          </p:nvPr>
        </p:nvSpPr>
        <p:spPr/>
        <p:txBody>
          <a:bodyPr/>
          <a:lstStyle>
            <a:lvl1pPr>
              <a:defRPr/>
            </a:lvl1pPr>
          </a:lstStyle>
          <a:p>
            <a:pPr>
              <a:defRPr/>
            </a:pPr>
            <a:fld id="{CA86D19C-58E4-0C4B-866F-351E2232D695}" type="slidenum">
              <a:rPr lang="en-US"/>
              <a:pPr>
                <a:defRPr/>
              </a:pPr>
              <a:t>‹#›</a:t>
            </a:fld>
            <a:endParaRPr lang="en-US" dirty="0"/>
          </a:p>
        </p:txBody>
      </p:sp>
      <p:sp>
        <p:nvSpPr>
          <p:cNvPr id="7" name="Rectangle 6">
            <a:extLst>
              <a:ext uri="{FF2B5EF4-FFF2-40B4-BE49-F238E27FC236}">
                <a16:creationId xmlns:a16="http://schemas.microsoft.com/office/drawing/2014/main" id="{2E8BE4BC-7C35-0D49-B888-682258072704}"/>
              </a:ext>
            </a:extLst>
          </p:cNvPr>
          <p:cNvSpPr/>
          <p:nvPr userDrawn="1"/>
        </p:nvSpPr>
        <p:spPr>
          <a:xfrm>
            <a:off x="0" y="0"/>
            <a:ext cx="927100" cy="6858000"/>
          </a:xfrm>
          <a:prstGeom prst="rect">
            <a:avLst/>
          </a:prstGeom>
          <a:solidFill>
            <a:srgbClr val="000000"/>
          </a:solidFill>
          <a:ln>
            <a:noFill/>
          </a:ln>
          <a:effectLst>
            <a:outerShdw blurRad="190500" dist="381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3371444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a:extLst>
              <a:ext uri="{FF2B5EF4-FFF2-40B4-BE49-F238E27FC236}">
                <a16:creationId xmlns:a16="http://schemas.microsoft.com/office/drawing/2014/main" id="{23D3C46F-E14B-B44C-AC0B-25A12E406C7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1375" y="6376988"/>
            <a:ext cx="344488"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A9FE922D-F772-714F-BBCE-22D4D745D86F}"/>
              </a:ext>
            </a:extLst>
          </p:cNvPr>
          <p:cNvSpPr>
            <a:spLocks noGrp="1"/>
          </p:cNvSpPr>
          <p:nvPr>
            <p:ph type="sldNum" sz="quarter" idx="10"/>
          </p:nvPr>
        </p:nvSpPr>
        <p:spPr>
          <a:xfrm>
            <a:off x="10298113" y="6356350"/>
            <a:ext cx="1055687" cy="365125"/>
          </a:xfrm>
        </p:spPr>
        <p:txBody>
          <a:bodyPr/>
          <a:lstStyle>
            <a:lvl1pPr>
              <a:defRPr>
                <a:solidFill>
                  <a:schemeClr val="tx2">
                    <a:lumMod val="50000"/>
                    <a:lumOff val="50000"/>
                  </a:schemeClr>
                </a:solidFill>
              </a:defRPr>
            </a:lvl1pPr>
          </a:lstStyle>
          <a:p>
            <a:pPr>
              <a:defRPr/>
            </a:pPr>
            <a:fld id="{FA376053-2106-E447-8DB4-C380188FD9AA}" type="slidenum">
              <a:rPr lang="en-US"/>
              <a:pPr>
                <a:defRPr/>
              </a:pPr>
              <a:t>‹#›</a:t>
            </a:fld>
            <a:endParaRPr lang="en-US" dirty="0"/>
          </a:p>
        </p:txBody>
      </p:sp>
    </p:spTree>
    <p:extLst>
      <p:ext uri="{BB962C8B-B14F-4D97-AF65-F5344CB8AC3E}">
        <p14:creationId xmlns:p14="http://schemas.microsoft.com/office/powerpoint/2010/main" val="14972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4115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981D301-7D76-FC4A-A3AD-3C0B47C2A925}"/>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a:extLst>
              <a:ext uri="{FF2B5EF4-FFF2-40B4-BE49-F238E27FC236}">
                <a16:creationId xmlns:a16="http://schemas.microsoft.com/office/drawing/2014/main" id="{187013A9-2FA7-5044-8AFB-3775213DFB44}"/>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DFE2BADB-087C-F94B-915A-40A8B742028C}"/>
              </a:ext>
            </a:extLst>
          </p:cNvPr>
          <p:cNvSpPr>
            <a:spLocks noGrp="1"/>
          </p:cNvSpPr>
          <p:nvPr>
            <p:ph type="sldNum" sz="quarter" idx="4"/>
          </p:nvPr>
        </p:nvSpPr>
        <p:spPr>
          <a:xfrm>
            <a:off x="10437813" y="6356350"/>
            <a:ext cx="915987" cy="365125"/>
          </a:xfrm>
          <a:prstGeom prst="rect">
            <a:avLst/>
          </a:prstGeom>
        </p:spPr>
        <p:txBody>
          <a:bodyPr vert="horz" lIns="91440" tIns="45720" rIns="0" bIns="45720" rtlCol="0" anchor="ctr"/>
          <a:lstStyle>
            <a:lvl1pPr algn="r" eaLnBrk="1" fontAlgn="auto" hangingPunct="1">
              <a:spcBef>
                <a:spcPts val="0"/>
              </a:spcBef>
              <a:spcAft>
                <a:spcPts val="0"/>
              </a:spcAft>
              <a:defRPr sz="1200">
                <a:solidFill>
                  <a:schemeClr val="tx2">
                    <a:lumMod val="50000"/>
                    <a:lumOff val="50000"/>
                  </a:schemeClr>
                </a:solidFill>
                <a:latin typeface="+mn-lt"/>
              </a:defRPr>
            </a:lvl1pPr>
          </a:lstStyle>
          <a:p>
            <a:pPr>
              <a:defRPr/>
            </a:pPr>
            <a:fld id="{29593A8D-09AE-EB47-B417-13049C5F1F09}" type="slidenum">
              <a:rPr lang="en-US"/>
              <a:pPr>
                <a:defRPr/>
              </a:pPr>
              <a:t>‹#›</a:t>
            </a:fld>
            <a:endParaRPr lang="en-US" dirty="0"/>
          </a:p>
        </p:txBody>
      </p:sp>
      <p:sp>
        <p:nvSpPr>
          <p:cNvPr id="4" name="Footer Placeholder 3">
            <a:extLst>
              <a:ext uri="{FF2B5EF4-FFF2-40B4-BE49-F238E27FC236}">
                <a16:creationId xmlns:a16="http://schemas.microsoft.com/office/drawing/2014/main" id="{8E8D297E-F053-9B44-9A03-2402248C0B75}"/>
              </a:ext>
            </a:extLst>
          </p:cNvPr>
          <p:cNvSpPr>
            <a:spLocks noGrp="1"/>
          </p:cNvSpPr>
          <p:nvPr>
            <p:ph type="ftr" sz="quarter" idx="3"/>
          </p:nvPr>
        </p:nvSpPr>
        <p:spPr>
          <a:xfrm>
            <a:off x="1806575" y="6356350"/>
            <a:ext cx="411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2">
                    <a:lumMod val="50000"/>
                    <a:lumOff val="50000"/>
                  </a:schemeClr>
                </a:solidFill>
                <a:latin typeface="+mn-lt"/>
              </a:defRPr>
            </a:lvl1pPr>
          </a:lstStyle>
          <a:p>
            <a:pPr>
              <a:defRPr/>
            </a:pPr>
            <a:r>
              <a:rPr lang="en-US"/>
              <a:t>ASCCC</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7" r:id="rId4"/>
    <p:sldLayoutId id="2147483725" r:id="rId5"/>
    <p:sldLayoutId id="2147483728" r:id="rId6"/>
    <p:sldLayoutId id="2147483726" r:id="rId7"/>
    <p:sldLayoutId id="2147483730" r:id="rId8"/>
  </p:sldLayoutIdLst>
  <p:hf hdr="0" dt="0"/>
  <p:txStyles>
    <p:titleStyle>
      <a:lvl1pPr algn="l" rtl="0" eaLnBrk="1" fontAlgn="base" hangingPunct="1">
        <a:lnSpc>
          <a:spcPct val="90000"/>
        </a:lnSpc>
        <a:spcBef>
          <a:spcPct val="0"/>
        </a:spcBef>
        <a:spcAft>
          <a:spcPct val="0"/>
        </a:spcAft>
        <a:defRPr sz="4400" kern="1200">
          <a:solidFill>
            <a:schemeClr val="accent1"/>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padlet.com/ProfessorBean/l9o53ry8jno027mz"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mailto:mbean@riohondo.edu" TargetMode="External"/><Relationship Id="rId3" Type="http://schemas.openxmlformats.org/officeDocument/2006/relationships/hyperlink" Target="mailto:vp@studentsenateccc.org" TargetMode="External"/><Relationship Id="rId7" Type="http://schemas.openxmlformats.org/officeDocument/2006/relationships/hyperlink" Target="mailto:ramoselvin@fhda.edu"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mailto:mendozaj@smccd.edu" TargetMode="External"/><Relationship Id="rId11" Type="http://schemas.openxmlformats.org/officeDocument/2006/relationships/hyperlink" Target="mailto:cukeyi@mtsac.edu" TargetMode="External"/><Relationship Id="rId5" Type="http://schemas.openxmlformats.org/officeDocument/2006/relationships/hyperlink" Target="mailto:dcooper@rpgroup.org" TargetMode="External"/><Relationship Id="rId10" Type="http://schemas.openxmlformats.org/officeDocument/2006/relationships/hyperlink" Target="mailto:brownac2@lacccd.edu" TargetMode="External"/><Relationship Id="rId4" Type="http://schemas.openxmlformats.org/officeDocument/2006/relationships/hyperlink" Target="mailto:evines@avc.edu" TargetMode="External"/><Relationship Id="rId9" Type="http://schemas.openxmlformats.org/officeDocument/2006/relationships/hyperlink" Target="mailto:cruzmayra@deanza.edu"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asccc.org/sites/default/files/Anti-Racism_Education_F20.pdf" TargetMode="External"/><Relationship Id="rId7" Type="http://schemas.openxmlformats.org/officeDocument/2006/relationships/hyperlink" Target="https://drive.google.com/file/d/1XbFMFomHO2pTPgOWocTr2hCS8onqWoFH/view?usp=sharing"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drive.google.com/file/d/1kK9W1QlVfdW_OlCIaA7cZEuZt_Cbi4bS/view?usp=sharing" TargetMode="External"/><Relationship Id="rId5" Type="http://schemas.openxmlformats.org/officeDocument/2006/relationships/hyperlink" Target="https://indd.adobe.com/view/861210a6-c4e2-4715-b335-7fd34a456cb3" TargetMode="External"/><Relationship Id="rId4" Type="http://schemas.openxmlformats.org/officeDocument/2006/relationships/hyperlink" Target="https://asccc.org/sites/default/files/Equity_Driven_System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adlet.com/ProfessorBean/l9o53ry8jno027mz"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503C-8A89-054D-A364-8895BE08D36D}"/>
              </a:ext>
            </a:extLst>
          </p:cNvPr>
          <p:cNvSpPr>
            <a:spLocks noGrp="1"/>
          </p:cNvSpPr>
          <p:nvPr>
            <p:ph type="title"/>
          </p:nvPr>
        </p:nvSpPr>
        <p:spPr>
          <a:xfrm>
            <a:off x="822076" y="3572540"/>
            <a:ext cx="10547847" cy="2784462"/>
          </a:xfrm>
        </p:spPr>
        <p:txBody>
          <a:bodyPr>
            <a:normAutofit fontScale="90000"/>
          </a:bodyPr>
          <a:lstStyle/>
          <a:p>
            <a:r>
              <a:rPr lang="en-US" dirty="0"/>
              <a:t>The College Tapestry: The Local Senate Role in Transforming Campus Culture</a:t>
            </a:r>
            <a:br>
              <a:rPr lang="en-US" dirty="0"/>
            </a:br>
            <a:r>
              <a:rPr lang="en-US" sz="3600" dirty="0"/>
              <a:t>General Session: Friday, April 16 at 9:00 a.m.--10:30 a.m.</a:t>
            </a:r>
            <a:br>
              <a:rPr lang="en-US" dirty="0"/>
            </a:br>
            <a:endParaRPr lang="en-US" dirty="0"/>
          </a:p>
        </p:txBody>
      </p:sp>
    </p:spTree>
    <p:extLst>
      <p:ext uri="{BB962C8B-B14F-4D97-AF65-F5344CB8AC3E}">
        <p14:creationId xmlns:p14="http://schemas.microsoft.com/office/powerpoint/2010/main" val="1930913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2560319" y="403412"/>
            <a:ext cx="8793479" cy="1685768"/>
          </a:xfrm>
        </p:spPr>
        <p:txBody>
          <a:bodyPr spcFirstLastPara="1" vert="horz" wrap="square" lIns="121900" tIns="121900" rIns="121900" bIns="121900" numCol="1" anchor="b" anchorCtr="0" compatLnSpc="1">
            <a:prstTxWarp prst="textNoShape">
              <a:avLst/>
            </a:prstTxWarp>
            <a:normAutofit/>
          </a:bodyPr>
          <a:lstStyle/>
          <a:p>
            <a:r>
              <a:rPr lang="en"/>
              <a:t>Panelists Questions</a:t>
            </a:r>
            <a:endParaRPr/>
          </a:p>
        </p:txBody>
      </p:sp>
      <p:sp>
        <p:nvSpPr>
          <p:cNvPr id="110" name="Google Shape;110;p22"/>
          <p:cNvSpPr txBox="1">
            <a:spLocks noGrp="1"/>
          </p:cNvSpPr>
          <p:nvPr>
            <p:ph idx="1"/>
          </p:nvPr>
        </p:nvSpPr>
        <p:spPr>
          <a:xfrm>
            <a:off x="829994" y="2662568"/>
            <a:ext cx="10523806" cy="3569419"/>
          </a:xfrm>
        </p:spPr>
        <p:txBody>
          <a:bodyPr spcFirstLastPara="1" vert="horz" wrap="square" lIns="121900" tIns="121900" rIns="121900" bIns="121900" numCol="1" anchor="t" anchorCtr="0" compatLnSpc="1">
            <a:prstTxWarp prst="textNoShape">
              <a:avLst/>
            </a:prstTxWarp>
            <a:normAutofit/>
          </a:bodyPr>
          <a:lstStyle/>
          <a:p>
            <a:pPr marL="282575" indent="-282575">
              <a:buClr>
                <a:srgbClr val="434343"/>
              </a:buClr>
              <a:buSzPts val="2400"/>
              <a:buFont typeface="Calibri"/>
              <a:buAutoNum type="arabicPeriod"/>
            </a:pPr>
            <a:r>
              <a:rPr lang="en-US" dirty="0"/>
              <a:t>Share your story.</a:t>
            </a:r>
          </a:p>
          <a:p>
            <a:pPr marL="282575" indent="-282575">
              <a:buClr>
                <a:srgbClr val="434343"/>
              </a:buClr>
              <a:buSzPts val="2400"/>
              <a:buFont typeface="Calibri"/>
              <a:buAutoNum type="arabicPeriod"/>
            </a:pPr>
            <a:r>
              <a:rPr lang="en-US" dirty="0"/>
              <a:t>What have you learned from conducting climate surveys? </a:t>
            </a:r>
          </a:p>
          <a:p>
            <a:pPr marL="282575" indent="-282575">
              <a:buClr>
                <a:srgbClr val="434343"/>
              </a:buClr>
              <a:buSzPts val="2400"/>
              <a:buFont typeface="Calibri"/>
              <a:buAutoNum type="arabicPeriod"/>
            </a:pPr>
            <a:r>
              <a:rPr lang="en-US" dirty="0"/>
              <a:t>In your role, how have you disrupted the system and contributed to culture change in California Community Colleges? </a:t>
            </a:r>
          </a:p>
          <a:p>
            <a:pPr marL="282575" indent="-282575">
              <a:buClr>
                <a:srgbClr val="434343"/>
              </a:buClr>
              <a:buSzPts val="2400"/>
              <a:buFont typeface="Calibri"/>
              <a:buAutoNum type="arabicPeriod"/>
            </a:pPr>
            <a:r>
              <a:rPr lang="en-US" dirty="0"/>
              <a:t>Describe any challenges or roadblocks to implementing change to serve students well?</a:t>
            </a:r>
          </a:p>
          <a:p>
            <a:pPr marL="282575" marR="507987" indent="-282575">
              <a:buClr>
                <a:srgbClr val="434343"/>
              </a:buClr>
              <a:buSzPts val="2400"/>
              <a:buFont typeface="Calibri"/>
              <a:buAutoNum type="arabicPeriod"/>
            </a:pPr>
            <a:r>
              <a:rPr lang="en-US" dirty="0">
                <a:highlight>
                  <a:schemeClr val="lt1"/>
                </a:highlight>
              </a:rPr>
              <a:t>What final word would you say to this virtual room of leaders? </a:t>
            </a:r>
            <a:endParaRPr lang="en-US" dirty="0"/>
          </a:p>
        </p:txBody>
      </p:sp>
      <p:sp>
        <p:nvSpPr>
          <p:cNvPr id="115" name="Slide Number Placeholder 3">
            <a:extLst>
              <a:ext uri="{FF2B5EF4-FFF2-40B4-BE49-F238E27FC236}">
                <a16:creationId xmlns:a16="http://schemas.microsoft.com/office/drawing/2014/main" id="{55B5B2CA-2692-4176-8AFB-5483B1F7D97E}"/>
              </a:ext>
            </a:extLst>
          </p:cNvPr>
          <p:cNvSpPr>
            <a:spLocks noGrp="1"/>
          </p:cNvSpPr>
          <p:nvPr>
            <p:ph type="sldNum" sz="quarter" idx="10"/>
          </p:nvPr>
        </p:nvSpPr>
        <p:spPr>
          <a:xfrm>
            <a:off x="10437813" y="6356350"/>
            <a:ext cx="915987" cy="365125"/>
          </a:xfrm>
        </p:spPr>
        <p:txBody>
          <a:bodyPr/>
          <a:lstStyle/>
          <a:p>
            <a:pPr>
              <a:spcAft>
                <a:spcPts val="600"/>
              </a:spcAft>
              <a:defRPr/>
            </a:pPr>
            <a:fld id="{6816004B-AEE5-9547-AC9B-0D5C79C3D978}" type="slidenum">
              <a:rPr lang="en-US"/>
              <a:pPr>
                <a:spcAft>
                  <a:spcPts val="600"/>
                </a:spcAft>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animEffect transition="in" filter="fade">
                                      <p:cBhvr>
                                        <p:cTn id="7" dur="1000"/>
                                        <p:tgtEl>
                                          <p:spTgt spid="110">
                                            <p:txEl>
                                              <p:pRg st="0" end="0"/>
                                            </p:txEl>
                                          </p:spTgt>
                                        </p:tgtEl>
                                      </p:cBhvr>
                                    </p:animEffect>
                                    <p:anim calcmode="lin" valueType="num">
                                      <p:cBhvr>
                                        <p:cTn id="8" dur="1000" fill="hold"/>
                                        <p:tgtEl>
                                          <p:spTgt spid="1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0">
                                            <p:txEl>
                                              <p:pRg st="1" end="1"/>
                                            </p:txEl>
                                          </p:spTgt>
                                        </p:tgtEl>
                                        <p:attrNameLst>
                                          <p:attrName>style.visibility</p:attrName>
                                        </p:attrNameLst>
                                      </p:cBhvr>
                                      <p:to>
                                        <p:strVal val="visible"/>
                                      </p:to>
                                    </p:set>
                                    <p:animEffect transition="in" filter="fade">
                                      <p:cBhvr>
                                        <p:cTn id="14" dur="1000"/>
                                        <p:tgtEl>
                                          <p:spTgt spid="110">
                                            <p:txEl>
                                              <p:pRg st="1" end="1"/>
                                            </p:txEl>
                                          </p:spTgt>
                                        </p:tgtEl>
                                      </p:cBhvr>
                                    </p:animEffect>
                                    <p:anim calcmode="lin" valueType="num">
                                      <p:cBhvr>
                                        <p:cTn id="15" dur="1000" fill="hold"/>
                                        <p:tgtEl>
                                          <p:spTgt spid="1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0">
                                            <p:txEl>
                                              <p:pRg st="2" end="2"/>
                                            </p:txEl>
                                          </p:spTgt>
                                        </p:tgtEl>
                                        <p:attrNameLst>
                                          <p:attrName>style.visibility</p:attrName>
                                        </p:attrNameLst>
                                      </p:cBhvr>
                                      <p:to>
                                        <p:strVal val="visible"/>
                                      </p:to>
                                    </p:set>
                                    <p:animEffect transition="in" filter="fade">
                                      <p:cBhvr>
                                        <p:cTn id="21" dur="1000"/>
                                        <p:tgtEl>
                                          <p:spTgt spid="110">
                                            <p:txEl>
                                              <p:pRg st="2" end="2"/>
                                            </p:txEl>
                                          </p:spTgt>
                                        </p:tgtEl>
                                      </p:cBhvr>
                                    </p:animEffect>
                                    <p:anim calcmode="lin" valueType="num">
                                      <p:cBhvr>
                                        <p:cTn id="22" dur="1000" fill="hold"/>
                                        <p:tgtEl>
                                          <p:spTgt spid="1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0">
                                            <p:txEl>
                                              <p:pRg st="3" end="3"/>
                                            </p:txEl>
                                          </p:spTgt>
                                        </p:tgtEl>
                                        <p:attrNameLst>
                                          <p:attrName>style.visibility</p:attrName>
                                        </p:attrNameLst>
                                      </p:cBhvr>
                                      <p:to>
                                        <p:strVal val="visible"/>
                                      </p:to>
                                    </p:set>
                                    <p:animEffect transition="in" filter="fade">
                                      <p:cBhvr>
                                        <p:cTn id="28" dur="1000"/>
                                        <p:tgtEl>
                                          <p:spTgt spid="110">
                                            <p:txEl>
                                              <p:pRg st="3" end="3"/>
                                            </p:txEl>
                                          </p:spTgt>
                                        </p:tgtEl>
                                      </p:cBhvr>
                                    </p:animEffect>
                                    <p:anim calcmode="lin" valueType="num">
                                      <p:cBhvr>
                                        <p:cTn id="29" dur="1000" fill="hold"/>
                                        <p:tgtEl>
                                          <p:spTgt spid="1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0">
                                            <p:txEl>
                                              <p:pRg st="4" end="4"/>
                                            </p:txEl>
                                          </p:spTgt>
                                        </p:tgtEl>
                                        <p:attrNameLst>
                                          <p:attrName>style.visibility</p:attrName>
                                        </p:attrNameLst>
                                      </p:cBhvr>
                                      <p:to>
                                        <p:strVal val="visible"/>
                                      </p:to>
                                    </p:set>
                                    <p:animEffect transition="in" filter="fade">
                                      <p:cBhvr>
                                        <p:cTn id="35" dur="1000"/>
                                        <p:tgtEl>
                                          <p:spTgt spid="110">
                                            <p:txEl>
                                              <p:pRg st="4" end="4"/>
                                            </p:txEl>
                                          </p:spTgt>
                                        </p:tgtEl>
                                      </p:cBhvr>
                                    </p:animEffect>
                                    <p:anim calcmode="lin" valueType="num">
                                      <p:cBhvr>
                                        <p:cTn id="36" dur="1000" fill="hold"/>
                                        <p:tgtEl>
                                          <p:spTgt spid="11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1277650" y="365125"/>
            <a:ext cx="10046043" cy="1325563"/>
          </a:xfrm>
        </p:spPr>
        <p:txBody>
          <a:bodyPr spcFirstLastPara="1" vert="horz" wrap="square" lIns="121900" tIns="121900" rIns="121900" bIns="121900" numCol="1" anchor="b" anchorCtr="0" compatLnSpc="1">
            <a:prstTxWarp prst="textNoShape">
              <a:avLst/>
            </a:prstTxWarp>
            <a:normAutofit/>
          </a:bodyPr>
          <a:lstStyle/>
          <a:p>
            <a:r>
              <a:rPr lang="en"/>
              <a:t>Transforming: Name it, label, and address it! </a:t>
            </a:r>
            <a:endParaRPr/>
          </a:p>
        </p:txBody>
      </p:sp>
      <p:sp>
        <p:nvSpPr>
          <p:cNvPr id="116" name="Google Shape;116;p23"/>
          <p:cNvSpPr txBox="1">
            <a:spLocks noGrp="1"/>
          </p:cNvSpPr>
          <p:nvPr>
            <p:ph sz="half" idx="1"/>
          </p:nvPr>
        </p:nvSpPr>
        <p:spPr>
          <a:xfrm>
            <a:off x="1381345" y="1593614"/>
            <a:ext cx="10058400" cy="4762736"/>
          </a:xfrm>
        </p:spPr>
        <p:txBody>
          <a:bodyPr spcFirstLastPara="1" vert="horz" wrap="square" lIns="121900" tIns="121900" rIns="121900" bIns="121900" numCol="1" anchor="t" anchorCtr="0" compatLnSpc="1">
            <a:prstTxWarp prst="textNoShape">
              <a:avLst/>
            </a:prstTxWarp>
            <a:noAutofit/>
          </a:bodyPr>
          <a:lstStyle/>
          <a:p>
            <a:pPr marL="339725" indent="-339725">
              <a:buClr>
                <a:schemeClr val="dk1"/>
              </a:buClr>
              <a:buSzPct val="100000"/>
              <a:buAutoNum type="arabicPeriod"/>
            </a:pPr>
            <a:r>
              <a:rPr lang="en-US" sz="2000" dirty="0"/>
              <a:t>Educate yourself </a:t>
            </a:r>
          </a:p>
          <a:p>
            <a:pPr marL="339725" indent="-339725">
              <a:buClr>
                <a:schemeClr val="dk1"/>
              </a:buClr>
              <a:buSzPct val="100000"/>
              <a:buAutoNum type="arabicPeriod"/>
            </a:pPr>
            <a:r>
              <a:rPr lang="en-US" sz="2000" dirty="0"/>
              <a:t>Call out systemic racism</a:t>
            </a:r>
          </a:p>
          <a:p>
            <a:pPr marL="339725" indent="-339725">
              <a:buClr>
                <a:schemeClr val="dk1"/>
              </a:buClr>
              <a:buSzPct val="100000"/>
              <a:buAutoNum type="arabicPeriod"/>
            </a:pPr>
            <a:r>
              <a:rPr lang="en-US" sz="2000" dirty="0"/>
              <a:t>Decenter Whiteness and name terrorism hate and violence where it is found</a:t>
            </a:r>
          </a:p>
          <a:p>
            <a:pPr marL="339725" indent="-339725">
              <a:buClr>
                <a:schemeClr val="dk1"/>
              </a:buClr>
              <a:buSzPct val="100000"/>
              <a:buAutoNum type="arabicPeriod"/>
            </a:pPr>
            <a:r>
              <a:rPr lang="en-US" sz="2000" dirty="0"/>
              <a:t>Be pro Black</a:t>
            </a:r>
          </a:p>
          <a:p>
            <a:pPr marL="339725" indent="-339725">
              <a:buClr>
                <a:schemeClr val="dk1"/>
              </a:buClr>
              <a:buSzPct val="100000"/>
              <a:buAutoNum type="arabicPeriod"/>
            </a:pPr>
            <a:r>
              <a:rPr lang="en-US" sz="2000" dirty="0"/>
              <a:t>Don’t wait for the bandwagon--stand with, support, and defend AAPI community</a:t>
            </a:r>
          </a:p>
          <a:p>
            <a:pPr marL="339725" indent="-339725">
              <a:buClr>
                <a:schemeClr val="dk1"/>
              </a:buClr>
              <a:buSzPct val="103571"/>
              <a:buAutoNum type="arabicPeriod"/>
            </a:pPr>
            <a:r>
              <a:rPr lang="en-US" sz="2000" dirty="0"/>
              <a:t>Love and embrace BIPOC, Latinx/a/o; Asian, Asian American, Pacific Islander, Native American and Indigenous, and African American and Black students colleagues, and communities </a:t>
            </a:r>
          </a:p>
          <a:p>
            <a:pPr marL="339725" indent="-339725">
              <a:buClr>
                <a:schemeClr val="dk1"/>
              </a:buClr>
              <a:buSzPct val="100000"/>
              <a:buAutoNum type="arabicPeriod"/>
            </a:pPr>
            <a:r>
              <a:rPr lang="en-US" sz="2000" dirty="0"/>
              <a:t>Call in passive dissenters </a:t>
            </a:r>
          </a:p>
          <a:p>
            <a:pPr marL="339725" indent="-339725">
              <a:buClr>
                <a:schemeClr val="dk1"/>
              </a:buClr>
              <a:buSzPct val="100000"/>
              <a:buAutoNum type="arabicPeriod"/>
            </a:pPr>
            <a:r>
              <a:rPr lang="en-US" sz="2000" dirty="0"/>
              <a:t>Be an ally and </a:t>
            </a:r>
            <a:r>
              <a:rPr lang="en-US" sz="2000" i="1" dirty="0"/>
              <a:t>allow space</a:t>
            </a:r>
            <a:r>
              <a:rPr lang="en-US" sz="2000" dirty="0"/>
              <a:t> for the work</a:t>
            </a:r>
          </a:p>
          <a:p>
            <a:pPr marL="339725" indent="-339725">
              <a:buClr>
                <a:schemeClr val="dk1"/>
              </a:buClr>
              <a:buSzPct val="100000"/>
              <a:buAutoNum type="arabicPeriod"/>
            </a:pPr>
            <a:r>
              <a:rPr lang="en-US" sz="2000" dirty="0"/>
              <a:t>Be a co-conspirator to </a:t>
            </a:r>
            <a:r>
              <a:rPr lang="en-US" sz="2000" i="1" dirty="0"/>
              <a:t>disrupt and interrogate</a:t>
            </a:r>
            <a:r>
              <a:rPr lang="en-US" sz="2000" dirty="0"/>
              <a:t>; expect discomfort</a:t>
            </a:r>
          </a:p>
          <a:p>
            <a:pPr marL="339725" indent="-339725">
              <a:buClr>
                <a:schemeClr val="dk1"/>
              </a:buClr>
              <a:buSzPct val="100000"/>
              <a:buAutoNum type="arabicPeriod"/>
            </a:pPr>
            <a:r>
              <a:rPr lang="en-US" sz="2000" dirty="0"/>
              <a:t>Be an accomplice to act to </a:t>
            </a:r>
            <a:r>
              <a:rPr lang="en-US" sz="2000" i="1" dirty="0"/>
              <a:t>build and advance</a:t>
            </a:r>
            <a:r>
              <a:rPr lang="en-US" sz="2000" dirty="0"/>
              <a:t> the work</a:t>
            </a:r>
          </a:p>
        </p:txBody>
      </p:sp>
      <p:sp>
        <p:nvSpPr>
          <p:cNvPr id="130" name="Slide Number Placeholder 3">
            <a:extLst>
              <a:ext uri="{FF2B5EF4-FFF2-40B4-BE49-F238E27FC236}">
                <a16:creationId xmlns:a16="http://schemas.microsoft.com/office/drawing/2014/main" id="{F086340B-B160-4DA3-AC4D-6065F4BEC3EB}"/>
              </a:ext>
            </a:extLst>
          </p:cNvPr>
          <p:cNvSpPr>
            <a:spLocks noGrp="1"/>
          </p:cNvSpPr>
          <p:nvPr>
            <p:ph type="sldNum" sz="quarter" idx="10"/>
          </p:nvPr>
        </p:nvSpPr>
        <p:spPr>
          <a:xfrm>
            <a:off x="10437813" y="6356350"/>
            <a:ext cx="915987" cy="365125"/>
          </a:xfrm>
        </p:spPr>
        <p:txBody>
          <a:bodyPr/>
          <a:lstStyle/>
          <a:p>
            <a:pPr>
              <a:spcAft>
                <a:spcPts val="600"/>
              </a:spcAft>
              <a:defRPr/>
            </a:pPr>
            <a:fld id="{CA86D19C-58E4-0C4B-866F-351E2232D695}" type="slidenum">
              <a:rPr lang="en-US"/>
              <a:pPr>
                <a:spcAft>
                  <a:spcPts val="600"/>
                </a:spcAft>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6">
                                            <p:txEl>
                                              <p:pRg st="0" end="0"/>
                                            </p:txEl>
                                          </p:spTgt>
                                        </p:tgtEl>
                                        <p:attrNameLst>
                                          <p:attrName>style.visibility</p:attrName>
                                        </p:attrNameLst>
                                      </p:cBhvr>
                                      <p:to>
                                        <p:strVal val="visible"/>
                                      </p:to>
                                    </p:set>
                                    <p:animEffect transition="in" filter="barn(inVertical)">
                                      <p:cBhvr>
                                        <p:cTn id="7" dur="500"/>
                                        <p:tgtEl>
                                          <p:spTgt spid="1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6">
                                            <p:txEl>
                                              <p:pRg st="1" end="1"/>
                                            </p:txEl>
                                          </p:spTgt>
                                        </p:tgtEl>
                                        <p:attrNameLst>
                                          <p:attrName>style.visibility</p:attrName>
                                        </p:attrNameLst>
                                      </p:cBhvr>
                                      <p:to>
                                        <p:strVal val="visible"/>
                                      </p:to>
                                    </p:set>
                                    <p:animEffect transition="in" filter="barn(inVertical)">
                                      <p:cBhvr>
                                        <p:cTn id="12" dur="500"/>
                                        <p:tgtEl>
                                          <p:spTgt spid="1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6">
                                            <p:txEl>
                                              <p:pRg st="2" end="2"/>
                                            </p:txEl>
                                          </p:spTgt>
                                        </p:tgtEl>
                                        <p:attrNameLst>
                                          <p:attrName>style.visibility</p:attrName>
                                        </p:attrNameLst>
                                      </p:cBhvr>
                                      <p:to>
                                        <p:strVal val="visible"/>
                                      </p:to>
                                    </p:set>
                                    <p:animEffect transition="in" filter="barn(inVertical)">
                                      <p:cBhvr>
                                        <p:cTn id="17" dur="500"/>
                                        <p:tgtEl>
                                          <p:spTgt spid="1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6">
                                            <p:txEl>
                                              <p:pRg st="3" end="3"/>
                                            </p:txEl>
                                          </p:spTgt>
                                        </p:tgtEl>
                                        <p:attrNameLst>
                                          <p:attrName>style.visibility</p:attrName>
                                        </p:attrNameLst>
                                      </p:cBhvr>
                                      <p:to>
                                        <p:strVal val="visible"/>
                                      </p:to>
                                    </p:set>
                                    <p:animEffect transition="in" filter="barn(inVertical)">
                                      <p:cBhvr>
                                        <p:cTn id="22" dur="500"/>
                                        <p:tgtEl>
                                          <p:spTgt spid="1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16">
                                            <p:txEl>
                                              <p:pRg st="4" end="4"/>
                                            </p:txEl>
                                          </p:spTgt>
                                        </p:tgtEl>
                                        <p:attrNameLst>
                                          <p:attrName>style.visibility</p:attrName>
                                        </p:attrNameLst>
                                      </p:cBhvr>
                                      <p:to>
                                        <p:strVal val="visible"/>
                                      </p:to>
                                    </p:set>
                                    <p:animEffect transition="in" filter="barn(inVertical)">
                                      <p:cBhvr>
                                        <p:cTn id="27" dur="500"/>
                                        <p:tgtEl>
                                          <p:spTgt spid="11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6">
                                            <p:txEl>
                                              <p:pRg st="5" end="5"/>
                                            </p:txEl>
                                          </p:spTgt>
                                        </p:tgtEl>
                                        <p:attrNameLst>
                                          <p:attrName>style.visibility</p:attrName>
                                        </p:attrNameLst>
                                      </p:cBhvr>
                                      <p:to>
                                        <p:strVal val="visible"/>
                                      </p:to>
                                    </p:set>
                                    <p:animEffect transition="in" filter="barn(inVertical)">
                                      <p:cBhvr>
                                        <p:cTn id="32" dur="500"/>
                                        <p:tgtEl>
                                          <p:spTgt spid="11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6">
                                            <p:txEl>
                                              <p:pRg st="6" end="6"/>
                                            </p:txEl>
                                          </p:spTgt>
                                        </p:tgtEl>
                                        <p:attrNameLst>
                                          <p:attrName>style.visibility</p:attrName>
                                        </p:attrNameLst>
                                      </p:cBhvr>
                                      <p:to>
                                        <p:strVal val="visible"/>
                                      </p:to>
                                    </p:set>
                                    <p:animEffect transition="in" filter="barn(inVertical)">
                                      <p:cBhvr>
                                        <p:cTn id="37" dur="500"/>
                                        <p:tgtEl>
                                          <p:spTgt spid="11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6">
                                            <p:txEl>
                                              <p:pRg st="7" end="7"/>
                                            </p:txEl>
                                          </p:spTgt>
                                        </p:tgtEl>
                                        <p:attrNameLst>
                                          <p:attrName>style.visibility</p:attrName>
                                        </p:attrNameLst>
                                      </p:cBhvr>
                                      <p:to>
                                        <p:strVal val="visible"/>
                                      </p:to>
                                    </p:set>
                                    <p:animEffect transition="in" filter="barn(inVertical)">
                                      <p:cBhvr>
                                        <p:cTn id="42" dur="500"/>
                                        <p:tgtEl>
                                          <p:spTgt spid="11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16">
                                            <p:txEl>
                                              <p:pRg st="8" end="8"/>
                                            </p:txEl>
                                          </p:spTgt>
                                        </p:tgtEl>
                                        <p:attrNameLst>
                                          <p:attrName>style.visibility</p:attrName>
                                        </p:attrNameLst>
                                      </p:cBhvr>
                                      <p:to>
                                        <p:strVal val="visible"/>
                                      </p:to>
                                    </p:set>
                                    <p:animEffect transition="in" filter="barn(inVertical)">
                                      <p:cBhvr>
                                        <p:cTn id="47" dur="500"/>
                                        <p:tgtEl>
                                          <p:spTgt spid="11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6">
                                            <p:txEl>
                                              <p:pRg st="9" end="9"/>
                                            </p:txEl>
                                          </p:spTgt>
                                        </p:tgtEl>
                                        <p:attrNameLst>
                                          <p:attrName>style.visibility</p:attrName>
                                        </p:attrNameLst>
                                      </p:cBhvr>
                                      <p:to>
                                        <p:strVal val="visible"/>
                                      </p:to>
                                    </p:set>
                                    <p:animEffect transition="in" filter="barn(inVertical)">
                                      <p:cBhvr>
                                        <p:cTn id="52" dur="500"/>
                                        <p:tgtEl>
                                          <p:spTgt spid="11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1277650" y="365125"/>
            <a:ext cx="10046043" cy="1325563"/>
          </a:xfrm>
        </p:spPr>
        <p:txBody>
          <a:bodyPr spcFirstLastPara="1" vert="horz" wrap="square" lIns="121900" tIns="121900" rIns="121900" bIns="121900" numCol="1" anchor="b" anchorCtr="0" compatLnSpc="1">
            <a:prstTxWarp prst="textNoShape">
              <a:avLst/>
            </a:prstTxWarp>
            <a:normAutofit/>
          </a:bodyPr>
          <a:lstStyle/>
          <a:p>
            <a:pPr>
              <a:spcAft>
                <a:spcPts val="1600"/>
              </a:spcAft>
            </a:pPr>
            <a:r>
              <a:rPr lang="en-US"/>
              <a:t>Reflection and One Action </a:t>
            </a:r>
          </a:p>
        </p:txBody>
      </p:sp>
      <p:pic>
        <p:nvPicPr>
          <p:cNvPr id="123" name="Google Shape;123;p24"/>
          <p:cNvPicPr preferRelativeResize="0"/>
          <p:nvPr/>
        </p:nvPicPr>
        <p:blipFill>
          <a:blip r:embed="rId3"/>
          <a:stretch>
            <a:fillRect/>
          </a:stretch>
        </p:blipFill>
        <p:spPr>
          <a:xfrm>
            <a:off x="1543247" y="1798320"/>
            <a:ext cx="4391343" cy="4391343"/>
          </a:xfrm>
          <a:prstGeom prst="rect">
            <a:avLst/>
          </a:prstGeom>
          <a:noFill/>
          <a:ln>
            <a:noFill/>
          </a:ln>
        </p:spPr>
      </p:pic>
      <p:sp>
        <p:nvSpPr>
          <p:cNvPr id="122" name="Google Shape;122;p24"/>
          <p:cNvSpPr txBox="1">
            <a:spLocks noGrp="1"/>
          </p:cNvSpPr>
          <p:nvPr>
            <p:ph sz="quarter" idx="4"/>
          </p:nvPr>
        </p:nvSpPr>
        <p:spPr>
          <a:xfrm>
            <a:off x="6388259" y="1798320"/>
            <a:ext cx="4948881" cy="4391343"/>
          </a:xfrm>
        </p:spPr>
        <p:txBody>
          <a:bodyPr spcFirstLastPara="1" vert="horz" wrap="square" lIns="121900" tIns="121900" rIns="121900" bIns="121900" numCol="1" anchor="t" anchorCtr="0" compatLnSpc="1">
            <a:prstTxWarp prst="textNoShape">
              <a:avLst/>
            </a:prstTxWarp>
            <a:normAutofit/>
          </a:bodyPr>
          <a:lstStyle/>
          <a:p>
            <a:pPr marL="0" indent="0">
              <a:buNone/>
            </a:pPr>
            <a:r>
              <a:rPr lang="en" sz="4000" dirty="0"/>
              <a:t>Using </a:t>
            </a:r>
            <a:r>
              <a:rPr lang="en" sz="4000" u="sng" dirty="0">
                <a:hlinkClick r:id="rId4"/>
              </a:rPr>
              <a:t>Padlet</a:t>
            </a:r>
            <a:r>
              <a:rPr lang="en" sz="4000" dirty="0"/>
              <a:t>:  </a:t>
            </a:r>
            <a:endParaRPr lang="en-US" sz="4000" dirty="0"/>
          </a:p>
          <a:p>
            <a:pPr marL="0" indent="0">
              <a:spcBef>
                <a:spcPts val="1600"/>
              </a:spcBef>
              <a:spcAft>
                <a:spcPts val="1600"/>
              </a:spcAft>
              <a:buNone/>
            </a:pPr>
            <a:r>
              <a:rPr lang="en-US" sz="4000" dirty="0"/>
              <a:t>Write </a:t>
            </a:r>
            <a:r>
              <a:rPr lang="en-US" sz="4000" b="1" dirty="0"/>
              <a:t>ONE ACTION </a:t>
            </a:r>
            <a:r>
              <a:rPr lang="en-US" sz="4000" dirty="0"/>
              <a:t>you will do to move your campus toward culture change.</a:t>
            </a:r>
          </a:p>
        </p:txBody>
      </p:sp>
      <p:sp>
        <p:nvSpPr>
          <p:cNvPr id="128" name="Slide Number Placeholder 4">
            <a:extLst>
              <a:ext uri="{FF2B5EF4-FFF2-40B4-BE49-F238E27FC236}">
                <a16:creationId xmlns:a16="http://schemas.microsoft.com/office/drawing/2014/main" id="{573115DB-3CEB-4187-9593-ADFCD0B577B5}"/>
              </a:ext>
            </a:extLst>
          </p:cNvPr>
          <p:cNvSpPr>
            <a:spLocks noGrp="1"/>
          </p:cNvSpPr>
          <p:nvPr>
            <p:ph type="sldNum" sz="quarter" idx="10"/>
          </p:nvPr>
        </p:nvSpPr>
        <p:spPr>
          <a:xfrm>
            <a:off x="10437813" y="6356350"/>
            <a:ext cx="915987" cy="365125"/>
          </a:xfrm>
        </p:spPr>
        <p:txBody>
          <a:bodyPr/>
          <a:lstStyle/>
          <a:p>
            <a:pPr>
              <a:spcAft>
                <a:spcPts val="600"/>
              </a:spcAft>
              <a:defRPr/>
            </a:pPr>
            <a:fld id="{616D5885-80C4-334A-ADD9-792750371828}" type="slidenum">
              <a:rPr lang="en-US"/>
              <a:pPr>
                <a:spcAft>
                  <a:spcPts val="600"/>
                </a:spcAft>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1277650" y="365125"/>
            <a:ext cx="10046043" cy="1325563"/>
          </a:xfrm>
        </p:spPr>
        <p:txBody>
          <a:bodyPr spcFirstLastPara="1" vert="horz" wrap="square" lIns="121900" tIns="121900" rIns="121900" bIns="121900" numCol="1" anchor="b" anchorCtr="0" compatLnSpc="1">
            <a:prstTxWarp prst="textNoShape">
              <a:avLst/>
            </a:prstTxWarp>
            <a:normAutofit/>
          </a:bodyPr>
          <a:lstStyle/>
          <a:p>
            <a:pPr algn="ctr"/>
            <a:r>
              <a:rPr lang="en-US" dirty="0"/>
              <a:t>Thank you!</a:t>
            </a:r>
          </a:p>
          <a:p>
            <a:pPr algn="ctr"/>
            <a:r>
              <a:rPr lang="en-US" dirty="0"/>
              <a:t>Email info@asccc.org</a:t>
            </a:r>
          </a:p>
        </p:txBody>
      </p:sp>
      <p:sp>
        <p:nvSpPr>
          <p:cNvPr id="130" name="Google Shape;130;p25"/>
          <p:cNvSpPr txBox="1">
            <a:spLocks noGrp="1"/>
          </p:cNvSpPr>
          <p:nvPr>
            <p:ph sz="half" idx="2"/>
          </p:nvPr>
        </p:nvSpPr>
        <p:spPr>
          <a:xfrm>
            <a:off x="3565619" y="2330132"/>
            <a:ext cx="2650211" cy="4391343"/>
          </a:xfrm>
        </p:spPr>
        <p:txBody>
          <a:bodyPr spcFirstLastPara="1" vert="horz" wrap="square" lIns="121900" tIns="121900" rIns="121900" bIns="121900" numCol="1" anchor="t" anchorCtr="0" compatLnSpc="1">
            <a:prstTxWarp prst="textNoShape">
              <a:avLst/>
            </a:prstTxWarp>
            <a:normAutofit/>
          </a:bodyPr>
          <a:lstStyle/>
          <a:p>
            <a:pPr marL="0" indent="0">
              <a:spcBef>
                <a:spcPts val="1600"/>
              </a:spcBef>
              <a:buNone/>
            </a:pPr>
            <a:r>
              <a:rPr lang="en-US" sz="1500" dirty="0">
                <a:highlight>
                  <a:srgbClr val="FFFFFF"/>
                </a:highlight>
              </a:rPr>
              <a:t>Katherine Squire </a:t>
            </a:r>
          </a:p>
          <a:p>
            <a:pPr marL="0" indent="0">
              <a:spcBef>
                <a:spcPts val="1600"/>
              </a:spcBef>
              <a:buNone/>
            </a:pPr>
            <a:r>
              <a:rPr lang="en-US" sz="1500" u="sng" dirty="0">
                <a:highlight>
                  <a:srgbClr val="FFFFFF"/>
                </a:highlight>
                <a:hlinkClick r:id="rId3"/>
              </a:rPr>
              <a:t>vp@studentsenateccc.org</a:t>
            </a:r>
            <a:r>
              <a:rPr lang="en-US" sz="1500" dirty="0">
                <a:highlight>
                  <a:srgbClr val="FFFFFF"/>
                </a:highlight>
              </a:rPr>
              <a:t> </a:t>
            </a:r>
            <a:endParaRPr lang="en-US" sz="1500" dirty="0"/>
          </a:p>
          <a:p>
            <a:pPr marL="0" indent="0">
              <a:spcBef>
                <a:spcPts val="1600"/>
              </a:spcBef>
              <a:buNone/>
            </a:pPr>
            <a:r>
              <a:rPr lang="en-US" sz="1500" dirty="0"/>
              <a:t>Erin Vines</a:t>
            </a:r>
          </a:p>
          <a:p>
            <a:pPr marL="0" indent="0">
              <a:spcBef>
                <a:spcPts val="1600"/>
              </a:spcBef>
              <a:buNone/>
            </a:pPr>
            <a:r>
              <a:rPr lang="en-US" sz="1500" u="sng" dirty="0">
                <a:hlinkClick r:id="rId4"/>
              </a:rPr>
              <a:t>evines@avc.edu</a:t>
            </a:r>
            <a:r>
              <a:rPr lang="en-US" sz="1500" dirty="0"/>
              <a:t> </a:t>
            </a:r>
          </a:p>
          <a:p>
            <a:pPr marL="0" indent="0">
              <a:spcBef>
                <a:spcPts val="1600"/>
              </a:spcBef>
              <a:buNone/>
            </a:pPr>
            <a:r>
              <a:rPr lang="en-US" sz="1500" dirty="0"/>
              <a:t>Darla Cooper</a:t>
            </a:r>
          </a:p>
          <a:p>
            <a:pPr marL="0" indent="0">
              <a:spcBef>
                <a:spcPts val="1600"/>
              </a:spcBef>
              <a:buNone/>
            </a:pPr>
            <a:r>
              <a:rPr lang="en-US" sz="1500" u="sng" dirty="0">
                <a:hlinkClick r:id="rId5"/>
              </a:rPr>
              <a:t>dcooper@rpgroup.org</a:t>
            </a:r>
            <a:r>
              <a:rPr lang="en-US" sz="1500" dirty="0"/>
              <a:t> </a:t>
            </a:r>
          </a:p>
          <a:p>
            <a:pPr marL="0" indent="0">
              <a:spcBef>
                <a:spcPts val="1600"/>
              </a:spcBef>
              <a:buNone/>
            </a:pPr>
            <a:r>
              <a:rPr lang="en-US" sz="1500" dirty="0"/>
              <a:t>Jennifer Taylor Mendoza</a:t>
            </a:r>
          </a:p>
          <a:p>
            <a:pPr marL="0" indent="0">
              <a:spcBef>
                <a:spcPts val="1600"/>
              </a:spcBef>
              <a:buNone/>
            </a:pPr>
            <a:r>
              <a:rPr lang="en-US" sz="1500" u="sng" dirty="0">
                <a:highlight>
                  <a:srgbClr val="FFFFFF"/>
                </a:highlight>
                <a:hlinkClick r:id="rId6"/>
              </a:rPr>
              <a:t>mendozaj@smccd.edu</a:t>
            </a:r>
            <a:endParaRPr lang="en-US" sz="1500" u="sng" dirty="0">
              <a:highlight>
                <a:srgbClr val="FFFFFF"/>
              </a:highlight>
            </a:endParaRPr>
          </a:p>
          <a:p>
            <a:pPr marL="0" indent="0">
              <a:spcBef>
                <a:spcPts val="1600"/>
              </a:spcBef>
              <a:buNone/>
            </a:pPr>
            <a:r>
              <a:rPr lang="fi-FI" sz="1500" dirty="0"/>
              <a:t>Elvin T. Ramos</a:t>
            </a:r>
          </a:p>
          <a:p>
            <a:pPr marL="0" indent="0">
              <a:spcBef>
                <a:spcPts val="1600"/>
              </a:spcBef>
              <a:buNone/>
            </a:pPr>
            <a:r>
              <a:rPr lang="fi-FI" sz="1500" u="sng" dirty="0">
                <a:hlinkClick r:id="rId7"/>
              </a:rPr>
              <a:t>ramoselvin@fhda.edu</a:t>
            </a:r>
            <a:r>
              <a:rPr lang="fi-FI" sz="1500" dirty="0"/>
              <a:t> </a:t>
            </a:r>
          </a:p>
          <a:p>
            <a:pPr marL="0" indent="0">
              <a:spcBef>
                <a:spcPts val="1600"/>
              </a:spcBef>
              <a:buNone/>
            </a:pPr>
            <a:endParaRPr lang="en-US" sz="1500" dirty="0">
              <a:highlight>
                <a:srgbClr val="FFFFFF"/>
              </a:highlight>
            </a:endParaRPr>
          </a:p>
        </p:txBody>
      </p:sp>
      <p:sp>
        <p:nvSpPr>
          <p:cNvPr id="151" name="Google Shape;129;p25"/>
          <p:cNvSpPr txBox="1">
            <a:spLocks noGrp="1"/>
          </p:cNvSpPr>
          <p:nvPr>
            <p:ph sz="quarter" idx="4"/>
          </p:nvPr>
        </p:nvSpPr>
        <p:spPr>
          <a:xfrm>
            <a:off x="6215830" y="2330132"/>
            <a:ext cx="2650211" cy="4391343"/>
          </a:xfrm>
        </p:spPr>
        <p:txBody>
          <a:bodyPr spcFirstLastPara="1" vert="horz" wrap="square" lIns="121900" tIns="121900" rIns="121900" bIns="121900" numCol="1" anchor="t" anchorCtr="0" compatLnSpc="1">
            <a:prstTxWarp prst="textNoShape">
              <a:avLst/>
            </a:prstTxWarp>
            <a:normAutofit/>
          </a:bodyPr>
          <a:lstStyle/>
          <a:p>
            <a:pPr marL="0" indent="0">
              <a:spcBef>
                <a:spcPts val="1600"/>
              </a:spcBef>
              <a:buNone/>
            </a:pPr>
            <a:r>
              <a:rPr lang="en" sz="1500" dirty="0"/>
              <a:t>Michelle Velasquez Bean</a:t>
            </a:r>
            <a:endParaRPr sz="1500" dirty="0"/>
          </a:p>
          <a:p>
            <a:pPr marL="0" indent="0">
              <a:spcBef>
                <a:spcPts val="1600"/>
              </a:spcBef>
              <a:buNone/>
            </a:pPr>
            <a:r>
              <a:rPr lang="en" sz="1500" u="sng" dirty="0">
                <a:hlinkClick r:id="rId8"/>
              </a:rPr>
              <a:t>mbean@riohondo.edu</a:t>
            </a:r>
            <a:endParaRPr sz="1500" dirty="0"/>
          </a:p>
          <a:p>
            <a:pPr marL="0" indent="0">
              <a:spcBef>
                <a:spcPts val="1600"/>
              </a:spcBef>
              <a:buNone/>
            </a:pPr>
            <a:r>
              <a:rPr lang="en" sz="1500" dirty="0"/>
              <a:t>Mayra E. Cruz</a:t>
            </a:r>
            <a:endParaRPr sz="1500" dirty="0"/>
          </a:p>
          <a:p>
            <a:pPr marL="0" indent="0">
              <a:spcBef>
                <a:spcPts val="1600"/>
              </a:spcBef>
              <a:buNone/>
            </a:pPr>
            <a:r>
              <a:rPr lang="en" sz="1500" u="sng" dirty="0">
                <a:hlinkClick r:id="rId9"/>
              </a:rPr>
              <a:t>cruzmayra@deanza.edu</a:t>
            </a:r>
            <a:r>
              <a:rPr lang="en" sz="1500" dirty="0"/>
              <a:t> </a:t>
            </a:r>
            <a:endParaRPr sz="1500" dirty="0"/>
          </a:p>
          <a:p>
            <a:pPr marL="0" indent="0">
              <a:spcBef>
                <a:spcPts val="1600"/>
              </a:spcBef>
              <a:buClr>
                <a:schemeClr val="dk1"/>
              </a:buClr>
              <a:buSzPts val="1100"/>
              <a:buNone/>
            </a:pPr>
            <a:r>
              <a:rPr lang="en" sz="1500" dirty="0"/>
              <a:t>Adrienne C. Brown</a:t>
            </a:r>
            <a:endParaRPr sz="1500" dirty="0"/>
          </a:p>
          <a:p>
            <a:pPr marL="0" indent="0">
              <a:spcBef>
                <a:spcPts val="1600"/>
              </a:spcBef>
              <a:spcAft>
                <a:spcPts val="1600"/>
              </a:spcAft>
              <a:buNone/>
            </a:pPr>
            <a:r>
              <a:rPr lang="en" sz="1500" u="sng" dirty="0">
                <a:hlinkClick r:id="rId10"/>
              </a:rPr>
              <a:t>brownac2@lacccd.edu</a:t>
            </a:r>
            <a:endParaRPr lang="en" sz="1500" u="sng" dirty="0"/>
          </a:p>
          <a:p>
            <a:pPr marL="0" indent="0">
              <a:buNone/>
            </a:pPr>
            <a:r>
              <a:rPr lang="en-US" sz="1500" dirty="0" err="1"/>
              <a:t>Chisasoto</a:t>
            </a:r>
            <a:r>
              <a:rPr lang="en-US" sz="1500" dirty="0"/>
              <a:t> </a:t>
            </a:r>
            <a:r>
              <a:rPr lang="en-US" sz="1500" dirty="0" err="1"/>
              <a:t>Ukeyi</a:t>
            </a:r>
            <a:endParaRPr lang="en-US" sz="1500" dirty="0"/>
          </a:p>
          <a:p>
            <a:pPr marL="0" indent="0">
              <a:spcBef>
                <a:spcPts val="1600"/>
              </a:spcBef>
              <a:buNone/>
            </a:pPr>
            <a:r>
              <a:rPr lang="en-US" sz="1500" u="sng" dirty="0">
                <a:hlinkClick r:id="rId11"/>
              </a:rPr>
              <a:t>cukeyi@mtsac.edu</a:t>
            </a:r>
            <a:r>
              <a:rPr lang="en-US" sz="1500" dirty="0"/>
              <a:t> </a:t>
            </a:r>
          </a:p>
          <a:p>
            <a:pPr marL="0" indent="0">
              <a:spcBef>
                <a:spcPts val="1600"/>
              </a:spcBef>
              <a:spcAft>
                <a:spcPts val="1600"/>
              </a:spcAft>
              <a:buNone/>
            </a:pPr>
            <a:endParaRPr sz="1500" dirty="0"/>
          </a:p>
        </p:txBody>
      </p:sp>
      <p:sp>
        <p:nvSpPr>
          <p:cNvPr id="152" name="Slide Number Placeholder 4">
            <a:extLst>
              <a:ext uri="{FF2B5EF4-FFF2-40B4-BE49-F238E27FC236}">
                <a16:creationId xmlns:a16="http://schemas.microsoft.com/office/drawing/2014/main" id="{D2BC8BC1-6540-4698-BBF0-0ADB999494D8}"/>
              </a:ext>
            </a:extLst>
          </p:cNvPr>
          <p:cNvSpPr>
            <a:spLocks noGrp="1"/>
          </p:cNvSpPr>
          <p:nvPr>
            <p:ph type="sldNum" sz="quarter" idx="10"/>
          </p:nvPr>
        </p:nvSpPr>
        <p:spPr>
          <a:xfrm>
            <a:off x="10437813" y="6356350"/>
            <a:ext cx="915987" cy="365125"/>
          </a:xfrm>
        </p:spPr>
        <p:txBody>
          <a:bodyPr/>
          <a:lstStyle/>
          <a:p>
            <a:pPr>
              <a:spcAft>
                <a:spcPts val="600"/>
              </a:spcAft>
              <a:defRPr/>
            </a:pPr>
            <a:fld id="{616D5885-80C4-334A-ADD9-792750371828}" type="slidenum">
              <a:rPr lang="en-US"/>
              <a:pPr>
                <a:spcAft>
                  <a:spcPts val="600"/>
                </a:spcAft>
                <a:defRPr/>
              </a:pPr>
              <a:t>13</a:t>
            </a:fld>
            <a:endParaRPr lang="en-US"/>
          </a:p>
        </p:txBody>
      </p:sp>
      <p:sp>
        <p:nvSpPr>
          <p:cNvPr id="2" name="TextBox 1">
            <a:extLst>
              <a:ext uri="{FF2B5EF4-FFF2-40B4-BE49-F238E27FC236}">
                <a16:creationId xmlns:a16="http://schemas.microsoft.com/office/drawing/2014/main" id="{D455A738-C495-4589-B0AA-18A15C73E57B}"/>
              </a:ext>
            </a:extLst>
          </p:cNvPr>
          <p:cNvSpPr txBox="1"/>
          <p:nvPr/>
        </p:nvSpPr>
        <p:spPr>
          <a:xfrm>
            <a:off x="1799240" y="2027289"/>
            <a:ext cx="7966929" cy="369332"/>
          </a:xfrm>
          <a:prstGeom prst="rect">
            <a:avLst/>
          </a:prstGeom>
          <a:noFill/>
        </p:spPr>
        <p:txBody>
          <a:bodyPr wrap="square" rtlCol="0">
            <a:spAutoFit/>
          </a:bodyPr>
          <a:lstStyle/>
          <a:p>
            <a:pPr algn="ctr"/>
            <a:r>
              <a:rPr lang="en-US" dirty="0"/>
              <a:t>CONTACT INFO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a:spLocks noGrp="1"/>
          </p:cNvSpPr>
          <p:nvPr>
            <p:ph type="title"/>
          </p:nvPr>
        </p:nvSpPr>
        <p:spPr>
          <a:xfrm>
            <a:off x="1277650" y="365125"/>
            <a:ext cx="10046043" cy="1325563"/>
          </a:xfrm>
        </p:spPr>
        <p:txBody>
          <a:bodyPr spcFirstLastPara="1" vert="horz" wrap="square" lIns="121900" tIns="121900" rIns="121900" bIns="121900" numCol="1" anchor="b" anchorCtr="0" compatLnSpc="1">
            <a:prstTxWarp prst="textNoShape">
              <a:avLst/>
            </a:prstTxWarp>
            <a:normAutofit/>
          </a:bodyPr>
          <a:lstStyle/>
          <a:p>
            <a:r>
              <a:rPr lang="en"/>
              <a:t>Resources</a:t>
            </a:r>
            <a:endParaRPr/>
          </a:p>
        </p:txBody>
      </p:sp>
      <p:sp>
        <p:nvSpPr>
          <p:cNvPr id="136" name="Google Shape;136;p26"/>
          <p:cNvSpPr txBox="1">
            <a:spLocks noGrp="1"/>
          </p:cNvSpPr>
          <p:nvPr>
            <p:ph sz="half" idx="1"/>
          </p:nvPr>
        </p:nvSpPr>
        <p:spPr>
          <a:xfrm>
            <a:off x="1277650" y="1798320"/>
            <a:ext cx="10058400" cy="4419600"/>
          </a:xfrm>
        </p:spPr>
        <p:txBody>
          <a:bodyPr spcFirstLastPara="1" vert="horz" wrap="square" lIns="121900" tIns="121900" rIns="121900" bIns="121900" numCol="1" anchor="t" anchorCtr="0" compatLnSpc="1">
            <a:prstTxWarp prst="textNoShape">
              <a:avLst/>
            </a:prstTxWarp>
            <a:normAutofit/>
          </a:bodyPr>
          <a:lstStyle/>
          <a:p>
            <a:r>
              <a:rPr lang="en" u="sng" dirty="0">
                <a:hlinkClick r:id="rId3"/>
              </a:rPr>
              <a:t>Antiracism Education in California Community Colleges</a:t>
            </a:r>
            <a:endParaRPr dirty="0"/>
          </a:p>
          <a:p>
            <a:r>
              <a:rPr lang="en" u="sng" dirty="0">
                <a:hlinkClick r:id="rId4"/>
              </a:rPr>
              <a:t>Equity-driven Systems: Student Equity and Achievement in the California Community Colleges</a:t>
            </a:r>
            <a:endParaRPr dirty="0"/>
          </a:p>
          <a:p>
            <a:r>
              <a:rPr lang="en" u="sng" dirty="0">
                <a:hlinkClick r:id="rId5"/>
              </a:rPr>
              <a:t>Summer 2020 </a:t>
            </a:r>
            <a:r>
              <a:rPr lang="en" i="1" u="sng" dirty="0">
                <a:hlinkClick r:id="rId5"/>
              </a:rPr>
              <a:t>Rostrum</a:t>
            </a:r>
            <a:endParaRPr i="1" dirty="0"/>
          </a:p>
          <a:p>
            <a:r>
              <a:rPr lang="en" u="sng" dirty="0">
                <a:hlinkClick r:id="rId6"/>
              </a:rPr>
              <a:t>CCCCO DEI Glossary</a:t>
            </a:r>
            <a:endParaRPr dirty="0"/>
          </a:p>
          <a:p>
            <a:r>
              <a:rPr lang="en" dirty="0">
                <a:hlinkClick r:id="rId7"/>
              </a:rPr>
              <a:t>Campus Climate Survey Results by Race</a:t>
            </a:r>
            <a:endParaRPr dirty="0"/>
          </a:p>
          <a:p>
            <a:pPr marL="0" indent="0">
              <a:spcBef>
                <a:spcPts val="1600"/>
              </a:spcBef>
              <a:spcAft>
                <a:spcPts val="1600"/>
              </a:spcAft>
              <a:buNone/>
            </a:pPr>
            <a:endParaRPr dirty="0"/>
          </a:p>
        </p:txBody>
      </p:sp>
      <p:sp>
        <p:nvSpPr>
          <p:cNvPr id="77" name="Slide Number Placeholder 3">
            <a:extLst>
              <a:ext uri="{FF2B5EF4-FFF2-40B4-BE49-F238E27FC236}">
                <a16:creationId xmlns:a16="http://schemas.microsoft.com/office/drawing/2014/main" id="{55479CD5-3FB7-4AAD-A8BF-AD7B3609730A}"/>
              </a:ext>
            </a:extLst>
          </p:cNvPr>
          <p:cNvSpPr>
            <a:spLocks noGrp="1"/>
          </p:cNvSpPr>
          <p:nvPr>
            <p:ph type="sldNum" sz="quarter" idx="10"/>
          </p:nvPr>
        </p:nvSpPr>
        <p:spPr>
          <a:xfrm>
            <a:off x="10437813" y="6356350"/>
            <a:ext cx="915987" cy="365125"/>
          </a:xfrm>
        </p:spPr>
        <p:txBody>
          <a:bodyPr/>
          <a:lstStyle/>
          <a:p>
            <a:pPr>
              <a:spcAft>
                <a:spcPts val="600"/>
              </a:spcAft>
              <a:defRPr/>
            </a:pPr>
            <a:fld id="{CA86D19C-58E4-0C4B-866F-351E2232D695}" type="slidenum">
              <a:rPr lang="en-US"/>
              <a:pPr>
                <a:spcAft>
                  <a:spcPts val="600"/>
                </a:spcAft>
                <a:defRPr/>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1277650" y="365125"/>
            <a:ext cx="10046043" cy="1325563"/>
          </a:xfrm>
        </p:spPr>
        <p:txBody>
          <a:bodyPr spcFirstLastPara="1" vert="horz" wrap="square" lIns="121900" tIns="121900" rIns="121900" bIns="121900" numCol="1" anchor="b" anchorCtr="0" compatLnSpc="1">
            <a:prstTxWarp prst="textNoShape">
              <a:avLst/>
            </a:prstTxWarp>
            <a:normAutofit/>
          </a:bodyPr>
          <a:lstStyle/>
          <a:p>
            <a:pPr marL="507987" marR="507987">
              <a:buClr>
                <a:schemeClr val="dk1"/>
              </a:buClr>
              <a:buSzPts val="1100"/>
            </a:pPr>
            <a:r>
              <a:rPr lang="en-US" b="1">
                <a:highlight>
                  <a:srgbClr val="FFFFFF"/>
                </a:highlight>
              </a:rPr>
              <a:t>Session Description</a:t>
            </a:r>
            <a:endParaRPr lang="en-US"/>
          </a:p>
        </p:txBody>
      </p:sp>
      <p:sp>
        <p:nvSpPr>
          <p:cNvPr id="61" name="Google Shape;61;p14"/>
          <p:cNvSpPr txBox="1">
            <a:spLocks noGrp="1"/>
          </p:cNvSpPr>
          <p:nvPr>
            <p:ph sz="half" idx="1"/>
          </p:nvPr>
        </p:nvSpPr>
        <p:spPr>
          <a:xfrm>
            <a:off x="1277650" y="1798320"/>
            <a:ext cx="10058400" cy="4419600"/>
          </a:xfrm>
        </p:spPr>
        <p:txBody>
          <a:bodyPr spcFirstLastPara="1" vert="horz" wrap="square" lIns="121900" tIns="121900" rIns="121900" bIns="121900" numCol="1" anchor="t" anchorCtr="0" compatLnSpc="1">
            <a:prstTxWarp prst="textNoShape">
              <a:avLst/>
            </a:prstTxWarp>
            <a:normAutofit fontScale="92500" lnSpcReduction="10000"/>
          </a:bodyPr>
          <a:lstStyle/>
          <a:p>
            <a:pPr marL="507987" marR="507987" indent="0">
              <a:buClr>
                <a:schemeClr val="dk1"/>
              </a:buClr>
              <a:buSzPct val="100000"/>
              <a:buNone/>
            </a:pPr>
            <a:r>
              <a:rPr lang="en-US" sz="2800" dirty="0">
                <a:highlight>
                  <a:srgbClr val="FFFFFF"/>
                </a:highlight>
              </a:rPr>
              <a:t>Many of us have participated in local and national campus climate surveys to engage in institutional change. As faculty and senate leaders, we have the opportunity to study and impact campus climate change by interrogating and analyzing data to get us to a place of “real talk.” We know the data, and we know the story: Higher education was designed with White architecture. As educators we should be asking: Are we serving our students well? How do we disrupt the system and provide opportunities for students of color to thrive?  Join this interactive session to hear from a powerful panel of equity-minded leaders and practitioners on how to transform campus culture.</a:t>
            </a:r>
            <a:endParaRPr lang="en-US" sz="2800" dirty="0"/>
          </a:p>
        </p:txBody>
      </p:sp>
      <p:sp>
        <p:nvSpPr>
          <p:cNvPr id="66" name="Slide Number Placeholder 3">
            <a:extLst>
              <a:ext uri="{FF2B5EF4-FFF2-40B4-BE49-F238E27FC236}">
                <a16:creationId xmlns:a16="http://schemas.microsoft.com/office/drawing/2014/main" id="{1598AFD6-D072-4E9C-97B5-26B1BB559C8D}"/>
              </a:ext>
            </a:extLst>
          </p:cNvPr>
          <p:cNvSpPr>
            <a:spLocks noGrp="1"/>
          </p:cNvSpPr>
          <p:nvPr>
            <p:ph type="sldNum" sz="quarter" idx="10"/>
          </p:nvPr>
        </p:nvSpPr>
        <p:spPr>
          <a:xfrm>
            <a:off x="10437813" y="6356350"/>
            <a:ext cx="915987" cy="365125"/>
          </a:xfrm>
        </p:spPr>
        <p:txBody>
          <a:bodyPr/>
          <a:lstStyle/>
          <a:p>
            <a:pPr>
              <a:spcAft>
                <a:spcPts val="600"/>
              </a:spcAft>
              <a:defRPr/>
            </a:pPr>
            <a:fld id="{CA86D19C-58E4-0C4B-866F-351E2232D695}" type="slidenum">
              <a:rPr lang="en-US"/>
              <a:pPr>
                <a:spcAft>
                  <a:spcPts val="600"/>
                </a:spcAft>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2560319" y="403412"/>
            <a:ext cx="8793479" cy="1685768"/>
          </a:xfrm>
        </p:spPr>
        <p:txBody>
          <a:bodyPr spcFirstLastPara="1" vert="horz" wrap="square" lIns="121900" tIns="121900" rIns="121900" bIns="121900" numCol="1" anchor="b" anchorCtr="0" compatLnSpc="1">
            <a:prstTxWarp prst="textNoShape">
              <a:avLst/>
            </a:prstTxWarp>
            <a:normAutofit/>
          </a:bodyPr>
          <a:lstStyle/>
          <a:p>
            <a:r>
              <a:rPr lang="en" sz="7200" dirty="0"/>
              <a:t>Panelists</a:t>
            </a:r>
            <a:endParaRPr sz="7200" dirty="0"/>
          </a:p>
        </p:txBody>
      </p:sp>
      <p:sp>
        <p:nvSpPr>
          <p:cNvPr id="67" name="Google Shape;67;p15"/>
          <p:cNvSpPr txBox="1">
            <a:spLocks noGrp="1"/>
          </p:cNvSpPr>
          <p:nvPr>
            <p:ph idx="1"/>
          </p:nvPr>
        </p:nvSpPr>
        <p:spPr>
          <a:xfrm>
            <a:off x="905933" y="2369000"/>
            <a:ext cx="11182466" cy="4352475"/>
          </a:xfrm>
        </p:spPr>
        <p:txBody>
          <a:bodyPr spcFirstLastPara="1" vert="horz" wrap="square" lIns="121900" tIns="121900" rIns="121900" bIns="121900" numCol="1" anchor="t" anchorCtr="0" compatLnSpc="1">
            <a:prstTxWarp prst="textNoShape">
              <a:avLst/>
            </a:prstTxWarp>
            <a:normAutofit fontScale="47500" lnSpcReduction="20000"/>
          </a:bodyPr>
          <a:lstStyle/>
          <a:p>
            <a:pPr marL="230188" indent="-230188">
              <a:lnSpc>
                <a:spcPct val="120000"/>
              </a:lnSpc>
              <a:spcBef>
                <a:spcPts val="0"/>
              </a:spcBef>
              <a:spcAft>
                <a:spcPts val="600"/>
              </a:spcAft>
              <a:buClr>
                <a:schemeClr val="dk1"/>
              </a:buClr>
              <a:buSzPct val="100000"/>
              <a:buFont typeface="Calibri"/>
              <a:buChar char="●"/>
            </a:pPr>
            <a:r>
              <a:rPr lang="en-US" sz="4200" dirty="0">
                <a:highlight>
                  <a:srgbClr val="FFFFFF"/>
                </a:highlight>
              </a:rPr>
              <a:t>Katherine Squire, Vice President of Student Senate of California Community Colleges</a:t>
            </a:r>
          </a:p>
          <a:p>
            <a:pPr marL="230188" indent="-230188">
              <a:lnSpc>
                <a:spcPct val="120000"/>
              </a:lnSpc>
              <a:spcBef>
                <a:spcPts val="0"/>
              </a:spcBef>
              <a:spcAft>
                <a:spcPts val="600"/>
              </a:spcAft>
              <a:buClr>
                <a:schemeClr val="dk1"/>
              </a:buClr>
              <a:buSzPct val="100000"/>
              <a:buFont typeface="Calibri"/>
              <a:buChar char="●"/>
            </a:pPr>
            <a:r>
              <a:rPr lang="en-US" sz="4200" dirty="0">
                <a:highlight>
                  <a:srgbClr val="FFFFFF"/>
                </a:highlight>
              </a:rPr>
              <a:t>Dr. Darla Cooper </a:t>
            </a:r>
            <a:r>
              <a:rPr lang="en-US" sz="4200" dirty="0">
                <a:highlight>
                  <a:schemeClr val="lt1"/>
                </a:highlight>
              </a:rPr>
              <a:t>(she/her/hers), </a:t>
            </a:r>
            <a:r>
              <a:rPr lang="en-US" sz="4200" dirty="0">
                <a:highlight>
                  <a:srgbClr val="FFFFFF"/>
                </a:highlight>
              </a:rPr>
              <a:t>Umoja Community Board President &amp; RP Group Executive Director</a:t>
            </a:r>
          </a:p>
          <a:p>
            <a:pPr marL="230188" indent="-230188">
              <a:lnSpc>
                <a:spcPct val="120000"/>
              </a:lnSpc>
              <a:spcBef>
                <a:spcPts val="0"/>
              </a:spcBef>
              <a:spcAft>
                <a:spcPts val="600"/>
              </a:spcAft>
              <a:buClr>
                <a:schemeClr val="dk1"/>
              </a:buClr>
              <a:buSzPct val="100000"/>
              <a:buFont typeface="Calibri"/>
              <a:buChar char="●"/>
            </a:pPr>
            <a:r>
              <a:rPr lang="en-US" sz="4200" dirty="0">
                <a:highlight>
                  <a:srgbClr val="FFFFFF"/>
                </a:highlight>
              </a:rPr>
              <a:t>Dr. Elvin Ramos, </a:t>
            </a:r>
            <a:r>
              <a:rPr lang="en-US" sz="4200" dirty="0" err="1">
                <a:highlight>
                  <a:srgbClr val="FFFFFF"/>
                </a:highlight>
              </a:rPr>
              <a:t>DeAnza</a:t>
            </a:r>
            <a:r>
              <a:rPr lang="en-US" sz="4200" dirty="0">
                <a:highlight>
                  <a:srgbClr val="FFFFFF"/>
                </a:highlight>
              </a:rPr>
              <a:t> College Dean of Social Science and Humanities</a:t>
            </a:r>
          </a:p>
          <a:p>
            <a:pPr marL="230188" indent="-230188">
              <a:lnSpc>
                <a:spcPct val="120000"/>
              </a:lnSpc>
              <a:spcBef>
                <a:spcPts val="0"/>
              </a:spcBef>
              <a:spcAft>
                <a:spcPts val="600"/>
              </a:spcAft>
              <a:buClr>
                <a:schemeClr val="dk1"/>
              </a:buClr>
              <a:buSzPct val="100000"/>
              <a:buFont typeface="Calibri"/>
              <a:buChar char="●"/>
            </a:pPr>
            <a:r>
              <a:rPr lang="en-US" sz="4200" dirty="0">
                <a:highlight>
                  <a:srgbClr val="FFFFFF"/>
                </a:highlight>
              </a:rPr>
              <a:t>Dr. Jennifer Taylor-Mendoza, Skyline College Vice President of Instruction</a:t>
            </a:r>
          </a:p>
          <a:p>
            <a:pPr marL="230188" indent="-230188">
              <a:lnSpc>
                <a:spcPct val="120000"/>
              </a:lnSpc>
              <a:spcBef>
                <a:spcPts val="0"/>
              </a:spcBef>
              <a:spcAft>
                <a:spcPts val="600"/>
              </a:spcAft>
              <a:buClr>
                <a:schemeClr val="dk1"/>
              </a:buClr>
              <a:buSzPct val="100000"/>
              <a:buFont typeface="Calibri"/>
              <a:buChar char="●"/>
            </a:pPr>
            <a:r>
              <a:rPr lang="en-US" sz="4200" dirty="0">
                <a:highlight>
                  <a:srgbClr val="FFFFFF"/>
                </a:highlight>
              </a:rPr>
              <a:t>Dr. Erin Vines, Antelope Valley College Vice President of Student Services </a:t>
            </a:r>
          </a:p>
          <a:p>
            <a:pPr marL="230188" indent="-230188">
              <a:lnSpc>
                <a:spcPct val="120000"/>
              </a:lnSpc>
              <a:spcBef>
                <a:spcPts val="0"/>
              </a:spcBef>
              <a:spcAft>
                <a:spcPts val="600"/>
              </a:spcAft>
              <a:buClr>
                <a:schemeClr val="dk1"/>
              </a:buClr>
              <a:buSzPct val="100000"/>
              <a:buFont typeface="Calibri"/>
              <a:buChar char="●"/>
            </a:pPr>
            <a:r>
              <a:rPr lang="en-US" sz="4200" dirty="0">
                <a:highlight>
                  <a:srgbClr val="FFFFFF"/>
                </a:highlight>
              </a:rPr>
              <a:t>Adrienne Brown (she/her/hers), LACCD Guided Pathways Coordinator, LA Harbor College Articulation Officer, and ASCCC Legislative &amp; Advocacy Committee</a:t>
            </a:r>
            <a:endParaRPr lang="en-US" sz="4200" b="1" dirty="0">
              <a:highlight>
                <a:srgbClr val="FFFFFF"/>
              </a:highlight>
            </a:endParaRPr>
          </a:p>
          <a:p>
            <a:pPr marL="230188" indent="-230188">
              <a:lnSpc>
                <a:spcPct val="120000"/>
              </a:lnSpc>
              <a:spcBef>
                <a:spcPts val="0"/>
              </a:spcBef>
              <a:spcAft>
                <a:spcPts val="600"/>
              </a:spcAft>
              <a:buClr>
                <a:schemeClr val="dk1"/>
              </a:buClr>
              <a:buSzPct val="100000"/>
              <a:buFont typeface="Calibri"/>
              <a:buChar char="●"/>
            </a:pPr>
            <a:r>
              <a:rPr lang="en-US" sz="4200" dirty="0" err="1">
                <a:highlight>
                  <a:srgbClr val="FFFFFF"/>
                </a:highlight>
              </a:rPr>
              <a:t>Chisa</a:t>
            </a:r>
            <a:r>
              <a:rPr lang="en-US" sz="4200" dirty="0">
                <a:highlight>
                  <a:srgbClr val="FFFFFF"/>
                </a:highlight>
              </a:rPr>
              <a:t> </a:t>
            </a:r>
            <a:r>
              <a:rPr lang="en-US" sz="4200" dirty="0" err="1">
                <a:highlight>
                  <a:srgbClr val="FFFFFF"/>
                </a:highlight>
              </a:rPr>
              <a:t>Uyeki</a:t>
            </a:r>
            <a:r>
              <a:rPr lang="en-US" sz="4200" dirty="0">
                <a:highlight>
                  <a:srgbClr val="FFFFFF"/>
                </a:highlight>
              </a:rPr>
              <a:t> (she/her/hers), Mt. San Antonio College Senate President &amp; Librarian </a:t>
            </a:r>
          </a:p>
          <a:p>
            <a:pPr marL="230188" indent="-230188">
              <a:lnSpc>
                <a:spcPct val="120000"/>
              </a:lnSpc>
              <a:spcBef>
                <a:spcPts val="0"/>
              </a:spcBef>
              <a:spcAft>
                <a:spcPts val="600"/>
              </a:spcAft>
              <a:buClr>
                <a:schemeClr val="dk1"/>
              </a:buClr>
              <a:buSzPct val="100000"/>
              <a:buFont typeface="Calibri"/>
              <a:buChar char="●"/>
            </a:pPr>
            <a:r>
              <a:rPr lang="en-US" sz="4200" dirty="0">
                <a:highlight>
                  <a:srgbClr val="FFFFFF"/>
                </a:highlight>
              </a:rPr>
              <a:t>Mayra Cruz (she/her/</a:t>
            </a:r>
            <a:r>
              <a:rPr lang="en-US" sz="4200" dirty="0" err="1">
                <a:highlight>
                  <a:srgbClr val="FFFFFF"/>
                </a:highlight>
              </a:rPr>
              <a:t>ella</a:t>
            </a:r>
            <a:r>
              <a:rPr lang="en-US" sz="4200" dirty="0">
                <a:highlight>
                  <a:srgbClr val="FFFFFF"/>
                </a:highlight>
              </a:rPr>
              <a:t>), ASCCC Treasurer</a:t>
            </a:r>
          </a:p>
          <a:p>
            <a:pPr marL="230188" indent="-230188">
              <a:lnSpc>
                <a:spcPct val="120000"/>
              </a:lnSpc>
              <a:spcBef>
                <a:spcPts val="0"/>
              </a:spcBef>
              <a:spcAft>
                <a:spcPts val="600"/>
              </a:spcAft>
              <a:buClr>
                <a:schemeClr val="dk1"/>
              </a:buClr>
              <a:buSzPct val="100000"/>
              <a:buFont typeface="Calibri"/>
              <a:buChar char="●"/>
            </a:pPr>
            <a:r>
              <a:rPr lang="en-US" sz="4200" dirty="0">
                <a:highlight>
                  <a:srgbClr val="FFFFFF"/>
                </a:highlight>
              </a:rPr>
              <a:t>Michelle Velasquez Bean (she/her/hers), ASCCC At-large Representative</a:t>
            </a:r>
          </a:p>
        </p:txBody>
      </p:sp>
      <p:sp>
        <p:nvSpPr>
          <p:cNvPr id="78" name="Slide Number Placeholder 3">
            <a:extLst>
              <a:ext uri="{FF2B5EF4-FFF2-40B4-BE49-F238E27FC236}">
                <a16:creationId xmlns:a16="http://schemas.microsoft.com/office/drawing/2014/main" id="{9EF02E37-AC63-4966-8231-059042E34714}"/>
              </a:ext>
            </a:extLst>
          </p:cNvPr>
          <p:cNvSpPr>
            <a:spLocks noGrp="1"/>
          </p:cNvSpPr>
          <p:nvPr>
            <p:ph type="sldNum" sz="quarter" idx="10"/>
          </p:nvPr>
        </p:nvSpPr>
        <p:spPr>
          <a:xfrm>
            <a:off x="10437813" y="6356350"/>
            <a:ext cx="915987" cy="365125"/>
          </a:xfrm>
        </p:spPr>
        <p:txBody>
          <a:bodyPr/>
          <a:lstStyle/>
          <a:p>
            <a:pPr>
              <a:spcAft>
                <a:spcPts val="600"/>
              </a:spcAft>
              <a:defRPr/>
            </a:pPr>
            <a:fld id="{6816004B-AEE5-9547-AC9B-0D5C79C3D978}" type="slidenum">
              <a:rPr lang="en-US"/>
              <a:pPr>
                <a:spcAft>
                  <a:spcPts val="600"/>
                </a:spcAft>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1277650" y="365125"/>
            <a:ext cx="10046043" cy="1325563"/>
          </a:xfrm>
        </p:spPr>
        <p:txBody>
          <a:bodyPr spcFirstLastPara="1" vert="horz" wrap="square" lIns="121900" tIns="121900" rIns="121900" bIns="121900" numCol="1" anchor="b" anchorCtr="0" compatLnSpc="1">
            <a:prstTxWarp prst="textNoShape">
              <a:avLst/>
            </a:prstTxWarp>
            <a:normAutofit/>
          </a:bodyPr>
          <a:lstStyle/>
          <a:p>
            <a:r>
              <a:rPr lang="en"/>
              <a:t>Today, we will . . .</a:t>
            </a:r>
            <a:endParaRPr/>
          </a:p>
        </p:txBody>
      </p:sp>
      <p:sp>
        <p:nvSpPr>
          <p:cNvPr id="79" name="Slide Number Placeholder 3">
            <a:extLst>
              <a:ext uri="{FF2B5EF4-FFF2-40B4-BE49-F238E27FC236}">
                <a16:creationId xmlns:a16="http://schemas.microsoft.com/office/drawing/2014/main" id="{7169AC64-FEB2-44D1-A841-4F2B38D1F1D6}"/>
              </a:ext>
            </a:extLst>
          </p:cNvPr>
          <p:cNvSpPr>
            <a:spLocks noGrp="1"/>
          </p:cNvSpPr>
          <p:nvPr>
            <p:ph type="sldNum" sz="quarter" idx="10"/>
          </p:nvPr>
        </p:nvSpPr>
        <p:spPr>
          <a:xfrm>
            <a:off x="10437813" y="6356350"/>
            <a:ext cx="915987" cy="365125"/>
          </a:xfrm>
        </p:spPr>
        <p:txBody>
          <a:bodyPr/>
          <a:lstStyle/>
          <a:p>
            <a:pPr>
              <a:spcAft>
                <a:spcPts val="600"/>
              </a:spcAft>
              <a:defRPr/>
            </a:pPr>
            <a:fld id="{CA86D19C-58E4-0C4B-866F-351E2232D695}" type="slidenum">
              <a:rPr lang="en-US"/>
              <a:pPr>
                <a:spcAft>
                  <a:spcPts val="600"/>
                </a:spcAft>
                <a:defRPr/>
              </a:pPr>
              <a:t>4</a:t>
            </a:fld>
            <a:endParaRPr lang="en-US"/>
          </a:p>
        </p:txBody>
      </p:sp>
      <p:graphicFrame>
        <p:nvGraphicFramePr>
          <p:cNvPr id="75" name="Google Shape;73;p16">
            <a:extLst>
              <a:ext uri="{FF2B5EF4-FFF2-40B4-BE49-F238E27FC236}">
                <a16:creationId xmlns:a16="http://schemas.microsoft.com/office/drawing/2014/main" id="{5FAB9A16-33C0-42E5-8487-7FDA27B224C3}"/>
              </a:ext>
            </a:extLst>
          </p:cNvPr>
          <p:cNvGraphicFramePr/>
          <p:nvPr>
            <p:extLst>
              <p:ext uri="{D42A27DB-BD31-4B8C-83A1-F6EECF244321}">
                <p14:modId xmlns:p14="http://schemas.microsoft.com/office/powerpoint/2010/main" val="896806032"/>
              </p:ext>
            </p:extLst>
          </p:nvPr>
        </p:nvGraphicFramePr>
        <p:xfrm>
          <a:off x="1277650" y="1798320"/>
          <a:ext cx="100584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2560319" y="403412"/>
            <a:ext cx="8793479" cy="1685768"/>
          </a:xfrm>
        </p:spPr>
        <p:txBody>
          <a:bodyPr spcFirstLastPara="1" vert="horz" wrap="square" lIns="121900" tIns="121900" rIns="121900" bIns="121900" numCol="1" anchor="b" anchorCtr="0" compatLnSpc="1">
            <a:prstTxWarp prst="textNoShape">
              <a:avLst/>
            </a:prstTxWarp>
            <a:normAutofit/>
          </a:bodyPr>
          <a:lstStyle/>
          <a:p>
            <a:r>
              <a:rPr lang="en" dirty="0"/>
              <a:t>Cultural Change Definition </a:t>
            </a:r>
            <a:br>
              <a:rPr lang="en" dirty="0"/>
            </a:br>
            <a:r>
              <a:rPr lang="en" dirty="0"/>
              <a:t>CCCCO DEI Glossary</a:t>
            </a:r>
            <a:endParaRPr dirty="0"/>
          </a:p>
        </p:txBody>
      </p:sp>
      <p:sp>
        <p:nvSpPr>
          <p:cNvPr id="89" name="Google Shape;79;p17"/>
          <p:cNvSpPr txBox="1">
            <a:spLocks noGrp="1"/>
          </p:cNvSpPr>
          <p:nvPr>
            <p:ph idx="1"/>
          </p:nvPr>
        </p:nvSpPr>
        <p:spPr>
          <a:xfrm>
            <a:off x="829994" y="2662568"/>
            <a:ext cx="10523806" cy="3569419"/>
          </a:xfrm>
        </p:spPr>
        <p:txBody>
          <a:bodyPr spcFirstLastPara="1" vert="horz" wrap="square" lIns="121900" tIns="121900" rIns="121900" bIns="121900" numCol="1" anchor="t" anchorCtr="0" compatLnSpc="1">
            <a:prstTxWarp prst="textNoShape">
              <a:avLst/>
            </a:prstTxWarp>
            <a:normAutofit lnSpcReduction="10000"/>
          </a:bodyPr>
          <a:lstStyle/>
          <a:p>
            <a:pPr marL="0" indent="0">
              <a:lnSpc>
                <a:spcPct val="100000"/>
              </a:lnSpc>
              <a:spcBef>
                <a:spcPts val="0"/>
              </a:spcBef>
              <a:spcAft>
                <a:spcPts val="600"/>
              </a:spcAft>
              <a:buNone/>
            </a:pPr>
            <a:r>
              <a:rPr lang="en" sz="1900" dirty="0"/>
              <a:t>Refers to the </a:t>
            </a:r>
            <a:r>
              <a:rPr lang="en" sz="1900" b="1" dirty="0"/>
              <a:t>stages of development </a:t>
            </a:r>
            <a:r>
              <a:rPr lang="en" sz="1900" dirty="0"/>
              <a:t>or </a:t>
            </a:r>
            <a:r>
              <a:rPr lang="en" sz="1900" b="1" dirty="0"/>
              <a:t>new patterns of culture</a:t>
            </a:r>
            <a:r>
              <a:rPr lang="en" sz="1900" dirty="0"/>
              <a:t> that occur as a response to </a:t>
            </a:r>
            <a:r>
              <a:rPr lang="en" sz="1900" b="1" dirty="0"/>
              <a:t>changing societal conditions</a:t>
            </a:r>
            <a:r>
              <a:rPr lang="en" sz="1900" dirty="0"/>
              <a:t>. Within an organization, cultural change is a </a:t>
            </a:r>
            <a:r>
              <a:rPr lang="en" sz="1900" b="1" dirty="0"/>
              <a:t>new method of operating</a:t>
            </a:r>
            <a:r>
              <a:rPr lang="en" sz="1900" dirty="0"/>
              <a:t> and a reorientation of one’s role and responsibilities in the organization. Effective cultural change in an organization involves moving the organization toward </a:t>
            </a:r>
            <a:r>
              <a:rPr lang="en" sz="1900" b="1" dirty="0"/>
              <a:t>a new vision</a:t>
            </a:r>
            <a:r>
              <a:rPr lang="en" sz="1900" dirty="0"/>
              <a:t> or desired state. </a:t>
            </a:r>
            <a:endParaRPr sz="1900" dirty="0"/>
          </a:p>
          <a:p>
            <a:pPr marL="0" indent="0">
              <a:lnSpc>
                <a:spcPct val="100000"/>
              </a:lnSpc>
              <a:spcBef>
                <a:spcPts val="0"/>
              </a:spcBef>
              <a:spcAft>
                <a:spcPts val="600"/>
              </a:spcAft>
              <a:buNone/>
            </a:pPr>
            <a:endParaRPr sz="1900" dirty="0"/>
          </a:p>
          <a:p>
            <a:pPr marL="0" indent="0">
              <a:lnSpc>
                <a:spcPct val="100000"/>
              </a:lnSpc>
              <a:spcBef>
                <a:spcPts val="0"/>
              </a:spcBef>
              <a:spcAft>
                <a:spcPts val="600"/>
              </a:spcAft>
              <a:buNone/>
            </a:pPr>
            <a:r>
              <a:rPr lang="en" sz="1900" dirty="0"/>
              <a:t>This change is influenced by many factors including effective leadership in all aspects of the change process, </a:t>
            </a:r>
            <a:r>
              <a:rPr lang="en" sz="1900" b="1" dirty="0"/>
              <a:t>intentional alignment of structures</a:t>
            </a:r>
            <a:r>
              <a:rPr lang="en" sz="1900" dirty="0"/>
              <a:t>, </a:t>
            </a:r>
            <a:r>
              <a:rPr lang="en" sz="1900" b="1" dirty="0"/>
              <a:t>systems</a:t>
            </a:r>
            <a:r>
              <a:rPr lang="en" sz="1900" dirty="0"/>
              <a:t> and </a:t>
            </a:r>
            <a:r>
              <a:rPr lang="en" sz="1900" b="1" dirty="0"/>
              <a:t>policies</a:t>
            </a:r>
            <a:r>
              <a:rPr lang="en" sz="1900" dirty="0"/>
              <a:t> with the </a:t>
            </a:r>
            <a:r>
              <a:rPr lang="en" sz="1900" b="1" dirty="0"/>
              <a:t>new culture</a:t>
            </a:r>
            <a:r>
              <a:rPr lang="en" sz="1900" dirty="0"/>
              <a:t>, ensuring staff and stakeholder participation, clear and frequent communication regarding the cultural change, obtaining feedback and evaluating progress, and </a:t>
            </a:r>
            <a:r>
              <a:rPr lang="en" sz="1900" b="1" dirty="0"/>
              <a:t>managing any emotional response</a:t>
            </a:r>
            <a:r>
              <a:rPr lang="en" sz="1900" dirty="0"/>
              <a:t> to the change.</a:t>
            </a:r>
            <a:endParaRPr sz="1900" dirty="0"/>
          </a:p>
        </p:txBody>
      </p:sp>
      <p:sp>
        <p:nvSpPr>
          <p:cNvPr id="90" name="Slide Number Placeholder 3">
            <a:extLst>
              <a:ext uri="{FF2B5EF4-FFF2-40B4-BE49-F238E27FC236}">
                <a16:creationId xmlns:a16="http://schemas.microsoft.com/office/drawing/2014/main" id="{E0D2066F-0026-4C00-B260-0C6BD8550361}"/>
              </a:ext>
            </a:extLst>
          </p:cNvPr>
          <p:cNvSpPr>
            <a:spLocks noGrp="1"/>
          </p:cNvSpPr>
          <p:nvPr>
            <p:ph type="sldNum" sz="quarter" idx="10"/>
          </p:nvPr>
        </p:nvSpPr>
        <p:spPr>
          <a:xfrm>
            <a:off x="10437813" y="6356350"/>
            <a:ext cx="915987" cy="365125"/>
          </a:xfrm>
        </p:spPr>
        <p:txBody>
          <a:bodyPr/>
          <a:lstStyle/>
          <a:p>
            <a:pPr>
              <a:spcAft>
                <a:spcPts val="600"/>
              </a:spcAft>
              <a:defRPr/>
            </a:pPr>
            <a:fld id="{6816004B-AEE5-9547-AC9B-0D5C79C3D978}" type="slidenum">
              <a:rPr lang="en-US"/>
              <a:pPr>
                <a:spcAft>
                  <a:spcPts val="600"/>
                </a:spcAft>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1277650" y="365125"/>
            <a:ext cx="10046043" cy="1325563"/>
          </a:xfrm>
        </p:spPr>
        <p:txBody>
          <a:bodyPr spcFirstLastPara="1" vert="horz" wrap="square" lIns="121900" tIns="121900" rIns="121900" bIns="121900" numCol="1" anchor="b" anchorCtr="0" compatLnSpc="1">
            <a:prstTxWarp prst="textNoShape">
              <a:avLst/>
            </a:prstTxWarp>
            <a:normAutofit/>
          </a:bodyPr>
          <a:lstStyle/>
          <a:p>
            <a:r>
              <a:rPr lang="en" dirty="0"/>
              <a:t>Use </a:t>
            </a:r>
            <a:r>
              <a:rPr lang="en" u="sng" dirty="0">
                <a:hlinkClick r:id="rId3"/>
              </a:rPr>
              <a:t>Padlet</a:t>
            </a:r>
            <a:endParaRPr dirty="0"/>
          </a:p>
        </p:txBody>
      </p:sp>
      <p:pic>
        <p:nvPicPr>
          <p:cNvPr id="86" name="Google Shape;86;p18"/>
          <p:cNvPicPr preferRelativeResize="0"/>
          <p:nvPr/>
        </p:nvPicPr>
        <p:blipFill>
          <a:blip r:embed="rId4"/>
          <a:stretch>
            <a:fillRect/>
          </a:stretch>
        </p:blipFill>
        <p:spPr>
          <a:xfrm>
            <a:off x="1543247" y="1798320"/>
            <a:ext cx="4391343" cy="4391343"/>
          </a:xfrm>
          <a:prstGeom prst="rect">
            <a:avLst/>
          </a:prstGeom>
          <a:noFill/>
          <a:ln>
            <a:noFill/>
          </a:ln>
        </p:spPr>
      </p:pic>
      <p:sp>
        <p:nvSpPr>
          <p:cNvPr id="85" name="Google Shape;85;p18"/>
          <p:cNvSpPr txBox="1">
            <a:spLocks noGrp="1"/>
          </p:cNvSpPr>
          <p:nvPr>
            <p:ph sz="quarter" idx="4"/>
          </p:nvPr>
        </p:nvSpPr>
        <p:spPr>
          <a:xfrm>
            <a:off x="6388259" y="1283516"/>
            <a:ext cx="5465385" cy="4906147"/>
          </a:xfrm>
        </p:spPr>
        <p:txBody>
          <a:bodyPr spcFirstLastPara="1" vert="horz" wrap="square" lIns="121900" tIns="121900" rIns="121900" bIns="121900" numCol="1" anchor="t" anchorCtr="0" compatLnSpc="1">
            <a:prstTxWarp prst="textNoShape">
              <a:avLst/>
            </a:prstTxWarp>
            <a:normAutofit lnSpcReduction="10000"/>
          </a:bodyPr>
          <a:lstStyle/>
          <a:p>
            <a:pPr marL="0" indent="0">
              <a:buNone/>
            </a:pPr>
            <a:endParaRPr lang="en-US" dirty="0"/>
          </a:p>
          <a:p>
            <a:pPr marL="0" indent="0">
              <a:spcBef>
                <a:spcPts val="1600"/>
              </a:spcBef>
              <a:buNone/>
            </a:pPr>
            <a:r>
              <a:rPr lang="en-US" sz="4400" u="sng" dirty="0"/>
              <a:t>QUESTION</a:t>
            </a:r>
            <a:r>
              <a:rPr lang="en-US" sz="4400" dirty="0"/>
              <a:t> </a:t>
            </a:r>
          </a:p>
          <a:p>
            <a:pPr marL="0" indent="0">
              <a:spcBef>
                <a:spcPts val="1600"/>
              </a:spcBef>
              <a:buNone/>
            </a:pPr>
            <a:r>
              <a:rPr lang="en-US" sz="4400" dirty="0"/>
              <a:t>What are </a:t>
            </a:r>
            <a:r>
              <a:rPr lang="en-US" sz="4400" b="1" dirty="0"/>
              <a:t>one or two changes</a:t>
            </a:r>
            <a:r>
              <a:rPr lang="en-US" sz="4400" dirty="0"/>
              <a:t> that have happened at your college to </a:t>
            </a:r>
            <a:r>
              <a:rPr lang="en-US" sz="4400" b="1" dirty="0"/>
              <a:t>create cultural change</a:t>
            </a:r>
            <a:r>
              <a:rPr lang="en-US" sz="4400" dirty="0"/>
              <a:t>?</a:t>
            </a:r>
            <a:endParaRPr lang="en-US" sz="4400" b="1" dirty="0">
              <a:highlight>
                <a:srgbClr val="DB8363"/>
              </a:highlight>
            </a:endParaRPr>
          </a:p>
          <a:p>
            <a:pPr marL="0" indent="0">
              <a:spcBef>
                <a:spcPts val="1600"/>
              </a:spcBef>
              <a:spcAft>
                <a:spcPts val="1600"/>
              </a:spcAft>
              <a:buNone/>
            </a:pPr>
            <a:endParaRPr dirty="0"/>
          </a:p>
        </p:txBody>
      </p:sp>
      <p:sp>
        <p:nvSpPr>
          <p:cNvPr id="101" name="Slide Number Placeholder 4">
            <a:extLst>
              <a:ext uri="{FF2B5EF4-FFF2-40B4-BE49-F238E27FC236}">
                <a16:creationId xmlns:a16="http://schemas.microsoft.com/office/drawing/2014/main" id="{E391E07C-529A-41F6-905D-8846EC3E0595}"/>
              </a:ext>
            </a:extLst>
          </p:cNvPr>
          <p:cNvSpPr>
            <a:spLocks noGrp="1"/>
          </p:cNvSpPr>
          <p:nvPr>
            <p:ph type="sldNum" sz="quarter" idx="10"/>
          </p:nvPr>
        </p:nvSpPr>
        <p:spPr>
          <a:xfrm>
            <a:off x="10437813" y="6356350"/>
            <a:ext cx="915987" cy="365125"/>
          </a:xfrm>
        </p:spPr>
        <p:txBody>
          <a:bodyPr/>
          <a:lstStyle/>
          <a:p>
            <a:pPr>
              <a:spcAft>
                <a:spcPts val="600"/>
              </a:spcAft>
              <a:defRPr/>
            </a:pPr>
            <a:fld id="{616D5885-80C4-334A-ADD9-792750371828}" type="slidenum">
              <a:rPr lang="en-US"/>
              <a:pPr>
                <a:spcAft>
                  <a:spcPts val="600"/>
                </a:spcAft>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1277650" y="365125"/>
            <a:ext cx="10046043" cy="1325563"/>
          </a:xfrm>
        </p:spPr>
        <p:txBody>
          <a:bodyPr spcFirstLastPara="1" vert="horz" wrap="square" lIns="121900" tIns="121900" rIns="121900" bIns="121900" numCol="1" anchor="b" anchorCtr="0" compatLnSpc="1">
            <a:prstTxWarp prst="textNoShape">
              <a:avLst/>
            </a:prstTxWarp>
            <a:normAutofit/>
          </a:bodyPr>
          <a:lstStyle/>
          <a:p>
            <a:r>
              <a:rPr lang="en"/>
              <a:t>Cultural Campus Change “Traditions”</a:t>
            </a:r>
            <a:endParaRPr/>
          </a:p>
        </p:txBody>
      </p:sp>
      <p:sp>
        <p:nvSpPr>
          <p:cNvPr id="108" name="Slide Number Placeholder 3">
            <a:extLst>
              <a:ext uri="{FF2B5EF4-FFF2-40B4-BE49-F238E27FC236}">
                <a16:creationId xmlns:a16="http://schemas.microsoft.com/office/drawing/2014/main" id="{ECF7136A-C869-48E0-A5BE-9E2A3FC92BF3}"/>
              </a:ext>
            </a:extLst>
          </p:cNvPr>
          <p:cNvSpPr>
            <a:spLocks noGrp="1"/>
          </p:cNvSpPr>
          <p:nvPr>
            <p:ph type="sldNum" sz="quarter" idx="10"/>
          </p:nvPr>
        </p:nvSpPr>
        <p:spPr>
          <a:xfrm>
            <a:off x="10437813" y="6356350"/>
            <a:ext cx="915987" cy="365125"/>
          </a:xfrm>
        </p:spPr>
        <p:txBody>
          <a:bodyPr/>
          <a:lstStyle/>
          <a:p>
            <a:pPr>
              <a:spcAft>
                <a:spcPts val="600"/>
              </a:spcAft>
              <a:defRPr/>
            </a:pPr>
            <a:fld id="{CA86D19C-58E4-0C4B-866F-351E2232D695}" type="slidenum">
              <a:rPr lang="en-US"/>
              <a:pPr>
                <a:spcAft>
                  <a:spcPts val="600"/>
                </a:spcAft>
                <a:defRPr/>
              </a:pPr>
              <a:t>7</a:t>
            </a:fld>
            <a:endParaRPr lang="en-US"/>
          </a:p>
        </p:txBody>
      </p:sp>
      <p:graphicFrame>
        <p:nvGraphicFramePr>
          <p:cNvPr id="109" name="Google Shape;92;p19">
            <a:extLst>
              <a:ext uri="{FF2B5EF4-FFF2-40B4-BE49-F238E27FC236}">
                <a16:creationId xmlns:a16="http://schemas.microsoft.com/office/drawing/2014/main" id="{573CFA2F-6321-4472-9305-587A4F0922B0}"/>
              </a:ext>
            </a:extLst>
          </p:cNvPr>
          <p:cNvGraphicFramePr/>
          <p:nvPr>
            <p:extLst>
              <p:ext uri="{D42A27DB-BD31-4B8C-83A1-F6EECF244321}">
                <p14:modId xmlns:p14="http://schemas.microsoft.com/office/powerpoint/2010/main" val="2358562970"/>
              </p:ext>
            </p:extLst>
          </p:nvPr>
        </p:nvGraphicFramePr>
        <p:xfrm>
          <a:off x="1277650" y="1798320"/>
          <a:ext cx="100584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2560319" y="403412"/>
            <a:ext cx="8793479" cy="1685768"/>
          </a:xfrm>
        </p:spPr>
        <p:txBody>
          <a:bodyPr spcFirstLastPara="1" vert="horz" wrap="square" lIns="121900" tIns="121900" rIns="121900" bIns="121900" numCol="1" anchor="b" anchorCtr="0" compatLnSpc="1">
            <a:prstTxWarp prst="textNoShape">
              <a:avLst/>
            </a:prstTxWarp>
            <a:normAutofit/>
          </a:bodyPr>
          <a:lstStyle/>
          <a:p>
            <a:pPr>
              <a:spcAft>
                <a:spcPts val="1600"/>
              </a:spcAft>
            </a:pPr>
            <a:r>
              <a:rPr lang="en-US"/>
              <a:t>CCCCO Call for Action on June 5, 2020</a:t>
            </a:r>
          </a:p>
        </p:txBody>
      </p:sp>
      <p:sp>
        <p:nvSpPr>
          <p:cNvPr id="98" name="Google Shape;98;p20"/>
          <p:cNvSpPr txBox="1">
            <a:spLocks noGrp="1"/>
          </p:cNvSpPr>
          <p:nvPr>
            <p:ph idx="1"/>
          </p:nvPr>
        </p:nvSpPr>
        <p:spPr>
          <a:xfrm>
            <a:off x="829994" y="2457974"/>
            <a:ext cx="10523806" cy="4160940"/>
          </a:xfrm>
        </p:spPr>
        <p:txBody>
          <a:bodyPr spcFirstLastPara="1" vert="horz" wrap="square" lIns="121900" tIns="121900" rIns="121900" bIns="121900" numCol="1" anchor="t" anchorCtr="0" compatLnSpc="1">
            <a:prstTxWarp prst="textNoShape">
              <a:avLst/>
            </a:prstTxWarp>
            <a:normAutofit fontScale="92500" lnSpcReduction="10000"/>
          </a:bodyPr>
          <a:lstStyle/>
          <a:p>
            <a:pPr marL="0" indent="0">
              <a:spcAft>
                <a:spcPts val="1600"/>
              </a:spcAft>
              <a:buNone/>
            </a:pPr>
            <a:r>
              <a:rPr lang="en-US" b="1" dirty="0"/>
              <a:t>Campus leaders </a:t>
            </a:r>
            <a:r>
              <a:rPr lang="en-US" dirty="0"/>
              <a:t>must host </a:t>
            </a:r>
            <a:r>
              <a:rPr lang="en-US" b="1" dirty="0"/>
              <a:t>open dialogue </a:t>
            </a:r>
            <a:r>
              <a:rPr lang="en-US" dirty="0"/>
              <a:t>and </a:t>
            </a:r>
            <a:r>
              <a:rPr lang="en-US" b="1" dirty="0"/>
              <a:t>address campus climate</a:t>
            </a:r>
            <a:r>
              <a:rPr lang="en-US" dirty="0"/>
              <a:t>. The murder of George Floyd, ongoing violence projected in the news, increased unemployment, poverty and inequality impact every single community. </a:t>
            </a:r>
            <a:r>
              <a:rPr lang="en-US" b="1" dirty="0"/>
              <a:t>Now more than ever</a:t>
            </a:r>
            <a:r>
              <a:rPr lang="en-US" dirty="0"/>
              <a:t>, our students, faculty, staff and administrators need to feel a sense of agency and must have open and </a:t>
            </a:r>
            <a:r>
              <a:rPr lang="en-US" b="1" dirty="0"/>
              <a:t>honest conversations </a:t>
            </a:r>
            <a:r>
              <a:rPr lang="en-US" dirty="0"/>
              <a:t>about how we </a:t>
            </a:r>
            <a:r>
              <a:rPr lang="en-US" b="1" dirty="0"/>
              <a:t>come together </a:t>
            </a:r>
            <a:r>
              <a:rPr lang="en-US" dirty="0"/>
              <a:t>as an educational </a:t>
            </a:r>
            <a:r>
              <a:rPr lang="en-US" b="1" dirty="0"/>
              <a:t>community</a:t>
            </a:r>
            <a:r>
              <a:rPr lang="en-US" dirty="0"/>
              <a:t> to keep building </a:t>
            </a:r>
            <a:r>
              <a:rPr lang="en-US" b="1" dirty="0"/>
              <a:t>inclusive</a:t>
            </a:r>
            <a:r>
              <a:rPr lang="en-US" dirty="0"/>
              <a:t> and </a:t>
            </a:r>
            <a:r>
              <a:rPr lang="en-US" b="1" dirty="0"/>
              <a:t>safe</a:t>
            </a:r>
            <a:r>
              <a:rPr lang="en-US" dirty="0"/>
              <a:t> learning environments. </a:t>
            </a:r>
          </a:p>
          <a:p>
            <a:pPr marL="0" indent="0">
              <a:spcAft>
                <a:spcPts val="1600"/>
              </a:spcAft>
              <a:buNone/>
            </a:pPr>
            <a:r>
              <a:rPr lang="en-US" dirty="0"/>
              <a:t>Our campuses </a:t>
            </a:r>
            <a:r>
              <a:rPr lang="en-US" b="1" dirty="0"/>
              <a:t>already use surveys</a:t>
            </a:r>
            <a:r>
              <a:rPr lang="en-US" dirty="0"/>
              <a:t>, focus groups, and town halls to address campus climate, but building community virtually </a:t>
            </a:r>
            <a:r>
              <a:rPr lang="en-US" b="1" dirty="0"/>
              <a:t>requires new strategies and tools</a:t>
            </a:r>
            <a:r>
              <a:rPr lang="en-US" dirty="0"/>
              <a:t>. This work must be led by our campus CEOs/Presidents </a:t>
            </a:r>
            <a:r>
              <a:rPr lang="en-US" b="1" dirty="0"/>
              <a:t>in partnership </a:t>
            </a:r>
            <a:r>
              <a:rPr lang="en-US" dirty="0"/>
              <a:t>with district trustees, campus police, chief student service officers, campus student leaders, and their community. </a:t>
            </a:r>
          </a:p>
        </p:txBody>
      </p:sp>
      <p:sp>
        <p:nvSpPr>
          <p:cNvPr id="103" name="Slide Number Placeholder 3">
            <a:extLst>
              <a:ext uri="{FF2B5EF4-FFF2-40B4-BE49-F238E27FC236}">
                <a16:creationId xmlns:a16="http://schemas.microsoft.com/office/drawing/2014/main" id="{E41715A5-ED42-4C44-A571-7A9D5581C69B}"/>
              </a:ext>
            </a:extLst>
          </p:cNvPr>
          <p:cNvSpPr>
            <a:spLocks noGrp="1"/>
          </p:cNvSpPr>
          <p:nvPr>
            <p:ph type="sldNum" sz="quarter" idx="10"/>
          </p:nvPr>
        </p:nvSpPr>
        <p:spPr>
          <a:xfrm>
            <a:off x="10437813" y="6356350"/>
            <a:ext cx="915987" cy="365125"/>
          </a:xfrm>
        </p:spPr>
        <p:txBody>
          <a:bodyPr/>
          <a:lstStyle/>
          <a:p>
            <a:pPr>
              <a:spcAft>
                <a:spcPts val="600"/>
              </a:spcAft>
              <a:defRPr/>
            </a:pPr>
            <a:fld id="{6816004B-AEE5-9547-AC9B-0D5C79C3D978}" type="slidenum">
              <a:rPr lang="en-US"/>
              <a:pPr>
                <a:spcAft>
                  <a:spcPts val="600"/>
                </a:spcAft>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2560319" y="403412"/>
            <a:ext cx="8793479" cy="1685768"/>
          </a:xfrm>
        </p:spPr>
        <p:txBody>
          <a:bodyPr spcFirstLastPara="1" vert="horz" wrap="square" lIns="121900" tIns="121900" rIns="121900" bIns="121900" numCol="1" anchor="b" anchorCtr="0" compatLnSpc="1">
            <a:prstTxWarp prst="textNoShape">
              <a:avLst/>
            </a:prstTxWarp>
            <a:normAutofit/>
          </a:bodyPr>
          <a:lstStyle/>
          <a:p>
            <a:pPr>
              <a:spcAft>
                <a:spcPts val="1600"/>
              </a:spcAft>
            </a:pPr>
            <a:r>
              <a:rPr lang="en-US" dirty="0"/>
              <a:t>ASCCC Call for Action on June 2, 2020</a:t>
            </a:r>
          </a:p>
        </p:txBody>
      </p:sp>
      <p:sp>
        <p:nvSpPr>
          <p:cNvPr id="115" name="Google Shape;104;p21"/>
          <p:cNvSpPr txBox="1">
            <a:spLocks noGrp="1"/>
          </p:cNvSpPr>
          <p:nvPr>
            <p:ph idx="1"/>
          </p:nvPr>
        </p:nvSpPr>
        <p:spPr>
          <a:xfrm>
            <a:off x="829994" y="2506134"/>
            <a:ext cx="10523806" cy="3725854"/>
          </a:xfrm>
        </p:spPr>
        <p:txBody>
          <a:bodyPr spcFirstLastPara="1" vert="horz" wrap="square" lIns="121900" tIns="121900" rIns="121900" bIns="121900" numCol="1" anchor="t" anchorCtr="0" compatLnSpc="1">
            <a:prstTxWarp prst="textNoShape">
              <a:avLst/>
            </a:prstTxWarp>
            <a:normAutofit/>
          </a:bodyPr>
          <a:lstStyle/>
          <a:p>
            <a:pPr marL="342900" indent="-342900">
              <a:spcBef>
                <a:spcPts val="0"/>
              </a:spcBef>
              <a:buClr>
                <a:srgbClr val="8E8E8E"/>
              </a:buClr>
              <a:buSzPts val="1550"/>
              <a:buFont typeface="+mj-lt"/>
              <a:buAutoNum type="arabicPeriod"/>
            </a:pPr>
            <a:r>
              <a:rPr lang="en-US" sz="1600" dirty="0">
                <a:highlight>
                  <a:srgbClr val="FFFFFF"/>
                </a:highlight>
              </a:rPr>
              <a:t>Make an </a:t>
            </a:r>
            <a:r>
              <a:rPr lang="en-US" sz="1600" b="1" dirty="0">
                <a:highlight>
                  <a:srgbClr val="FFFFFF"/>
                </a:highlight>
              </a:rPr>
              <a:t>agenda</a:t>
            </a:r>
            <a:r>
              <a:rPr lang="en-US" sz="1600" dirty="0">
                <a:highlight>
                  <a:srgbClr val="FFFFFF"/>
                </a:highlight>
              </a:rPr>
              <a:t> item that includes a discussion of </a:t>
            </a:r>
            <a:r>
              <a:rPr lang="en-US" sz="1600" b="1" dirty="0">
                <a:highlight>
                  <a:srgbClr val="FFFFFF"/>
                </a:highlight>
              </a:rPr>
              <a:t>anti-racism/no-hate education</a:t>
            </a:r>
            <a:r>
              <a:rPr lang="en-US" sz="1600" dirty="0">
                <a:highlight>
                  <a:srgbClr val="FFFFFF"/>
                </a:highlight>
              </a:rPr>
              <a:t>. Remember, you do not have to have an answer to start a conversation. </a:t>
            </a:r>
          </a:p>
          <a:p>
            <a:pPr marL="342900" indent="-342900">
              <a:buClr>
                <a:srgbClr val="8E8E8E"/>
              </a:buClr>
              <a:buSzPts val="1550"/>
              <a:buFont typeface="+mj-lt"/>
              <a:buAutoNum type="arabicPeriod"/>
            </a:pPr>
            <a:r>
              <a:rPr lang="en-US" sz="1600" dirty="0">
                <a:highlight>
                  <a:srgbClr val="FFFFFF"/>
                </a:highlight>
              </a:rPr>
              <a:t>Prioritize </a:t>
            </a:r>
            <a:r>
              <a:rPr lang="en-US" sz="1600" b="1" dirty="0">
                <a:highlight>
                  <a:srgbClr val="FFFFFF"/>
                </a:highlight>
              </a:rPr>
              <a:t>culturally responsive curricular redesign </a:t>
            </a:r>
            <a:r>
              <a:rPr lang="en-US" sz="1600" dirty="0">
                <a:highlight>
                  <a:srgbClr val="FFFFFF"/>
                </a:highlight>
              </a:rPr>
              <a:t>with your curriculum committee.</a:t>
            </a:r>
          </a:p>
          <a:p>
            <a:pPr marL="342900" indent="-342900">
              <a:buClr>
                <a:srgbClr val="8E8E8E"/>
              </a:buClr>
              <a:buSzPts val="1550"/>
              <a:buFont typeface="+mj-lt"/>
              <a:buAutoNum type="arabicPeriod"/>
            </a:pPr>
            <a:r>
              <a:rPr lang="en-US" sz="1600" b="1" dirty="0">
                <a:highlight>
                  <a:srgbClr val="FFFFFF"/>
                </a:highlight>
              </a:rPr>
              <a:t>Acknowledge</a:t>
            </a:r>
            <a:r>
              <a:rPr lang="en-US" sz="1600" dirty="0">
                <a:highlight>
                  <a:srgbClr val="FFFFFF"/>
                </a:highlight>
              </a:rPr>
              <a:t>, without assigning blame, that the structure of the college houses </a:t>
            </a:r>
            <a:r>
              <a:rPr lang="en-US" sz="1600" b="1" dirty="0">
                <a:highlight>
                  <a:srgbClr val="FFFFFF"/>
                </a:highlight>
              </a:rPr>
              <a:t>the biases and prejudices </a:t>
            </a:r>
            <a:r>
              <a:rPr lang="en-US" sz="1600" dirty="0">
                <a:highlight>
                  <a:srgbClr val="FFFFFF"/>
                </a:highlight>
              </a:rPr>
              <a:t>of its founding time. Those biases have privileged some and disadvantaged others, particularly African-American and Latinx communities. </a:t>
            </a:r>
          </a:p>
          <a:p>
            <a:pPr marL="342900" indent="-342900">
              <a:buClr>
                <a:srgbClr val="8E8E8E"/>
              </a:buClr>
              <a:buSzPts val="1550"/>
              <a:buFont typeface="+mj-lt"/>
              <a:buAutoNum type="arabicPeriod"/>
            </a:pPr>
            <a:r>
              <a:rPr lang="en-US" sz="1600" dirty="0">
                <a:highlight>
                  <a:srgbClr val="FFFFFF"/>
                </a:highlight>
              </a:rPr>
              <a:t>Prioritize the </a:t>
            </a:r>
            <a:r>
              <a:rPr lang="en-US" sz="1600" b="1" dirty="0">
                <a:highlight>
                  <a:srgbClr val="FFFFFF"/>
                </a:highlight>
              </a:rPr>
              <a:t>evaluation of hiring </a:t>
            </a:r>
            <a:r>
              <a:rPr lang="en-US" sz="1600" dirty="0">
                <a:highlight>
                  <a:srgbClr val="FFFFFF"/>
                </a:highlight>
              </a:rPr>
              <a:t>and </a:t>
            </a:r>
            <a:r>
              <a:rPr lang="en-US" sz="1600" b="1" dirty="0">
                <a:highlight>
                  <a:srgbClr val="FFFFFF"/>
                </a:highlight>
              </a:rPr>
              <a:t>evaluation processes</a:t>
            </a:r>
            <a:r>
              <a:rPr lang="en-US" sz="1600" dirty="0">
                <a:highlight>
                  <a:srgbClr val="FFFFFF"/>
                </a:highlight>
              </a:rPr>
              <a:t>. </a:t>
            </a:r>
          </a:p>
          <a:p>
            <a:pPr marL="342900" indent="-342900">
              <a:buClr>
                <a:srgbClr val="8E8E8E"/>
              </a:buClr>
              <a:buSzPts val="1550"/>
              <a:buFont typeface="+mj-lt"/>
              <a:buAutoNum type="arabicPeriod"/>
            </a:pPr>
            <a:r>
              <a:rPr lang="en-US" sz="1600" dirty="0">
                <a:highlight>
                  <a:srgbClr val="FFFFFF"/>
                </a:highlight>
              </a:rPr>
              <a:t>Request </a:t>
            </a:r>
            <a:r>
              <a:rPr lang="en-US" sz="1600" b="1" dirty="0">
                <a:highlight>
                  <a:srgbClr val="FFFFFF"/>
                </a:highlight>
              </a:rPr>
              <a:t>services from the ASCCC</a:t>
            </a:r>
            <a:r>
              <a:rPr lang="en-US" sz="1600" dirty="0">
                <a:highlight>
                  <a:srgbClr val="FFFFFF"/>
                </a:highlight>
              </a:rPr>
              <a:t>.</a:t>
            </a:r>
          </a:p>
          <a:p>
            <a:pPr marL="342900" indent="-342900">
              <a:buClr>
                <a:srgbClr val="8E8E8E"/>
              </a:buClr>
              <a:buSzPts val="1550"/>
              <a:buFont typeface="+mj-lt"/>
              <a:buAutoNum type="arabicPeriod"/>
            </a:pPr>
            <a:r>
              <a:rPr lang="en-US" sz="1600" b="1" dirty="0">
                <a:highlight>
                  <a:srgbClr val="FFFFFF"/>
                </a:highlight>
              </a:rPr>
              <a:t>Evaluate your academic senate </a:t>
            </a:r>
            <a:r>
              <a:rPr lang="en-US" sz="1600" dirty="0">
                <a:highlight>
                  <a:srgbClr val="FFFFFF"/>
                </a:highlight>
              </a:rPr>
              <a:t>and </a:t>
            </a:r>
            <a:r>
              <a:rPr lang="en-US" sz="1600" b="1" dirty="0">
                <a:highlight>
                  <a:srgbClr val="FFFFFF"/>
                </a:highlight>
              </a:rPr>
              <a:t>find the voices </a:t>
            </a:r>
            <a:r>
              <a:rPr lang="en-US" sz="1600" dirty="0">
                <a:highlight>
                  <a:srgbClr val="FFFFFF"/>
                </a:highlight>
              </a:rPr>
              <a:t>among your faculty </a:t>
            </a:r>
            <a:r>
              <a:rPr lang="en-US" sz="1600" b="1" dirty="0">
                <a:highlight>
                  <a:srgbClr val="FFFFFF"/>
                </a:highlight>
              </a:rPr>
              <a:t>missing </a:t>
            </a:r>
            <a:r>
              <a:rPr lang="en-US" sz="1600" dirty="0">
                <a:highlight>
                  <a:srgbClr val="FFFFFF"/>
                </a:highlight>
              </a:rPr>
              <a:t>in governance. Find ways to empower those voices. </a:t>
            </a:r>
          </a:p>
          <a:p>
            <a:pPr marL="342900" indent="-342900">
              <a:buClr>
                <a:srgbClr val="8E8E8E"/>
              </a:buClr>
              <a:buSzPts val="1550"/>
              <a:buFont typeface="+mj-lt"/>
              <a:buAutoNum type="arabicPeriod"/>
            </a:pPr>
            <a:r>
              <a:rPr lang="en-US" sz="1600" dirty="0">
                <a:highlight>
                  <a:srgbClr val="FFFFFF"/>
                </a:highlight>
              </a:rPr>
              <a:t>Work with your administration and students to </a:t>
            </a:r>
            <a:r>
              <a:rPr lang="en-US" sz="1600" b="1" dirty="0">
                <a:highlight>
                  <a:srgbClr val="FFFFFF"/>
                </a:highlight>
              </a:rPr>
              <a:t>find constructive ways students can express </a:t>
            </a:r>
            <a:r>
              <a:rPr lang="en-US" sz="1600" dirty="0">
                <a:highlight>
                  <a:srgbClr val="FFFFFF"/>
                </a:highlight>
              </a:rPr>
              <a:t>themselves about the deaths [stemming from racism] and the structural and historical biases that exist.    </a:t>
            </a:r>
          </a:p>
        </p:txBody>
      </p:sp>
      <p:sp>
        <p:nvSpPr>
          <p:cNvPr id="116" name="Slide Number Placeholder 3">
            <a:extLst>
              <a:ext uri="{FF2B5EF4-FFF2-40B4-BE49-F238E27FC236}">
                <a16:creationId xmlns:a16="http://schemas.microsoft.com/office/drawing/2014/main" id="{6DE0D9F6-659F-47E9-96D1-AFD54C8AF08C}"/>
              </a:ext>
            </a:extLst>
          </p:cNvPr>
          <p:cNvSpPr>
            <a:spLocks noGrp="1"/>
          </p:cNvSpPr>
          <p:nvPr>
            <p:ph type="sldNum" sz="quarter" idx="10"/>
          </p:nvPr>
        </p:nvSpPr>
        <p:spPr>
          <a:xfrm>
            <a:off x="10437813" y="6356350"/>
            <a:ext cx="915987" cy="365125"/>
          </a:xfrm>
        </p:spPr>
        <p:txBody>
          <a:bodyPr/>
          <a:lstStyle/>
          <a:p>
            <a:pPr>
              <a:spcAft>
                <a:spcPts val="600"/>
              </a:spcAft>
              <a:defRPr/>
            </a:pPr>
            <a:fld id="{6816004B-AEE5-9547-AC9B-0D5C79C3D978}" type="slidenum">
              <a:rPr lang="en-US"/>
              <a:pPr>
                <a:spcAft>
                  <a:spcPts val="600"/>
                </a:spcAft>
                <a:defRPr/>
              </a:pPr>
              <a:t>9</a:t>
            </a:fld>
            <a:endParaRPr lang="en-US"/>
          </a:p>
        </p:txBody>
      </p:sp>
    </p:spTree>
  </p:cSld>
  <p:clrMapOvr>
    <a:masterClrMapping/>
  </p:clrMapOvr>
</p:sld>
</file>

<file path=ppt/theme/theme1.xml><?xml version="1.0" encoding="utf-8"?>
<a:theme xmlns:a="http://schemas.openxmlformats.org/drawingml/2006/main" name="ASCCC Curriculum Inst. 2020 Theme">
  <a:themeElements>
    <a:clrScheme name="ASCCC Plenary Spring 2021">
      <a:dk1>
        <a:srgbClr val="507BB5"/>
      </a:dk1>
      <a:lt1>
        <a:srgbClr val="FFFFFF"/>
      </a:lt1>
      <a:dk2>
        <a:srgbClr val="000000"/>
      </a:dk2>
      <a:lt2>
        <a:srgbClr val="F9CC41"/>
      </a:lt2>
      <a:accent1>
        <a:srgbClr val="008A69"/>
      </a:accent1>
      <a:accent2>
        <a:srgbClr val="20A7BA"/>
      </a:accent2>
      <a:accent3>
        <a:srgbClr val="C7B893"/>
      </a:accent3>
      <a:accent4>
        <a:srgbClr val="7E3783"/>
      </a:accent4>
      <a:accent5>
        <a:srgbClr val="507BB5"/>
      </a:accent5>
      <a:accent6>
        <a:srgbClr val="581519"/>
      </a:accent6>
      <a:hlink>
        <a:srgbClr val="155F90"/>
      </a:hlink>
      <a:folHlink>
        <a:srgbClr val="2EA17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lenary 2021 Spring ppt template 1 210127" id="{DAC46680-91E6-7B49-872D-F9551EF3C782}" vid="{41AAB9FA-BDD9-EB40-8621-18159C45AD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Plenary 2021 Spring ppt template 1 (1)</Template>
  <TotalTime>36</TotalTime>
  <Words>2156</Words>
  <Application>Microsoft Office PowerPoint</Application>
  <PresentationFormat>Widescreen</PresentationFormat>
  <Paragraphs>168</Paragraphs>
  <Slides>14</Slides>
  <Notes>13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Palatino</vt:lpstr>
      <vt:lpstr>Roboto</vt:lpstr>
      <vt:lpstr>ASCCC Curriculum Inst. 2020 Theme</vt:lpstr>
      <vt:lpstr>The College Tapestry: The Local Senate Role in Transforming Campus Culture General Session: Friday, April 16 at 9:00 a.m.--10:30 a.m. </vt:lpstr>
      <vt:lpstr>Session Description</vt:lpstr>
      <vt:lpstr>Panelists</vt:lpstr>
      <vt:lpstr>Today, we will . . .</vt:lpstr>
      <vt:lpstr>Cultural Change Definition  CCCCO DEI Glossary</vt:lpstr>
      <vt:lpstr>Use Padlet</vt:lpstr>
      <vt:lpstr>Cultural Campus Change “Traditions”</vt:lpstr>
      <vt:lpstr>CCCCO Call for Action on June 5, 2020</vt:lpstr>
      <vt:lpstr>ASCCC Call for Action on June 2, 2020</vt:lpstr>
      <vt:lpstr>Panelists Questions</vt:lpstr>
      <vt:lpstr>Transforming: Name it, label, and address it! </vt:lpstr>
      <vt:lpstr>Reflection and One Action </vt:lpstr>
      <vt:lpstr>Thank you! Email info@asccc.org</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Bean</dc:creator>
  <cp:lastModifiedBy>Michelle Bean</cp:lastModifiedBy>
  <cp:revision>2</cp:revision>
  <cp:lastPrinted>2020-11-24T19:27:34Z</cp:lastPrinted>
  <dcterms:created xsi:type="dcterms:W3CDTF">2021-03-26T22:50:50Z</dcterms:created>
  <dcterms:modified xsi:type="dcterms:W3CDTF">2021-04-09T04:52:36Z</dcterms:modified>
</cp:coreProperties>
</file>