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3"/>
  </p:notesMasterIdLst>
  <p:handoutMasterIdLst>
    <p:handoutMasterId r:id="rId34"/>
  </p:handoutMasterIdLst>
  <p:sldIdLst>
    <p:sldId id="256" r:id="rId2"/>
    <p:sldId id="257" r:id="rId3"/>
    <p:sldId id="265" r:id="rId4"/>
    <p:sldId id="258" r:id="rId5"/>
    <p:sldId id="260" r:id="rId6"/>
    <p:sldId id="267" r:id="rId7"/>
    <p:sldId id="266" r:id="rId8"/>
    <p:sldId id="271" r:id="rId9"/>
    <p:sldId id="262" r:id="rId10"/>
    <p:sldId id="263" r:id="rId11"/>
    <p:sldId id="285" r:id="rId12"/>
    <p:sldId id="280" r:id="rId13"/>
    <p:sldId id="277" r:id="rId14"/>
    <p:sldId id="261" r:id="rId15"/>
    <p:sldId id="264" r:id="rId16"/>
    <p:sldId id="279" r:id="rId17"/>
    <p:sldId id="268" r:id="rId18"/>
    <p:sldId id="287" r:id="rId19"/>
    <p:sldId id="283" r:id="rId20"/>
    <p:sldId id="288" r:id="rId21"/>
    <p:sldId id="289" r:id="rId22"/>
    <p:sldId id="281" r:id="rId23"/>
    <p:sldId id="270" r:id="rId24"/>
    <p:sldId id="273" r:id="rId25"/>
    <p:sldId id="274" r:id="rId26"/>
    <p:sldId id="275" r:id="rId27"/>
    <p:sldId id="278" r:id="rId28"/>
    <p:sldId id="276" r:id="rId29"/>
    <p:sldId id="272" r:id="rId30"/>
    <p:sldId id="282"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5" autoAdjust="0"/>
    <p:restoredTop sz="94670" autoAdjust="0"/>
  </p:normalViewPr>
  <p:slideViewPr>
    <p:cSldViewPr snapToGrid="0" snapToObjects="1">
      <p:cViewPr varScale="1">
        <p:scale>
          <a:sx n="53" d="100"/>
          <a:sy n="53" d="100"/>
        </p:scale>
        <p:origin x="780" y="66"/>
      </p:cViewPr>
      <p:guideLst>
        <p:guide orient="horz" pos="2160"/>
        <p:guide pos="2880"/>
      </p:guideLst>
    </p:cSldViewPr>
  </p:slideViewPr>
  <p:outlineViewPr>
    <p:cViewPr>
      <p:scale>
        <a:sx n="33" d="100"/>
        <a:sy n="33" d="100"/>
      </p:scale>
      <p:origin x="0" y="600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69C9EC-5296-D44A-A7E3-9D50F2CBDD28}" type="datetimeFigureOut">
              <a:rPr lang="en-US" smtClean="0"/>
              <a:pPr/>
              <a:t>9/13/2019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AE1346-2993-0F4D-AEB3-7C0F53CDDF6D}" type="slidenum">
              <a:rPr lang="en-US" smtClean="0"/>
              <a:pPr/>
              <a:t>‹#›</a:t>
            </a:fld>
            <a:endParaRPr lang="en-US"/>
          </a:p>
        </p:txBody>
      </p:sp>
    </p:spTree>
    <p:extLst>
      <p:ext uri="{BB962C8B-B14F-4D97-AF65-F5344CB8AC3E}">
        <p14:creationId xmlns:p14="http://schemas.microsoft.com/office/powerpoint/2010/main" val="109397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C79D6-1503-7C47-8D3D-9B8B046E9A19}" type="datetimeFigureOut">
              <a:rPr lang="en-US" smtClean="0"/>
              <a:pPr/>
              <a:t>9/13/2019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8C551-7708-9B49-90E3-D153F408E572}" type="slidenum">
              <a:rPr lang="en-US" smtClean="0"/>
              <a:pPr/>
              <a:t>‹#›</a:t>
            </a:fld>
            <a:endParaRPr lang="en-US"/>
          </a:p>
        </p:txBody>
      </p:sp>
    </p:spTree>
    <p:extLst>
      <p:ext uri="{BB962C8B-B14F-4D97-AF65-F5344CB8AC3E}">
        <p14:creationId xmlns:p14="http://schemas.microsoft.com/office/powerpoint/2010/main" val="5880962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8C551-7708-9B49-90E3-D153F408E572}" type="slidenum">
              <a:rPr lang="en-US" smtClean="0"/>
              <a:pPr/>
              <a:t>1</a:t>
            </a:fld>
            <a:endParaRPr lang="en-US"/>
          </a:p>
        </p:txBody>
      </p:sp>
    </p:spTree>
    <p:extLst>
      <p:ext uri="{BB962C8B-B14F-4D97-AF65-F5344CB8AC3E}">
        <p14:creationId xmlns:p14="http://schemas.microsoft.com/office/powerpoint/2010/main" val="577175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Michelle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10</a:t>
            </a:fld>
            <a:endParaRPr lang="en-US"/>
          </a:p>
        </p:txBody>
      </p:sp>
    </p:spTree>
    <p:extLst>
      <p:ext uri="{BB962C8B-B14F-4D97-AF65-F5344CB8AC3E}">
        <p14:creationId xmlns:p14="http://schemas.microsoft.com/office/powerpoint/2010/main" val="2673312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Michelle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11</a:t>
            </a:fld>
            <a:endParaRPr lang="en-US"/>
          </a:p>
        </p:txBody>
      </p:sp>
    </p:spTree>
    <p:extLst>
      <p:ext uri="{BB962C8B-B14F-4D97-AF65-F5344CB8AC3E}">
        <p14:creationId xmlns:p14="http://schemas.microsoft.com/office/powerpoint/2010/main" val="1003873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Michelle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12</a:t>
            </a:fld>
            <a:endParaRPr lang="en-US"/>
          </a:p>
        </p:txBody>
      </p:sp>
    </p:spTree>
    <p:extLst>
      <p:ext uri="{BB962C8B-B14F-4D97-AF65-F5344CB8AC3E}">
        <p14:creationId xmlns:p14="http://schemas.microsoft.com/office/powerpoint/2010/main" val="946913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Geoffrey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13</a:t>
            </a:fld>
            <a:endParaRPr lang="en-US"/>
          </a:p>
        </p:txBody>
      </p:sp>
    </p:spTree>
    <p:extLst>
      <p:ext uri="{BB962C8B-B14F-4D97-AF65-F5344CB8AC3E}">
        <p14:creationId xmlns:p14="http://schemas.microsoft.com/office/powerpoint/2010/main" val="560559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Geoffrey</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14</a:t>
            </a:fld>
            <a:endParaRPr lang="en-US"/>
          </a:p>
        </p:txBody>
      </p:sp>
    </p:spTree>
    <p:extLst>
      <p:ext uri="{BB962C8B-B14F-4D97-AF65-F5344CB8AC3E}">
        <p14:creationId xmlns:p14="http://schemas.microsoft.com/office/powerpoint/2010/main" val="3849059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Geoffrey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15</a:t>
            </a:fld>
            <a:endParaRPr lang="en-US"/>
          </a:p>
        </p:txBody>
      </p:sp>
    </p:spTree>
    <p:extLst>
      <p:ext uri="{BB962C8B-B14F-4D97-AF65-F5344CB8AC3E}">
        <p14:creationId xmlns:p14="http://schemas.microsoft.com/office/powerpoint/2010/main" val="435015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Geoffrey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16</a:t>
            </a:fld>
            <a:endParaRPr lang="en-US"/>
          </a:p>
        </p:txBody>
      </p:sp>
    </p:spTree>
    <p:extLst>
      <p:ext uri="{BB962C8B-B14F-4D97-AF65-F5344CB8AC3E}">
        <p14:creationId xmlns:p14="http://schemas.microsoft.com/office/powerpoint/2010/main" val="3315857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Geoffrey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17</a:t>
            </a:fld>
            <a:endParaRPr lang="en-US"/>
          </a:p>
        </p:txBody>
      </p:sp>
    </p:spTree>
    <p:extLst>
      <p:ext uri="{BB962C8B-B14F-4D97-AF65-F5344CB8AC3E}">
        <p14:creationId xmlns:p14="http://schemas.microsoft.com/office/powerpoint/2010/main" val="2394720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Geoffrey</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18</a:t>
            </a:fld>
            <a:endParaRPr lang="en-US"/>
          </a:p>
        </p:txBody>
      </p:sp>
    </p:spTree>
    <p:extLst>
      <p:ext uri="{BB962C8B-B14F-4D97-AF65-F5344CB8AC3E}">
        <p14:creationId xmlns:p14="http://schemas.microsoft.com/office/powerpoint/2010/main" val="1967973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Geoffrey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19</a:t>
            </a:fld>
            <a:endParaRPr lang="en-US"/>
          </a:p>
        </p:txBody>
      </p:sp>
    </p:spTree>
    <p:extLst>
      <p:ext uri="{BB962C8B-B14F-4D97-AF65-F5344CB8AC3E}">
        <p14:creationId xmlns:p14="http://schemas.microsoft.com/office/powerpoint/2010/main" val="879726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Michelle</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2</a:t>
            </a:fld>
            <a:endParaRPr lang="en-US"/>
          </a:p>
        </p:txBody>
      </p:sp>
    </p:spTree>
    <p:extLst>
      <p:ext uri="{BB962C8B-B14F-4D97-AF65-F5344CB8AC3E}">
        <p14:creationId xmlns:p14="http://schemas.microsoft.com/office/powerpoint/2010/main" val="4268849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Geoffrey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20</a:t>
            </a:fld>
            <a:endParaRPr lang="en-US"/>
          </a:p>
        </p:txBody>
      </p:sp>
    </p:spTree>
    <p:extLst>
      <p:ext uri="{BB962C8B-B14F-4D97-AF65-F5344CB8AC3E}">
        <p14:creationId xmlns:p14="http://schemas.microsoft.com/office/powerpoint/2010/main" val="301012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Geoffrey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21</a:t>
            </a:fld>
            <a:endParaRPr lang="en-US"/>
          </a:p>
        </p:txBody>
      </p:sp>
    </p:spTree>
    <p:extLst>
      <p:ext uri="{BB962C8B-B14F-4D97-AF65-F5344CB8AC3E}">
        <p14:creationId xmlns:p14="http://schemas.microsoft.com/office/powerpoint/2010/main" val="287927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Dolores –These</a:t>
            </a:r>
            <a:r>
              <a:rPr lang="en-US" baseline="0" dirty="0" smtClean="0"/>
              <a:t> are the basic things that we should all be doing with all of our materials all of the time.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22</a:t>
            </a:fld>
            <a:endParaRPr lang="en-US"/>
          </a:p>
        </p:txBody>
      </p:sp>
    </p:spTree>
    <p:extLst>
      <p:ext uri="{BB962C8B-B14F-4D97-AF65-F5344CB8AC3E}">
        <p14:creationId xmlns:p14="http://schemas.microsoft.com/office/powerpoint/2010/main" val="1561593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Dolores –Example is how to add Alt</a:t>
            </a:r>
            <a:r>
              <a:rPr lang="en-US" baseline="0" dirty="0" smtClean="0"/>
              <a:t> Text in PowerPoint. Actual interface will differ by application but is usually available by right-clicking image</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23</a:t>
            </a:fld>
            <a:endParaRPr lang="en-US"/>
          </a:p>
        </p:txBody>
      </p:sp>
    </p:spTree>
    <p:extLst>
      <p:ext uri="{BB962C8B-B14F-4D97-AF65-F5344CB8AC3E}">
        <p14:creationId xmlns:p14="http://schemas.microsoft.com/office/powerpoint/2010/main" val="1932022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Dolores – Some</a:t>
            </a:r>
            <a:r>
              <a:rPr lang="en-US" baseline="0" dirty="0" smtClean="0"/>
              <a:t> PDFs ARE accessible, but only if they are correctly designed as such in the first place.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24</a:t>
            </a:fld>
            <a:endParaRPr lang="en-US"/>
          </a:p>
        </p:txBody>
      </p:sp>
    </p:spTree>
    <p:extLst>
      <p:ext uri="{BB962C8B-B14F-4D97-AF65-F5344CB8AC3E}">
        <p14:creationId xmlns:p14="http://schemas.microsoft.com/office/powerpoint/2010/main" val="452610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Dolores – This example is from the Accessibility</a:t>
            </a:r>
            <a:r>
              <a:rPr lang="en-US" baseline="0" dirty="0" smtClean="0"/>
              <a:t> Checker in Canvas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25</a:t>
            </a:fld>
            <a:endParaRPr lang="en-US"/>
          </a:p>
        </p:txBody>
      </p:sp>
    </p:spTree>
    <p:extLst>
      <p:ext uri="{BB962C8B-B14F-4D97-AF65-F5344CB8AC3E}">
        <p14:creationId xmlns:p14="http://schemas.microsoft.com/office/powerpoint/2010/main" val="3932022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DECT at College of the</a:t>
            </a:r>
            <a:r>
              <a:rPr lang="en-US" baseline="0" dirty="0" smtClean="0"/>
              <a:t> Canyons – </a:t>
            </a:r>
            <a:r>
              <a:rPr lang="en-US" baseline="0" dirty="0" err="1" smtClean="0"/>
              <a:t>https://www.canyons.edu/academics/schools/learningresources/captioning/faq.php</a:t>
            </a:r>
            <a:endParaRPr lang="en-US" baseline="0" dirty="0" smtClean="0"/>
          </a:p>
          <a:p>
            <a:r>
              <a:rPr lang="en-US" dirty="0" smtClean="0"/>
              <a:t>3C</a:t>
            </a:r>
            <a:r>
              <a:rPr lang="en-US" baseline="0" dirty="0" smtClean="0"/>
              <a:t> Media Solutions - https://www.3cmediasolutions.org/      Dolores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Dolores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27</a:t>
            </a:fld>
            <a:endParaRPr lang="en-US"/>
          </a:p>
        </p:txBody>
      </p:sp>
    </p:spTree>
    <p:extLst>
      <p:ext uri="{BB962C8B-B14F-4D97-AF65-F5344CB8AC3E}">
        <p14:creationId xmlns:p14="http://schemas.microsoft.com/office/powerpoint/2010/main" val="670313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Dolores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28</a:t>
            </a:fld>
            <a:endParaRPr lang="en-US"/>
          </a:p>
        </p:txBody>
      </p:sp>
    </p:spTree>
    <p:extLst>
      <p:ext uri="{BB962C8B-B14F-4D97-AF65-F5344CB8AC3E}">
        <p14:creationId xmlns:p14="http://schemas.microsoft.com/office/powerpoint/2010/main" val="11335307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Dolores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29</a:t>
            </a:fld>
            <a:endParaRPr lang="en-US"/>
          </a:p>
        </p:txBody>
      </p:sp>
    </p:spTree>
    <p:extLst>
      <p:ext uri="{BB962C8B-B14F-4D97-AF65-F5344CB8AC3E}">
        <p14:creationId xmlns:p14="http://schemas.microsoft.com/office/powerpoint/2010/main" val="2992917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Ultimately,</a:t>
            </a:r>
            <a:r>
              <a:rPr lang="en-US" baseline="0" dirty="0" smtClean="0"/>
              <a:t> universal design is all about helping people to see things more clearly (and hear them) – and removing barriers… (Michelle)</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30</a:t>
            </a:fld>
            <a:endParaRPr lang="en-US"/>
          </a:p>
        </p:txBody>
      </p:sp>
    </p:spTree>
    <p:extLst>
      <p:ext uri="{BB962C8B-B14F-4D97-AF65-F5344CB8AC3E}">
        <p14:creationId xmlns:p14="http://schemas.microsoft.com/office/powerpoint/2010/main" val="1370269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Michelle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4</a:t>
            </a:fld>
            <a:endParaRPr lang="en-US"/>
          </a:p>
        </p:txBody>
      </p:sp>
    </p:spTree>
    <p:extLst>
      <p:ext uri="{BB962C8B-B14F-4D97-AF65-F5344CB8AC3E}">
        <p14:creationId xmlns:p14="http://schemas.microsoft.com/office/powerpoint/2010/main" val="2456456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Michelle</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5</a:t>
            </a:fld>
            <a:endParaRPr lang="en-US"/>
          </a:p>
        </p:txBody>
      </p:sp>
    </p:spTree>
    <p:extLst>
      <p:ext uri="{BB962C8B-B14F-4D97-AF65-F5344CB8AC3E}">
        <p14:creationId xmlns:p14="http://schemas.microsoft.com/office/powerpoint/2010/main" val="1562512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Michelle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6</a:t>
            </a:fld>
            <a:endParaRPr lang="en-US"/>
          </a:p>
        </p:txBody>
      </p:sp>
    </p:spTree>
    <p:extLst>
      <p:ext uri="{BB962C8B-B14F-4D97-AF65-F5344CB8AC3E}">
        <p14:creationId xmlns:p14="http://schemas.microsoft.com/office/powerpoint/2010/main" val="2133161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Michelle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7</a:t>
            </a:fld>
            <a:endParaRPr lang="en-US"/>
          </a:p>
        </p:txBody>
      </p:sp>
    </p:spTree>
    <p:extLst>
      <p:ext uri="{BB962C8B-B14F-4D97-AF65-F5344CB8AC3E}">
        <p14:creationId xmlns:p14="http://schemas.microsoft.com/office/powerpoint/2010/main" val="1102013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Michelle</a:t>
            </a:r>
            <a:r>
              <a:rPr lang="en-US" baseline="0" dirty="0" smtClean="0"/>
              <a:t>—Ask audience before clicking to activate animations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8</a:t>
            </a:fld>
            <a:endParaRPr lang="en-US"/>
          </a:p>
        </p:txBody>
      </p:sp>
    </p:spTree>
    <p:extLst>
      <p:ext uri="{BB962C8B-B14F-4D97-AF65-F5344CB8AC3E}">
        <p14:creationId xmlns:p14="http://schemas.microsoft.com/office/powerpoint/2010/main" val="2506544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Michelle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9</a:t>
            </a:fld>
            <a:endParaRPr lang="en-US"/>
          </a:p>
        </p:txBody>
      </p:sp>
    </p:spTree>
    <p:extLst>
      <p:ext uri="{BB962C8B-B14F-4D97-AF65-F5344CB8AC3E}">
        <p14:creationId xmlns:p14="http://schemas.microsoft.com/office/powerpoint/2010/main" val="3906545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pPr/>
              <a:t>Friday, September 13,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pPr/>
              <a:t>Friday, September 13,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Friday, September 13,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pPr/>
              <a:t>Friday, September 13,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Friday, September 13,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Friday, September 13,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Friday, September 13, 2019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pPr/>
              <a:t>Friday, September 13, 2019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Friday, September 13, 2019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Friday, September 13,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Friday, September 13,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Friday, September 13, 2019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hesonwheels.com/universal-design-acces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federalregister.gov/documents/2017/01/18/2017-00395/information-and-communication-technology-ict-standards-and-guidelines" TargetMode="External"/><Relationship Id="rId7" Type="http://schemas.openxmlformats.org/officeDocument/2006/relationships/hyperlink" Target="https://www.ccleague.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govt.westlaw.com/calregs/Document/IDAE26E0027264F9591A6365410A53503?viewType=FullText&amp;originationContext=documenttoc&amp;transitionType=CategoryPageItem&amp;contextData=(sc.Default)" TargetMode="External"/><Relationship Id="rId5" Type="http://schemas.openxmlformats.org/officeDocument/2006/relationships/hyperlink" Target="https://drive.google.com/file/d/1fYMFNoCwCTyJNBI_wAEUd9wHdTLa3BKX/view" TargetMode="External"/><Relationship Id="rId4" Type="http://schemas.openxmlformats.org/officeDocument/2006/relationships/hyperlink" Target="http://leginfo.legislature.ca.gov/faces/codes_displaySection.xhtml?lawCode=GOV&amp;sectionNum=7405"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courtlistener.com/recap/gov.uscourts.cacd.671736/gov.uscourts.cacd.671736.330.0.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onlinenetworkofeducators.org/course-design-academy/online-course-rubric/"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ourtlistener.com/recap/gov.uscourts.cacd.671736/gov.uscourts.cacd.671736.330.0.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ast.org/our-work/about-udl.html?utm_source=udlguidelines&amp;utm_medium=web&amp;utm_campaign=none&amp;utm_content=homepage#.XXgMGi5KiU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hyperlink" Target="http://www.cast.org/our-work/about-udl.html?utm_source=udlguidelines&amp;utm_medium=web&amp;utm_campaign=none&amp;utm_content=homepage#.XXgMGi5KiUk"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anyons.edu/academics/schools/learningresources/captioning/forms.php"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www.automaticsync.com/captionsync/get-started/california-community-colleges-dect-grant-program/" TargetMode="External"/><Relationship Id="rId4" Type="http://schemas.openxmlformats.org/officeDocument/2006/relationships/hyperlink" Target="https://www.3cmediasolutions.or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edu"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w3.org/WAI/standards-guidelines/#wca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visionresourcecenter.cccco.edu/" TargetMode="External"/><Relationship Id="rId7"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afb.org/aw/18/7/15196" TargetMode="External"/><Relationship Id="rId5" Type="http://schemas.openxmlformats.org/officeDocument/2006/relationships/hyperlink" Target="http://udlguidelines.cast.org/?utm_medium=web&amp;utm_campaign=launch&amp;utm_source=cast-news&amp;utm_content=body-text" TargetMode="External"/><Relationship Id="rId4" Type="http://schemas.openxmlformats.org/officeDocument/2006/relationships/hyperlink" Target="https://www.w3.org/WAI/standards-guidelines/#wca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gdyer@taftcollege.edu" TargetMode="External"/><Relationship Id="rId2" Type="http://schemas.openxmlformats.org/officeDocument/2006/relationships/hyperlink" Target="mailto:davisondolores@fhda.edu" TargetMode="External"/><Relationship Id="rId1" Type="http://schemas.openxmlformats.org/officeDocument/2006/relationships/slideLayout" Target="../slideLayouts/slideLayout2.xml"/><Relationship Id="rId4" Type="http://schemas.openxmlformats.org/officeDocument/2006/relationships/hyperlink" Target="mailto:Mpilati@riohondo.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universaldesign.ie/What-is-Universal-Desig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hesonwheels.com/universal-design-acces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Universal design and online accessibility standards for all students</a:t>
            </a:r>
            <a:endParaRPr lang="en-US" sz="3200" cap="none" dirty="0">
              <a:latin typeface="Times New Roman"/>
              <a:cs typeface="Times New Roman"/>
            </a:endParaRPr>
          </a:p>
        </p:txBody>
      </p:sp>
      <p:sp>
        <p:nvSpPr>
          <p:cNvPr id="3" name="Subtitle 2"/>
          <p:cNvSpPr>
            <a:spLocks noGrp="1"/>
          </p:cNvSpPr>
          <p:nvPr>
            <p:ph type="subTitle" idx="1"/>
          </p:nvPr>
        </p:nvSpPr>
        <p:spPr>
          <a:xfrm>
            <a:off x="685800" y="3505200"/>
            <a:ext cx="7848600" cy="1752600"/>
          </a:xfrm>
        </p:spPr>
        <p:txBody>
          <a:bodyPr/>
          <a:lstStyle/>
          <a:p>
            <a:r>
              <a:rPr lang="en-US" dirty="0" smtClean="0">
                <a:latin typeface="+mj-lt"/>
                <a:cs typeface="Times New Roman"/>
              </a:rPr>
              <a:t>Dolores Davison, Vice President, ASCCC</a:t>
            </a:r>
          </a:p>
          <a:p>
            <a:r>
              <a:rPr lang="en-US" dirty="0" smtClean="0">
                <a:latin typeface="+mj-lt"/>
                <a:cs typeface="Times New Roman"/>
              </a:rPr>
              <a:t>Geoffrey Dyer, Area A Representative, ASCCC</a:t>
            </a:r>
          </a:p>
          <a:p>
            <a:r>
              <a:rPr lang="en-US" dirty="0">
                <a:cs typeface="Times New Roman"/>
              </a:rPr>
              <a:t>Michelle </a:t>
            </a:r>
            <a:r>
              <a:rPr lang="en-US" dirty="0" err="1">
                <a:cs typeface="Times New Roman"/>
              </a:rPr>
              <a:t>Pilati</a:t>
            </a:r>
            <a:r>
              <a:rPr lang="en-US" dirty="0">
                <a:cs typeface="Times New Roman"/>
              </a:rPr>
              <a:t>, Faculty Coordinator, ASCCC Open Educational Resources Initiative</a:t>
            </a:r>
          </a:p>
          <a:p>
            <a:endParaRPr lang="en-US" dirty="0">
              <a:latin typeface="Times New Roman"/>
              <a:cs typeface="Times New Roman"/>
            </a:endParaRPr>
          </a:p>
        </p:txBody>
      </p:sp>
      <p:pic>
        <p:nvPicPr>
          <p:cNvPr id="5" name="Picture 4"/>
          <p:cNvPicPr/>
          <p:nvPr/>
        </p:nvPicPr>
        <p:blipFill>
          <a:blip r:embed="rId3" cstate="email">
            <a:extLst>
              <a:ext uri="{28A0092B-C50C-407E-A947-70E740481C1C}">
                <a14:useLocalDpi xmlns:a14="http://schemas.microsoft.com/office/drawing/2010/main" val="0"/>
              </a:ext>
            </a:extLst>
          </a:blip>
          <a:stretch>
            <a:fillRect/>
          </a:stretch>
        </p:blipFill>
        <p:spPr bwMode="auto">
          <a:xfrm>
            <a:off x="2665112" y="400050"/>
            <a:ext cx="3400459" cy="786470"/>
          </a:xfrm>
          <a:prstGeom prst="rect">
            <a:avLst/>
          </a:prstGeom>
          <a:noFill/>
          <a:ln w="9525">
            <a:noFill/>
            <a:miter lim="800000"/>
            <a:headEnd/>
            <a:tailEnd/>
          </a:ln>
        </p:spPr>
      </p:pic>
      <p:sp>
        <p:nvSpPr>
          <p:cNvPr id="4" name="TextBox 3"/>
          <p:cNvSpPr txBox="1"/>
          <p:nvPr/>
        </p:nvSpPr>
        <p:spPr>
          <a:xfrm>
            <a:off x="685800" y="5885234"/>
            <a:ext cx="7213060" cy="369332"/>
          </a:xfrm>
          <a:prstGeom prst="rect">
            <a:avLst/>
          </a:prstGeom>
          <a:noFill/>
        </p:spPr>
        <p:txBody>
          <a:bodyPr wrap="square" rtlCol="0">
            <a:spAutoFit/>
          </a:bodyPr>
          <a:lstStyle/>
          <a:p>
            <a:r>
              <a:rPr lang="en-US" dirty="0" smtClean="0"/>
              <a:t>ASCCC Academic Academy, September 13, 2019</a:t>
            </a:r>
            <a:endParaRPr lang="en-US" dirty="0"/>
          </a:p>
        </p:txBody>
      </p:sp>
    </p:spTree>
    <p:extLst>
      <p:ext uri="{BB962C8B-B14F-4D97-AF65-F5344CB8AC3E}">
        <p14:creationId xmlns:p14="http://schemas.microsoft.com/office/powerpoint/2010/main" val="2571385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is UD different from providing accommodations? </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sz="1000" dirty="0" smtClean="0"/>
              <a:t>Graves, Justin. </a:t>
            </a:r>
            <a:r>
              <a:rPr lang="en-US" sz="1000" dirty="0">
                <a:hlinkClick r:id="rId3"/>
              </a:rPr>
              <a:t>http://hesonwheels.com/universal-design-access/</a:t>
            </a:r>
            <a:endParaRPr lang="en-US" sz="1000" dirty="0" smtClean="0"/>
          </a:p>
          <a:p>
            <a:pPr marL="0" indent="0">
              <a:buNone/>
            </a:pPr>
            <a:endParaRPr lang="en-US" dirty="0"/>
          </a:p>
        </p:txBody>
      </p:sp>
      <p:pic>
        <p:nvPicPr>
          <p:cNvPr id="2050" name="Picture 2" descr="stair with ra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421" y="1524000"/>
            <a:ext cx="6459233" cy="4314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180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Equality Vs Equity Vs Universal Design</a:t>
            </a:r>
            <a:endParaRPr lang="en-US" sz="3200" dirty="0"/>
          </a:p>
        </p:txBody>
      </p:sp>
      <p:sp>
        <p:nvSpPr>
          <p:cNvPr id="3" name="Text Placeholder 2"/>
          <p:cNvSpPr>
            <a:spLocks noGrp="1"/>
          </p:cNvSpPr>
          <p:nvPr>
            <p:ph type="body" idx="1"/>
          </p:nvPr>
        </p:nvSpPr>
        <p:spPr/>
        <p:txBody>
          <a:bodyPr/>
          <a:lstStyle/>
          <a:p>
            <a:r>
              <a:rPr lang="en-US" dirty="0" smtClean="0"/>
              <a:t>Three people</a:t>
            </a:r>
            <a:r>
              <a:rPr lang="en-US" baseline="0" dirty="0" smtClean="0"/>
              <a:t> looking over a fence – all are different heights and all are standing on boxes of the same height – this is equality</a:t>
            </a:r>
          </a:p>
          <a:p>
            <a:r>
              <a:rPr lang="en-US" baseline="0" dirty="0" smtClean="0"/>
              <a:t>The same 3 people each standing on boxes that make them all the same height – this is equity</a:t>
            </a:r>
          </a:p>
          <a:p>
            <a:r>
              <a:rPr lang="en-US" baseline="0" dirty="0" smtClean="0"/>
              <a:t>Removing the fence so that there is no systemic barrier – that’s UD</a:t>
            </a:r>
          </a:p>
          <a:p>
            <a:endParaRPr lang="en-US" dirty="0"/>
          </a:p>
        </p:txBody>
      </p:sp>
      <p:pic>
        <p:nvPicPr>
          <p:cNvPr id="5" name="Picture 4" descr="Cartoon shows three panels that each present three people of different heights trying to see a baseball game on the other side of a fence. In the first panel, depicting equality, the three stand before a wooden fence on boxes of equal height, but the shortest person's view is obstructed by the fence. In the second panel, depicting equity, all three can see over the wooden fence because the boxes are rearranged to accommodate their various heights. In the third panel, depicting universal design, there are no boxes, but the fence is made of wire instead of wood, so everyone can see the baseball game without the need for accomodations. "/>
          <p:cNvPicPr>
            <a:picLocks noChangeAspect="1"/>
          </p:cNvPicPr>
          <p:nvPr/>
        </p:nvPicPr>
        <p:blipFill>
          <a:blip r:embed="rId3"/>
          <a:stretch>
            <a:fillRect/>
          </a:stretch>
        </p:blipFill>
        <p:spPr>
          <a:xfrm>
            <a:off x="492830" y="2049613"/>
            <a:ext cx="8140700" cy="43815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Draft CCC Distance Education Guidelines: </a:t>
            </a:r>
            <a:endParaRPr lang="en-US" dirty="0"/>
          </a:p>
        </p:txBody>
      </p:sp>
      <p:sp>
        <p:nvSpPr>
          <p:cNvPr id="3" name="Content Placeholder 2"/>
          <p:cNvSpPr>
            <a:spLocks noGrp="1"/>
          </p:cNvSpPr>
          <p:nvPr>
            <p:ph idx="1"/>
          </p:nvPr>
        </p:nvSpPr>
        <p:spPr/>
        <p:txBody>
          <a:bodyPr>
            <a:normAutofit lnSpcReduction="10000"/>
          </a:bodyPr>
          <a:lstStyle/>
          <a:p>
            <a:pPr lvl="0"/>
            <a:r>
              <a:rPr lang="en-US" i="1" dirty="0"/>
              <a:t>All distance education instructional materials must be created utilizing principles of universal design to afford all students maximum opportunity to access distance education resources in an equally effective manner</a:t>
            </a:r>
            <a:r>
              <a:rPr lang="en-US" i="1" dirty="0" smtClean="0"/>
              <a:t>. . . </a:t>
            </a:r>
            <a:endParaRPr lang="en-US" i="1" dirty="0"/>
          </a:p>
          <a:p>
            <a:pPr lvl="0"/>
            <a:r>
              <a:rPr lang="en-US" i="1" dirty="0" smtClean="0"/>
              <a:t>Difference </a:t>
            </a:r>
            <a:r>
              <a:rPr lang="en-US" i="1" dirty="0"/>
              <a:t>between accessibility and accommodations: accessibility occurs on the front-end and applies to all; accommodations are individualized and designed to mitigate an educational limitation in the educational setting.  Colleges must strive to provide course materials that are ACCESSIBLE, meaning that they can be used equally by any student without requiring a request for accommodation. This is as opposed to providing course materials that students with disabilities could only use with the provision of some type of ACCOMMODATION. </a:t>
            </a:r>
          </a:p>
          <a:p>
            <a:endParaRPr lang="en-US" dirty="0"/>
          </a:p>
        </p:txBody>
      </p:sp>
    </p:spTree>
    <p:extLst>
      <p:ext uri="{BB962C8B-B14F-4D97-AF65-F5344CB8AC3E}">
        <p14:creationId xmlns:p14="http://schemas.microsoft.com/office/powerpoint/2010/main" val="1040694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Does UD/Lack of UD Impact the Student Experience? </a:t>
            </a:r>
            <a:endParaRPr lang="en-US" b="1" dirty="0"/>
          </a:p>
        </p:txBody>
      </p:sp>
      <p:sp>
        <p:nvSpPr>
          <p:cNvPr id="3" name="Content Placeholder 2"/>
          <p:cNvSpPr>
            <a:spLocks noGrp="1"/>
          </p:cNvSpPr>
          <p:nvPr>
            <p:ph idx="1"/>
          </p:nvPr>
        </p:nvSpPr>
        <p:spPr/>
        <p:txBody>
          <a:bodyPr/>
          <a:lstStyle/>
          <a:p>
            <a:r>
              <a:rPr lang="en-US" dirty="0" smtClean="0"/>
              <a:t>Ability to access course materials </a:t>
            </a:r>
          </a:p>
          <a:p>
            <a:r>
              <a:rPr lang="en-US" dirty="0" smtClean="0"/>
              <a:t>Ability to navigate course</a:t>
            </a:r>
          </a:p>
          <a:p>
            <a:r>
              <a:rPr lang="en-US" dirty="0" smtClean="0"/>
              <a:t>Time lost while accommodations are provided </a:t>
            </a:r>
          </a:p>
          <a:p>
            <a:r>
              <a:rPr lang="en-US" dirty="0" smtClean="0"/>
              <a:t>Equity issue</a:t>
            </a:r>
          </a:p>
          <a:p>
            <a:r>
              <a:rPr lang="en-US" dirty="0" smtClean="0"/>
              <a:t>Concern for all courses, not just online courses </a:t>
            </a:r>
            <a:endParaRPr lang="en-US" dirty="0"/>
          </a:p>
        </p:txBody>
      </p:sp>
    </p:spTree>
    <p:extLst>
      <p:ext uri="{BB962C8B-B14F-4D97-AF65-F5344CB8AC3E}">
        <p14:creationId xmlns:p14="http://schemas.microsoft.com/office/powerpoint/2010/main" val="1313665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Activity . . . </a:t>
            </a:r>
            <a:endParaRPr lang="en-US" dirty="0"/>
          </a:p>
        </p:txBody>
      </p:sp>
      <p:sp>
        <p:nvSpPr>
          <p:cNvPr id="3" name="Content Placeholder 2"/>
          <p:cNvSpPr>
            <a:spLocks noGrp="1"/>
          </p:cNvSpPr>
          <p:nvPr>
            <p:ph idx="1"/>
          </p:nvPr>
        </p:nvSpPr>
        <p:spPr/>
        <p:txBody>
          <a:bodyPr/>
          <a:lstStyle/>
          <a:p>
            <a:r>
              <a:rPr lang="en-US" dirty="0" smtClean="0"/>
              <a:t>Think of a time when you were working on a project on your own, trying to meet a deadline, and you were not able to access a piece of information you were directed to or encountered serious difficulty with a software or web application. </a:t>
            </a:r>
          </a:p>
          <a:p>
            <a:r>
              <a:rPr lang="en-US" dirty="0" smtClean="0"/>
              <a:t>How did you solve this? </a:t>
            </a:r>
          </a:p>
          <a:p>
            <a:r>
              <a:rPr lang="en-US" dirty="0" smtClean="0"/>
              <a:t>What steps might our students take when encountering a class requirement that is not accessible? </a:t>
            </a:r>
          </a:p>
          <a:p>
            <a:r>
              <a:rPr lang="en-US" dirty="0" smtClean="0"/>
              <a:t>How long might it take for an accommodation to be provided, and how might this impact their experience in a course?</a:t>
            </a:r>
            <a:endParaRPr lang="en-US" dirty="0"/>
          </a:p>
        </p:txBody>
      </p:sp>
    </p:spTree>
    <p:extLst>
      <p:ext uri="{BB962C8B-B14F-4D97-AF65-F5344CB8AC3E}">
        <p14:creationId xmlns:p14="http://schemas.microsoft.com/office/powerpoint/2010/main" val="237454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Legal Obligations, System Standard &amp; Guidance </a:t>
            </a:r>
            <a:endParaRPr lang="en-US" b="1" dirty="0"/>
          </a:p>
        </p:txBody>
      </p:sp>
      <p:sp>
        <p:nvSpPr>
          <p:cNvPr id="3" name="Content Placeholder 2"/>
          <p:cNvSpPr>
            <a:spLocks noGrp="1"/>
          </p:cNvSpPr>
          <p:nvPr>
            <p:ph idx="1"/>
          </p:nvPr>
        </p:nvSpPr>
        <p:spPr/>
        <p:txBody>
          <a:bodyPr>
            <a:normAutofit/>
          </a:bodyPr>
          <a:lstStyle/>
          <a:p>
            <a:r>
              <a:rPr lang="en-US" dirty="0" smtClean="0">
                <a:hlinkClick r:id="rId3"/>
              </a:rPr>
              <a:t>Section 508 of the Americans with Disabilities Act of 1973 </a:t>
            </a:r>
            <a:r>
              <a:rPr lang="en-US" dirty="0" smtClean="0"/>
              <a:t>(“Section 508”)—Amended in 2017 to reflect advances in information and communication technology (ICT) </a:t>
            </a:r>
          </a:p>
          <a:p>
            <a:r>
              <a:rPr lang="en-US" dirty="0" smtClean="0">
                <a:hlinkClick r:id="rId4"/>
              </a:rPr>
              <a:t>California Government Code section 7405 </a:t>
            </a:r>
            <a:r>
              <a:rPr lang="en-US" dirty="0" smtClean="0"/>
              <a:t>–California adoption of 508 standards</a:t>
            </a:r>
          </a:p>
          <a:p>
            <a:r>
              <a:rPr lang="en-US" dirty="0" smtClean="0">
                <a:hlinkClick r:id="rId5"/>
              </a:rPr>
              <a:t>CCC ICT and Instructional Materials Accessibility Standard </a:t>
            </a:r>
            <a:r>
              <a:rPr lang="en-US" dirty="0" smtClean="0"/>
              <a:t>– Housed in Vision Resource Center</a:t>
            </a:r>
          </a:p>
          <a:p>
            <a:r>
              <a:rPr lang="en-US" dirty="0" smtClean="0">
                <a:hlinkClick r:id="rId6"/>
              </a:rPr>
              <a:t>Title 5 </a:t>
            </a:r>
            <a:r>
              <a:rPr lang="en-US" dirty="0">
                <a:hlinkClick r:id="rId6"/>
              </a:rPr>
              <a:t>§ </a:t>
            </a:r>
            <a:r>
              <a:rPr lang="en-US" dirty="0" smtClean="0">
                <a:hlinkClick r:id="rId6"/>
              </a:rPr>
              <a:t>56027</a:t>
            </a:r>
            <a:r>
              <a:rPr lang="en-US" dirty="0" smtClean="0"/>
              <a:t>—Requires districts to have an AP and BP for accommodations. Does your district have one? </a:t>
            </a:r>
          </a:p>
          <a:p>
            <a:r>
              <a:rPr lang="en-US" dirty="0" smtClean="0">
                <a:hlinkClick r:id="rId7"/>
              </a:rPr>
              <a:t>CCLC</a:t>
            </a:r>
            <a:r>
              <a:rPr lang="en-US" dirty="0" smtClean="0"/>
              <a:t> Template for BP/AP 3725 </a:t>
            </a:r>
          </a:p>
        </p:txBody>
      </p:sp>
    </p:spTree>
    <p:extLst>
      <p:ext uri="{BB962C8B-B14F-4D97-AF65-F5344CB8AC3E}">
        <p14:creationId xmlns:p14="http://schemas.microsoft.com/office/powerpoint/2010/main" val="2464043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Legal Obligations &amp; System Guidance </a:t>
            </a:r>
            <a:endParaRPr lang="en-US" dirty="0"/>
          </a:p>
        </p:txBody>
      </p:sp>
      <p:sp>
        <p:nvSpPr>
          <p:cNvPr id="3" name="Content Placeholder 2"/>
          <p:cNvSpPr>
            <a:spLocks noGrp="1"/>
          </p:cNvSpPr>
          <p:nvPr>
            <p:ph idx="1"/>
          </p:nvPr>
        </p:nvSpPr>
        <p:spPr/>
        <p:txBody>
          <a:bodyPr>
            <a:normAutofit/>
          </a:bodyPr>
          <a:lstStyle/>
          <a:p>
            <a:r>
              <a:rPr lang="en-US" dirty="0" smtClean="0">
                <a:hlinkClick r:id="rId3"/>
              </a:rPr>
              <a:t>Recent Legal Precedent</a:t>
            </a:r>
            <a:r>
              <a:rPr lang="en-US" dirty="0" smtClean="0"/>
              <a:t>: Roy </a:t>
            </a:r>
            <a:r>
              <a:rPr lang="en-US" dirty="0" err="1" smtClean="0"/>
              <a:t>Payan</a:t>
            </a:r>
            <a:r>
              <a:rPr lang="en-US" dirty="0" smtClean="0"/>
              <a:t>, Portia Mason, and the National Federation of The Blind California vs. LACCD (July 22, 2019). </a:t>
            </a:r>
          </a:p>
          <a:p>
            <a:r>
              <a:rPr lang="en-US" dirty="0" smtClean="0"/>
              <a:t>Forthcoming Distance Education Guidelines include guidance for accessibility </a:t>
            </a:r>
          </a:p>
          <a:p>
            <a:r>
              <a:rPr lang="en-US" dirty="0" smtClean="0">
                <a:hlinkClick r:id="rId4"/>
              </a:rPr>
              <a:t>CVC-OEI Course Design Rubric </a:t>
            </a:r>
            <a:r>
              <a:rPr lang="en-US" dirty="0" smtClean="0"/>
              <a:t>includes detailed guidance on making online courses accessible </a:t>
            </a:r>
            <a:endParaRPr lang="en-US" dirty="0"/>
          </a:p>
        </p:txBody>
      </p:sp>
    </p:spTree>
    <p:extLst>
      <p:ext uri="{BB962C8B-B14F-4D97-AF65-F5344CB8AC3E}">
        <p14:creationId xmlns:p14="http://schemas.microsoft.com/office/powerpoint/2010/main" val="1750204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3"/>
              </a:rPr>
              <a:t>National Federation of the Blind California vs. LACCD Injunction</a:t>
            </a:r>
            <a:endParaRPr lang="en-US" dirty="0"/>
          </a:p>
        </p:txBody>
      </p:sp>
      <p:sp>
        <p:nvSpPr>
          <p:cNvPr id="3" name="Content Placeholder 2"/>
          <p:cNvSpPr>
            <a:spLocks noGrp="1"/>
          </p:cNvSpPr>
          <p:nvPr>
            <p:ph idx="1"/>
          </p:nvPr>
        </p:nvSpPr>
        <p:spPr/>
        <p:txBody>
          <a:bodyPr>
            <a:normAutofit/>
          </a:bodyPr>
          <a:lstStyle/>
          <a:p>
            <a:r>
              <a:rPr lang="en-US" dirty="0" smtClean="0"/>
              <a:t>July 22, 2019 </a:t>
            </a:r>
          </a:p>
          <a:p>
            <a:r>
              <a:rPr lang="en-US" dirty="0" smtClean="0"/>
              <a:t>Requires that alternative, accessible versions of inaccessible library resources, classroom materials, and technological programs (including third-party) be provided to blind students “prior or to or at the same time” as resources for sighted students or not used. </a:t>
            </a:r>
          </a:p>
        </p:txBody>
      </p:sp>
    </p:spTree>
    <p:extLst>
      <p:ext uri="{BB962C8B-B14F-4D97-AF65-F5344CB8AC3E}">
        <p14:creationId xmlns:p14="http://schemas.microsoft.com/office/powerpoint/2010/main" val="2240766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b="1" dirty="0" smtClean="0"/>
              <a:t>Support Resources for Implementing UD </a:t>
            </a:r>
            <a:endParaRPr lang="en-US" sz="4400" b="1" dirty="0"/>
          </a:p>
        </p:txBody>
      </p:sp>
    </p:spTree>
    <p:extLst>
      <p:ext uri="{BB962C8B-B14F-4D97-AF65-F5344CB8AC3E}">
        <p14:creationId xmlns:p14="http://schemas.microsoft.com/office/powerpoint/2010/main" val="3918479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UD </a:t>
            </a:r>
            <a:endParaRPr lang="en-US" dirty="0"/>
          </a:p>
        </p:txBody>
      </p:sp>
      <p:sp>
        <p:nvSpPr>
          <p:cNvPr id="3" name="Content Placeholder 2"/>
          <p:cNvSpPr>
            <a:spLocks noGrp="1"/>
          </p:cNvSpPr>
          <p:nvPr>
            <p:ph idx="1"/>
          </p:nvPr>
        </p:nvSpPr>
        <p:spPr/>
        <p:txBody>
          <a:bodyPr/>
          <a:lstStyle/>
          <a:p>
            <a:r>
              <a:rPr lang="en-US" dirty="0" smtClean="0"/>
              <a:t>Any user can access all content </a:t>
            </a:r>
          </a:p>
          <a:p>
            <a:r>
              <a:rPr lang="en-US" dirty="0" smtClean="0"/>
              <a:t>Quality of content is not diminished by design</a:t>
            </a:r>
          </a:p>
          <a:p>
            <a:r>
              <a:rPr lang="en-US" dirty="0" smtClean="0"/>
              <a:t>Convenient for users </a:t>
            </a:r>
          </a:p>
          <a:p>
            <a:r>
              <a:rPr lang="en-US" dirty="0" smtClean="0"/>
              <a:t>Enjoyable for users </a:t>
            </a:r>
            <a:endParaRPr lang="en-US" dirty="0"/>
          </a:p>
        </p:txBody>
      </p:sp>
    </p:spTree>
    <p:extLst>
      <p:ext uri="{BB962C8B-B14F-4D97-AF65-F5344CB8AC3E}">
        <p14:creationId xmlns:p14="http://schemas.microsoft.com/office/powerpoint/2010/main" val="311624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cs typeface="Times New Roman"/>
              </a:rPr>
              <a:t>Session Description </a:t>
            </a:r>
            <a:endParaRPr lang="en-US" dirty="0">
              <a:cs typeface="Times New Roman"/>
            </a:endParaRPr>
          </a:p>
        </p:txBody>
      </p:sp>
      <p:sp>
        <p:nvSpPr>
          <p:cNvPr id="3" name="Content Placeholder 2"/>
          <p:cNvSpPr>
            <a:spLocks noGrp="1"/>
          </p:cNvSpPr>
          <p:nvPr>
            <p:ph idx="1"/>
          </p:nvPr>
        </p:nvSpPr>
        <p:spPr/>
        <p:txBody>
          <a:bodyPr>
            <a:normAutofit lnSpcReduction="10000"/>
          </a:bodyPr>
          <a:lstStyle/>
          <a:p>
            <a:pPr marL="0" indent="0">
              <a:buNone/>
            </a:pPr>
            <a:r>
              <a:rPr lang="en-US" dirty="0"/>
              <a:t>            Every college is required to comply with the Americans with Disabilities act but most colleges are challenged with identifying appropriate standards and resources to implement.  Being mindful of accessibility requirements creates a better experience for all students. Embracing the concept of Universal Design may be a means of re-framing the accessibility conversation to moving beyond compliance to doing the right thing for all students. Join us for a discussion of the principles of Universal Design and ways they can be integrated at your college, not just for students online but all students.</a:t>
            </a:r>
          </a:p>
          <a:p>
            <a:pPr marL="0" indent="0">
              <a:buNone/>
            </a:pPr>
            <a:r>
              <a:rPr lang="en-US" dirty="0"/>
              <a:t/>
            </a:r>
            <a:br>
              <a:rPr lang="en-US" dirty="0"/>
            </a:br>
            <a:endParaRPr lang="en-US" dirty="0"/>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2762427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26" y="38100"/>
            <a:ext cx="8229600" cy="990600"/>
          </a:xfrm>
        </p:spPr>
        <p:txBody>
          <a:bodyPr/>
          <a:lstStyle/>
          <a:p>
            <a:r>
              <a:rPr lang="en-US" dirty="0" smtClean="0"/>
              <a:t>Universal Design for Learning </a:t>
            </a:r>
            <a:endParaRPr lang="en-US" dirty="0"/>
          </a:p>
        </p:txBody>
      </p:sp>
      <p:sp>
        <p:nvSpPr>
          <p:cNvPr id="4" name="Content Placeholder 3"/>
          <p:cNvSpPr>
            <a:spLocks noGrp="1"/>
          </p:cNvSpPr>
          <p:nvPr>
            <p:ph idx="1"/>
          </p:nvPr>
        </p:nvSpPr>
        <p:spPr>
          <a:xfrm>
            <a:off x="350196" y="846306"/>
            <a:ext cx="8336604" cy="5630694"/>
          </a:xfrm>
        </p:spPr>
        <p:txBody>
          <a:bodyPr/>
          <a:lstStyle/>
          <a:p>
            <a:r>
              <a:rPr lang="en-US" dirty="0" smtClean="0">
                <a:hlinkClick r:id="rId3"/>
              </a:rPr>
              <a:t>Center for Applied Special Technology’s </a:t>
            </a:r>
            <a:r>
              <a:rPr lang="en-US" dirty="0" smtClean="0"/>
              <a:t>Research-based Framework:</a:t>
            </a:r>
          </a:p>
          <a:p>
            <a:pPr marL="0" indent="0">
              <a:buNone/>
            </a:pPr>
            <a:r>
              <a:rPr lang="en-US" dirty="0" smtClean="0"/>
              <a:t> </a:t>
            </a:r>
            <a:endParaRPr lang="en-US" dirty="0"/>
          </a:p>
        </p:txBody>
      </p:sp>
      <p:pic>
        <p:nvPicPr>
          <p:cNvPr id="1027" name="Picture 3" descr="Three aspects of CAST's universal design for learning guidelines are displayed as infographics of a human brain with different regions colored. The first is Engagement, the why of learning, with green regions in the center of the brain highlighted. The sedond in representation, the what of learning, with purple regions near the back of the brain highlighted. The last is action &amp; expression, the how of learning, with blue regions in the front of the brain highlighed. "/>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4826" y="1812566"/>
            <a:ext cx="8514207" cy="4790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3971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829" y="154021"/>
            <a:ext cx="8229600" cy="990600"/>
          </a:xfrm>
        </p:spPr>
        <p:txBody>
          <a:bodyPr/>
          <a:lstStyle/>
          <a:p>
            <a:r>
              <a:rPr lang="en-US" dirty="0" smtClean="0"/>
              <a:t>CAST’s </a:t>
            </a:r>
            <a:r>
              <a:rPr lang="en-US" dirty="0" smtClean="0">
                <a:hlinkClick r:id="rId3"/>
              </a:rPr>
              <a:t>UDL Guidelines </a:t>
            </a:r>
            <a:endParaRPr lang="en-US" dirty="0"/>
          </a:p>
        </p:txBody>
      </p:sp>
      <p:sp>
        <p:nvSpPr>
          <p:cNvPr id="3" name="Content Placeholder 2"/>
          <p:cNvSpPr>
            <a:spLocks noGrp="1"/>
          </p:cNvSpPr>
          <p:nvPr>
            <p:ph idx="1"/>
          </p:nvPr>
        </p:nvSpPr>
        <p:spPr>
          <a:xfrm>
            <a:off x="457200" y="1144621"/>
            <a:ext cx="8229600" cy="5332379"/>
          </a:xfrm>
        </p:spPr>
        <p:txBody>
          <a:bodyPr/>
          <a:lstStyle/>
          <a:p>
            <a:r>
              <a:rPr lang="en-US" dirty="0" smtClean="0"/>
              <a:t>Intended to optimize learning for all learners </a:t>
            </a:r>
            <a:endParaRPr lang="en-US" dirty="0"/>
          </a:p>
        </p:txBody>
      </p:sp>
      <p:pic>
        <p:nvPicPr>
          <p:cNvPr id="2051" name="Picture 3" descr="The CAST UDL Guidelines, displayed ic columns corresponding to the principles of engagements, representation, and  action and expression. Screenshot of interactive resource. Full resource linked in Header of this slid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829" y="1596349"/>
            <a:ext cx="7943850" cy="507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9697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 Basics for All </a:t>
            </a:r>
            <a:endParaRPr lang="en-US" dirty="0"/>
          </a:p>
        </p:txBody>
      </p:sp>
      <p:sp>
        <p:nvSpPr>
          <p:cNvPr id="3" name="Content Placeholder 2"/>
          <p:cNvSpPr>
            <a:spLocks noGrp="1"/>
          </p:cNvSpPr>
          <p:nvPr>
            <p:ph idx="1"/>
          </p:nvPr>
        </p:nvSpPr>
        <p:spPr/>
        <p:txBody>
          <a:bodyPr/>
          <a:lstStyle/>
          <a:p>
            <a:r>
              <a:rPr lang="en-US" dirty="0" smtClean="0"/>
              <a:t>Alt tags </a:t>
            </a:r>
          </a:p>
          <a:p>
            <a:r>
              <a:rPr lang="en-US" dirty="0" smtClean="0"/>
              <a:t>Header styles </a:t>
            </a:r>
          </a:p>
          <a:p>
            <a:r>
              <a:rPr lang="en-US" dirty="0" smtClean="0"/>
              <a:t>Contrast </a:t>
            </a:r>
          </a:p>
          <a:p>
            <a:r>
              <a:rPr lang="en-US" dirty="0" smtClean="0"/>
              <a:t>Captioning </a:t>
            </a:r>
          </a:p>
          <a:p>
            <a:r>
              <a:rPr lang="en-US" dirty="0" smtClean="0"/>
              <a:t>Links </a:t>
            </a:r>
          </a:p>
          <a:p>
            <a:r>
              <a:rPr lang="en-US" dirty="0" smtClean="0"/>
              <a:t>Texts</a:t>
            </a:r>
          </a:p>
          <a:p>
            <a:r>
              <a:rPr lang="en-US" dirty="0" smtClean="0"/>
              <a:t>Other Course Materials </a:t>
            </a:r>
          </a:p>
          <a:p>
            <a:endParaRPr lang="en-US" dirty="0"/>
          </a:p>
        </p:txBody>
      </p:sp>
    </p:spTree>
    <p:extLst>
      <p:ext uri="{BB962C8B-B14F-4D97-AF65-F5344CB8AC3E}">
        <p14:creationId xmlns:p14="http://schemas.microsoft.com/office/powerpoint/2010/main" val="20309869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 Tags</a:t>
            </a:r>
            <a:endParaRPr lang="en-US" dirty="0"/>
          </a:p>
        </p:txBody>
      </p:sp>
      <p:sp>
        <p:nvSpPr>
          <p:cNvPr id="3" name="Content Placeholder 2"/>
          <p:cNvSpPr>
            <a:spLocks noGrp="1"/>
          </p:cNvSpPr>
          <p:nvPr>
            <p:ph idx="1"/>
          </p:nvPr>
        </p:nvSpPr>
        <p:spPr/>
        <p:txBody>
          <a:bodyPr/>
          <a:lstStyle/>
          <a:p>
            <a:r>
              <a:rPr lang="en-US" dirty="0" smtClean="0"/>
              <a:t>Provide description of images for screen-readers</a:t>
            </a:r>
          </a:p>
          <a:p>
            <a:endParaRPr lang="en-US" dirty="0"/>
          </a:p>
        </p:txBody>
      </p:sp>
      <p:pic>
        <p:nvPicPr>
          <p:cNvPr id="2050" name="Picture 2" descr="Image shows menu to create Alt Text through Format Picture in Microsoft PowerPoint "/>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24911" y="2174578"/>
            <a:ext cx="5290327" cy="4098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22335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Header styles </a:t>
            </a:r>
            <a:endParaRPr lang="en-US" dirty="0"/>
          </a:p>
        </p:txBody>
      </p:sp>
      <p:sp>
        <p:nvSpPr>
          <p:cNvPr id="3" name="Content Placeholder 2"/>
          <p:cNvSpPr>
            <a:spLocks noGrp="1"/>
          </p:cNvSpPr>
          <p:nvPr>
            <p:ph idx="1"/>
          </p:nvPr>
        </p:nvSpPr>
        <p:spPr/>
        <p:txBody>
          <a:bodyPr>
            <a:normAutofit lnSpcReduction="10000"/>
          </a:bodyPr>
          <a:lstStyle/>
          <a:p>
            <a:r>
              <a:rPr lang="en-US" dirty="0" smtClean="0"/>
              <a:t>Using appropriate header styles, as opposed to bold or enlarged font, in office applications and Canvas helps screen readers understand layout and importance of pages and documents.</a:t>
            </a:r>
          </a:p>
          <a:p>
            <a:endParaRPr lang="en-US" dirty="0"/>
          </a:p>
          <a:p>
            <a:r>
              <a:rPr lang="en-US" dirty="0" smtClean="0"/>
              <a:t>Probably won’t be</a:t>
            </a:r>
            <a:br>
              <a:rPr lang="en-US" dirty="0" smtClean="0"/>
            </a:br>
            <a:r>
              <a:rPr lang="en-US" dirty="0" smtClean="0"/>
              <a:t>discernable in a </a:t>
            </a:r>
            <a:br>
              <a:rPr lang="en-US" dirty="0" smtClean="0"/>
            </a:br>
            <a:r>
              <a:rPr lang="en-US" dirty="0" smtClean="0"/>
              <a:t>.PDF that is a scan of </a:t>
            </a:r>
            <a:br>
              <a:rPr lang="en-US" dirty="0" smtClean="0"/>
            </a:br>
            <a:r>
              <a:rPr lang="en-US" dirty="0" smtClean="0"/>
              <a:t>a print resource </a:t>
            </a:r>
          </a:p>
          <a:p>
            <a:endParaRPr lang="en-US" dirty="0"/>
          </a:p>
          <a:p>
            <a:r>
              <a:rPr lang="en-US" dirty="0" smtClean="0"/>
              <a:t>Pages of content are</a:t>
            </a:r>
            <a:br>
              <a:rPr lang="en-US" dirty="0" smtClean="0"/>
            </a:br>
            <a:r>
              <a:rPr lang="en-US" dirty="0" smtClean="0"/>
              <a:t>generally preferable to attachments for readability and navigation (also easier to update!) </a:t>
            </a:r>
          </a:p>
          <a:p>
            <a:pPr lvl="1"/>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774" y="2768127"/>
            <a:ext cx="3267075" cy="28003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189075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 </a:t>
            </a:r>
            <a:endParaRPr lang="en-US" dirty="0"/>
          </a:p>
        </p:txBody>
      </p:sp>
      <p:sp>
        <p:nvSpPr>
          <p:cNvPr id="3" name="Content Placeholder 2"/>
          <p:cNvSpPr>
            <a:spLocks noGrp="1"/>
          </p:cNvSpPr>
          <p:nvPr>
            <p:ph idx="1"/>
          </p:nvPr>
        </p:nvSpPr>
        <p:spPr/>
        <p:txBody>
          <a:bodyPr/>
          <a:lstStyle/>
          <a:p>
            <a:r>
              <a:rPr lang="en-US" dirty="0" smtClean="0"/>
              <a:t>Background and text colors must contrast sufficiently to be readability to a variety of readers. </a:t>
            </a:r>
          </a:p>
          <a:p>
            <a:pPr marL="0" indent="0">
              <a:buNone/>
            </a:pPr>
            <a:endParaRPr lang="en-US" dirty="0"/>
          </a:p>
        </p:txBody>
      </p:sp>
      <p:pic>
        <p:nvPicPr>
          <p:cNvPr id="4098" name="Picture 2" descr="Image of Canvas' Accessibility Checker flagging black text on a dark green background as inaccessible and providing recommended correcti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25" y="2686050"/>
            <a:ext cx="5972175" cy="37909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935092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Captioning of Videos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How do you get your videos captioned?</a:t>
            </a:r>
          </a:p>
          <a:p>
            <a:pPr lvl="1"/>
            <a:r>
              <a:rPr lang="en-US" dirty="0" smtClean="0"/>
              <a:t>DIY (do it yourself)</a:t>
            </a:r>
          </a:p>
          <a:p>
            <a:pPr lvl="1"/>
            <a:r>
              <a:rPr lang="en-US" dirty="0" smtClean="0">
                <a:hlinkClick r:id="rId3"/>
              </a:rPr>
              <a:t>Access Distance Education Captioning and Transcription grant (DECT) resources</a:t>
            </a:r>
            <a:r>
              <a:rPr lang="en-US" dirty="0" smtClean="0"/>
              <a:t>. DECT provides </a:t>
            </a:r>
            <a:r>
              <a:rPr lang="en-US" dirty="0" err="1" smtClean="0"/>
              <a:t>CCCs</a:t>
            </a:r>
            <a:r>
              <a:rPr lang="en-US" dirty="0" smtClean="0"/>
              <a:t> with funding for live and synchronous captioning and transcription as a means of enhancing the access of all students to distance education courses. Further, the DECT promotes and supports awareness of available funding as a means to support faculty efforts to develop high-quality, media-rich distance learning courses. </a:t>
            </a:r>
          </a:p>
          <a:p>
            <a:pPr lvl="1"/>
            <a:r>
              <a:rPr lang="en-US" dirty="0" smtClean="0">
                <a:hlinkClick r:id="rId4"/>
              </a:rPr>
              <a:t>Upload to 3C Media Solutions</a:t>
            </a:r>
            <a:r>
              <a:rPr lang="en-US" dirty="0" smtClean="0"/>
              <a:t> – a place to store videos AND have them captioned</a:t>
            </a:r>
          </a:p>
          <a:p>
            <a:r>
              <a:rPr lang="en-US" dirty="0" smtClean="0"/>
              <a:t>Does your college have a </a:t>
            </a:r>
            <a:r>
              <a:rPr lang="en-US" dirty="0" smtClean="0">
                <a:hlinkClick r:id="rId5"/>
              </a:rPr>
              <a:t>DECT Grant</a:t>
            </a:r>
            <a:r>
              <a:rPr lang="en-US" dirty="0" smtClean="0"/>
              <a:t>? ???</a:t>
            </a:r>
          </a:p>
          <a:p>
            <a:r>
              <a:rPr lang="en-US" dirty="0" smtClean="0"/>
              <a:t>For homegrown videos, YouTube’s auto-captioning is easily edited. </a:t>
            </a:r>
          </a:p>
          <a:p>
            <a:r>
              <a:rPr lang="en-US" dirty="0" smtClean="0"/>
              <a:t>YouTube’s auto-captioning is not sufficient - it must be reviewed to ensure accuracy.</a:t>
            </a:r>
            <a:endParaRPr lang="en-US" dirty="0"/>
          </a:p>
        </p:txBody>
      </p:sp>
    </p:spTree>
    <p:extLst>
      <p:ext uri="{BB962C8B-B14F-4D97-AF65-F5344CB8AC3E}">
        <p14:creationId xmlns:p14="http://schemas.microsoft.com/office/powerpoint/2010/main" val="8776533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Hyperlinks</a:t>
            </a:r>
            <a:endParaRPr lang="en-US" dirty="0"/>
          </a:p>
        </p:txBody>
      </p:sp>
      <p:sp>
        <p:nvSpPr>
          <p:cNvPr id="3" name="Content Placeholder 2"/>
          <p:cNvSpPr>
            <a:spLocks noGrp="1"/>
          </p:cNvSpPr>
          <p:nvPr>
            <p:ph idx="1"/>
          </p:nvPr>
        </p:nvSpPr>
        <p:spPr/>
        <p:txBody>
          <a:bodyPr/>
          <a:lstStyle/>
          <a:p>
            <a:r>
              <a:rPr lang="en-US" dirty="0" smtClean="0"/>
              <a:t>Hyperlinks in course content need to be regularly checked and maintained, as web content moves</a:t>
            </a:r>
          </a:p>
          <a:p>
            <a:r>
              <a:rPr lang="en-US" dirty="0" smtClean="0"/>
              <a:t>The link itself should be descriptive of its content instead of the URL. </a:t>
            </a:r>
          </a:p>
          <a:p>
            <a:r>
              <a:rPr lang="en-US" dirty="0" smtClean="0"/>
              <a:t>Don’t do this:</a:t>
            </a:r>
          </a:p>
          <a:p>
            <a:pPr lvl="1"/>
            <a:r>
              <a:rPr lang="en-US" dirty="0" smtClean="0">
                <a:hlinkClick r:id="rId3"/>
              </a:rPr>
              <a:t>Click Here </a:t>
            </a:r>
            <a:r>
              <a:rPr lang="en-US" dirty="0" smtClean="0"/>
              <a:t>or </a:t>
            </a:r>
          </a:p>
          <a:p>
            <a:pPr lvl="1"/>
            <a:r>
              <a:rPr lang="en-US" dirty="0" smtClean="0">
                <a:hlinkClick r:id="rId4"/>
              </a:rPr>
              <a:t>https</a:t>
            </a:r>
            <a:r>
              <a:rPr lang="en-US" dirty="0">
                <a:hlinkClick r:id="rId4"/>
              </a:rPr>
              <a:t>://www.w3.org/WAI/standards-guidelines/#</a:t>
            </a:r>
            <a:r>
              <a:rPr lang="en-US" dirty="0" smtClean="0">
                <a:hlinkClick r:id="rId4"/>
              </a:rPr>
              <a:t>wcag</a:t>
            </a:r>
            <a:endParaRPr lang="en-US" dirty="0" smtClean="0"/>
          </a:p>
          <a:p>
            <a:r>
              <a:rPr lang="en-US" dirty="0" smtClean="0"/>
              <a:t>Do this: </a:t>
            </a:r>
            <a:r>
              <a:rPr lang="en-US" dirty="0" smtClean="0">
                <a:hlinkClick r:id="rId4"/>
              </a:rPr>
              <a:t>Web Content Accessibility Guidelines</a:t>
            </a:r>
            <a:endParaRPr lang="en-US" dirty="0" smtClean="0"/>
          </a:p>
          <a:p>
            <a:r>
              <a:rPr lang="en-US" dirty="0" smtClean="0"/>
              <a:t>Why?</a:t>
            </a:r>
            <a:endParaRPr lang="en-US" dirty="0"/>
          </a:p>
        </p:txBody>
      </p:sp>
    </p:spTree>
    <p:extLst>
      <p:ext uri="{BB962C8B-B14F-4D97-AF65-F5344CB8AC3E}">
        <p14:creationId xmlns:p14="http://schemas.microsoft.com/office/powerpoint/2010/main" val="39424013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Texts? </a:t>
            </a:r>
            <a:endParaRPr lang="en-US" dirty="0"/>
          </a:p>
        </p:txBody>
      </p:sp>
      <p:sp>
        <p:nvSpPr>
          <p:cNvPr id="3" name="Content Placeholder 2"/>
          <p:cNvSpPr>
            <a:spLocks noGrp="1"/>
          </p:cNvSpPr>
          <p:nvPr>
            <p:ph idx="1"/>
          </p:nvPr>
        </p:nvSpPr>
        <p:spPr/>
        <p:txBody>
          <a:bodyPr/>
          <a:lstStyle/>
          <a:p>
            <a:r>
              <a:rPr lang="en-US" dirty="0" smtClean="0"/>
              <a:t>Why is it important that faculty submit their text orders early?</a:t>
            </a:r>
            <a:endParaRPr lang="en-US" smtClean="0"/>
          </a:p>
          <a:p>
            <a:r>
              <a:rPr lang="en-US" smtClean="0"/>
              <a:t>Alternative </a:t>
            </a:r>
            <a:r>
              <a:rPr lang="en-US" dirty="0" smtClean="0"/>
              <a:t>copies of course texts that are screen-reader accessible should be available </a:t>
            </a:r>
          </a:p>
          <a:p>
            <a:r>
              <a:rPr lang="en-US" dirty="0" smtClean="0"/>
              <a:t>Course homework systems &amp; ancillary materials</a:t>
            </a:r>
          </a:p>
          <a:p>
            <a:r>
              <a:rPr lang="en-US" dirty="0" smtClean="0"/>
              <a:t>Districts are responsible for third-party resources</a:t>
            </a:r>
          </a:p>
          <a:p>
            <a:r>
              <a:rPr lang="en-US" dirty="0" smtClean="0"/>
              <a:t>Accessible OER with appropriate creative commons license can be added as content to Canvas pages </a:t>
            </a:r>
          </a:p>
          <a:p>
            <a:endParaRPr lang="en-US" dirty="0"/>
          </a:p>
        </p:txBody>
      </p:sp>
    </p:spTree>
    <p:extLst>
      <p:ext uri="{BB962C8B-B14F-4D97-AF65-F5344CB8AC3E}">
        <p14:creationId xmlns:p14="http://schemas.microsoft.com/office/powerpoint/2010/main" val="17323319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2114"/>
            <a:ext cx="8229600" cy="990600"/>
          </a:xfrm>
        </p:spPr>
        <p:txBody>
          <a:bodyPr/>
          <a:lstStyle/>
          <a:p>
            <a:r>
              <a:rPr lang="en-US" dirty="0" smtClean="0"/>
              <a:t>Resources </a:t>
            </a:r>
            <a:endParaRPr lang="en-US" dirty="0"/>
          </a:p>
        </p:txBody>
      </p:sp>
      <p:sp>
        <p:nvSpPr>
          <p:cNvPr id="3" name="Content Placeholder 2"/>
          <p:cNvSpPr>
            <a:spLocks noGrp="1"/>
          </p:cNvSpPr>
          <p:nvPr>
            <p:ph idx="1"/>
          </p:nvPr>
        </p:nvSpPr>
        <p:spPr>
          <a:xfrm>
            <a:off x="457200" y="1212714"/>
            <a:ext cx="8229600" cy="5264286"/>
          </a:xfrm>
        </p:spPr>
        <p:txBody>
          <a:bodyPr>
            <a:normAutofit/>
          </a:bodyPr>
          <a:lstStyle/>
          <a:p>
            <a:r>
              <a:rPr lang="en-US" dirty="0" smtClean="0">
                <a:hlinkClick r:id="rId3"/>
              </a:rPr>
              <a:t>Vision Resource Center</a:t>
            </a:r>
            <a:r>
              <a:rPr lang="en-US" dirty="0" smtClean="0"/>
              <a:t> Create an account and log in to access 6 @ONE courses: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r>
              <a:rPr lang="en-US" dirty="0" smtClean="0">
                <a:hlinkClick r:id="rId4"/>
              </a:rPr>
              <a:t>W3C Accessibility Standards Overview </a:t>
            </a:r>
          </a:p>
          <a:p>
            <a:r>
              <a:rPr lang="en-US" dirty="0" smtClean="0">
                <a:hlinkClick r:id="rId4"/>
              </a:rPr>
              <a:t>CVC-OEI Course Design Rubric </a:t>
            </a:r>
            <a:endParaRPr lang="en-US" dirty="0" smtClean="0"/>
          </a:p>
          <a:p>
            <a:r>
              <a:rPr lang="en-US" dirty="0" smtClean="0">
                <a:hlinkClick r:id="rId5"/>
              </a:rPr>
              <a:t>Center for Applied Special Technology (CAST) Universal Design for Learning Guidelines </a:t>
            </a:r>
            <a:endParaRPr lang="en-US" dirty="0" smtClean="0"/>
          </a:p>
          <a:p>
            <a:r>
              <a:rPr lang="en-US" dirty="0" smtClean="0">
                <a:hlinkClick r:id="rId6"/>
              </a:rPr>
              <a:t>American Foundation for the Blind: Accessible Textbook Options for Students </a:t>
            </a:r>
            <a:r>
              <a:rPr lang="en-US" smtClean="0">
                <a:hlinkClick r:id="rId6"/>
              </a:rPr>
              <a:t>Who Are </a:t>
            </a:r>
            <a:r>
              <a:rPr lang="en-US" dirty="0" smtClean="0">
                <a:hlinkClick r:id="rId6"/>
              </a:rPr>
              <a:t>Blind or Visually Impaired</a:t>
            </a:r>
            <a:endParaRPr lang="en-US" dirty="0" smtClean="0"/>
          </a:p>
          <a:p>
            <a:pPr marL="0" indent="0">
              <a:buNone/>
            </a:pPr>
            <a:endParaRPr lang="en-US" dirty="0"/>
          </a:p>
        </p:txBody>
      </p:sp>
      <p:pic>
        <p:nvPicPr>
          <p:cNvPr id="1027" name="Picture 3" descr="Displays page at Vision Resource Center with links to the following @one classes: Microsoft Word Accessibility, PDF Accessibility, PowerPoint Accessibility, Canvas Accessibility, and Video Captioning for Accessibility "/>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339955" y="1615400"/>
            <a:ext cx="2444519" cy="2100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4493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are you here? </a:t>
            </a:r>
            <a:endParaRPr lang="en-US" dirty="0"/>
          </a:p>
        </p:txBody>
      </p:sp>
      <p:sp>
        <p:nvSpPr>
          <p:cNvPr id="4" name="Subtitle 3"/>
          <p:cNvSpPr>
            <a:spLocks noGrp="1"/>
          </p:cNvSpPr>
          <p:nvPr>
            <p:ph type="subTitle" idx="1"/>
          </p:nvPr>
        </p:nvSpPr>
        <p:spPr/>
        <p:txBody>
          <a:bodyPr/>
          <a:lstStyle/>
          <a:p>
            <a:endParaRPr lang="en-US"/>
          </a:p>
        </p:txBody>
      </p:sp>
      <p:pic>
        <p:nvPicPr>
          <p:cNvPr id="5" name="Picture 4" descr="Green barn doors with padlock and chain in front "/>
          <p:cNvPicPr>
            <a:picLocks noChangeAspect="1"/>
          </p:cNvPicPr>
          <p:nvPr/>
        </p:nvPicPr>
        <p:blipFill>
          <a:blip r:embed="rId3"/>
          <a:stretch>
            <a:fillRect/>
          </a:stretch>
        </p:blipFill>
        <p:spPr>
          <a:xfrm>
            <a:off x="0" y="3655237"/>
            <a:ext cx="9144000" cy="2821762"/>
          </a:xfrm>
          <a:prstGeom prst="rect">
            <a:avLst/>
          </a:prstGeom>
        </p:spPr>
      </p:pic>
      <p:pic>
        <p:nvPicPr>
          <p:cNvPr id="6" name="Picture 5" descr="Man is holding glasses in front of his face. Part of image is blurry."/>
          <p:cNvPicPr>
            <a:picLocks noChangeAspect="1"/>
          </p:cNvPicPr>
          <p:nvPr/>
        </p:nvPicPr>
        <p:blipFill>
          <a:blip r:embed="rId4"/>
          <a:stretch>
            <a:fillRect/>
          </a:stretch>
        </p:blipFill>
        <p:spPr>
          <a:xfrm>
            <a:off x="0" y="381000"/>
            <a:ext cx="9144000" cy="1964391"/>
          </a:xfrm>
          <a:prstGeom prst="rect">
            <a:avLst/>
          </a:prstGeom>
        </p:spPr>
      </p:pic>
    </p:spTree>
    <p:extLst>
      <p:ext uri="{BB962C8B-B14F-4D97-AF65-F5344CB8AC3E}">
        <p14:creationId xmlns:p14="http://schemas.microsoft.com/office/powerpoint/2010/main" val="2952155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Fostering Institutional Change </a:t>
            </a:r>
            <a:endParaRPr lang="en-US" b="1" dirty="0"/>
          </a:p>
        </p:txBody>
      </p:sp>
      <p:sp>
        <p:nvSpPr>
          <p:cNvPr id="3" name="Content Placeholder 2"/>
          <p:cNvSpPr>
            <a:spLocks noGrp="1"/>
          </p:cNvSpPr>
          <p:nvPr>
            <p:ph idx="1"/>
          </p:nvPr>
        </p:nvSpPr>
        <p:spPr/>
        <p:txBody>
          <a:bodyPr/>
          <a:lstStyle/>
          <a:p>
            <a:r>
              <a:rPr lang="en-US" dirty="0" smtClean="0"/>
              <a:t>How can faculty and students help transition colleges towards widespread universal design?</a:t>
            </a:r>
          </a:p>
          <a:p>
            <a:r>
              <a:rPr lang="en-US" dirty="0" smtClean="0"/>
              <a:t>Some possible strategies: </a:t>
            </a:r>
          </a:p>
          <a:p>
            <a:pPr lvl="1"/>
            <a:r>
              <a:rPr lang="en-US" dirty="0" smtClean="0"/>
              <a:t>Students: Speak up when content is not accessible!</a:t>
            </a:r>
          </a:p>
          <a:p>
            <a:pPr lvl="1"/>
            <a:r>
              <a:rPr lang="en-US" dirty="0" smtClean="0"/>
              <a:t>Identify/Discuss potential BP/AP on accessibility. Work with local AS. Consider CCLC template for BP/AP 3725</a:t>
            </a:r>
          </a:p>
          <a:p>
            <a:pPr lvl="1"/>
            <a:r>
              <a:rPr lang="en-US" dirty="0" smtClean="0"/>
              <a:t>Locally adopt CVC-OEI Course Design Rubric </a:t>
            </a:r>
          </a:p>
          <a:p>
            <a:pPr lvl="1"/>
            <a:r>
              <a:rPr lang="en-US" dirty="0" smtClean="0"/>
              <a:t>Provide regular, high-quality professional development</a:t>
            </a:r>
            <a:endParaRPr lang="en-US" dirty="0"/>
          </a:p>
        </p:txBody>
      </p:sp>
    </p:spTree>
    <p:extLst>
      <p:ext uri="{BB962C8B-B14F-4D97-AF65-F5344CB8AC3E}">
        <p14:creationId xmlns:p14="http://schemas.microsoft.com/office/powerpoint/2010/main" val="371737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sp>
        <p:nvSpPr>
          <p:cNvPr id="3" name="Content Placeholder 2"/>
          <p:cNvSpPr>
            <a:spLocks noGrp="1"/>
          </p:cNvSpPr>
          <p:nvPr>
            <p:ph idx="1"/>
          </p:nvPr>
        </p:nvSpPr>
        <p:spPr/>
        <p:txBody>
          <a:bodyPr/>
          <a:lstStyle/>
          <a:p>
            <a:r>
              <a:rPr lang="en-US" dirty="0" smtClean="0">
                <a:hlinkClick r:id="rId2"/>
              </a:rPr>
              <a:t>davisondolores@fhda.edu</a:t>
            </a:r>
            <a:r>
              <a:rPr lang="en-US" dirty="0" smtClean="0"/>
              <a:t> </a:t>
            </a:r>
          </a:p>
          <a:p>
            <a:r>
              <a:rPr lang="en-US" dirty="0" smtClean="0">
                <a:hlinkClick r:id="rId3"/>
              </a:rPr>
              <a:t>gdyer@taftcollege.edu</a:t>
            </a:r>
            <a:r>
              <a:rPr lang="en-US" dirty="0" smtClean="0"/>
              <a:t> </a:t>
            </a:r>
          </a:p>
          <a:p>
            <a:r>
              <a:rPr lang="en-US" dirty="0" smtClean="0">
                <a:hlinkClick r:id="rId4"/>
              </a:rPr>
              <a:t>Mpilati@riohondo.edu</a:t>
            </a:r>
            <a:r>
              <a:rPr lang="en-US" dirty="0" smtClean="0"/>
              <a:t> </a:t>
            </a:r>
            <a:endParaRPr lang="en-US" dirty="0"/>
          </a:p>
        </p:txBody>
      </p:sp>
    </p:spTree>
    <p:extLst>
      <p:ext uri="{BB962C8B-B14F-4D97-AF65-F5344CB8AC3E}">
        <p14:creationId xmlns:p14="http://schemas.microsoft.com/office/powerpoint/2010/main" val="555058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Topics</a:t>
            </a:r>
            <a:endParaRPr lang="en-US" dirty="0"/>
          </a:p>
        </p:txBody>
      </p:sp>
      <p:sp>
        <p:nvSpPr>
          <p:cNvPr id="3" name="Content Placeholder 2"/>
          <p:cNvSpPr>
            <a:spLocks noGrp="1"/>
          </p:cNvSpPr>
          <p:nvPr>
            <p:ph idx="1"/>
          </p:nvPr>
        </p:nvSpPr>
        <p:spPr>
          <a:xfrm>
            <a:off x="457200" y="932973"/>
            <a:ext cx="8229600" cy="5544027"/>
          </a:xfrm>
        </p:spPr>
        <p:txBody>
          <a:bodyPr>
            <a:noAutofit/>
          </a:bodyPr>
          <a:lstStyle/>
          <a:p>
            <a:pPr>
              <a:buNone/>
            </a:pPr>
            <a:endParaRPr lang="en-US" sz="3200" dirty="0" smtClean="0"/>
          </a:p>
          <a:p>
            <a:r>
              <a:rPr lang="en-US" sz="3200" dirty="0" smtClean="0"/>
              <a:t>Universal Design (UD) – What and why?</a:t>
            </a:r>
          </a:p>
          <a:p>
            <a:r>
              <a:rPr lang="en-US" sz="3200" dirty="0" smtClean="0"/>
              <a:t>UD Vs Accommodations</a:t>
            </a:r>
          </a:p>
          <a:p>
            <a:r>
              <a:rPr lang="en-US" sz="3200" dirty="0" smtClean="0"/>
              <a:t>How does implementing/not implementing UD affect the student experience?</a:t>
            </a:r>
          </a:p>
          <a:p>
            <a:r>
              <a:rPr lang="en-US" sz="3200" dirty="0" smtClean="0"/>
              <a:t>Legal obligations, system-wide standards, and guidance </a:t>
            </a:r>
          </a:p>
          <a:p>
            <a:r>
              <a:rPr lang="en-US" sz="3200" dirty="0" smtClean="0"/>
              <a:t>Support resources for implementing UD</a:t>
            </a:r>
          </a:p>
        </p:txBody>
      </p:sp>
    </p:spTree>
    <p:extLst>
      <p:ext uri="{BB962C8B-B14F-4D97-AF65-F5344CB8AC3E}">
        <p14:creationId xmlns:p14="http://schemas.microsoft.com/office/powerpoint/2010/main" val="1572753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universal design? </a:t>
            </a:r>
            <a:endParaRPr lang="en-US" b="1" dirty="0"/>
          </a:p>
        </p:txBody>
      </p:sp>
      <p:sp>
        <p:nvSpPr>
          <p:cNvPr id="3" name="Content Placeholder 2"/>
          <p:cNvSpPr>
            <a:spLocks noGrp="1"/>
          </p:cNvSpPr>
          <p:nvPr>
            <p:ph idx="1"/>
          </p:nvPr>
        </p:nvSpPr>
        <p:spPr/>
        <p:txBody>
          <a:bodyPr>
            <a:normAutofit fontScale="92500"/>
          </a:bodyPr>
          <a:lstStyle/>
          <a:p>
            <a:pPr marL="0" indent="0">
              <a:buNone/>
            </a:pPr>
            <a:r>
              <a:rPr lang="en-US" i="1" dirty="0" smtClean="0"/>
              <a:t>“Universal </a:t>
            </a:r>
            <a:r>
              <a:rPr lang="en-US" i="1" dirty="0"/>
              <a:t>Design is the design and composition of an environment so that it can be accessed, understood and used to the greatest extent </a:t>
            </a:r>
            <a:r>
              <a:rPr lang="en-US" i="1" dirty="0" smtClean="0"/>
              <a:t>possible </a:t>
            </a:r>
            <a:r>
              <a:rPr lang="en-US" i="1" u="sng" dirty="0">
                <a:solidFill>
                  <a:schemeClr val="accent1"/>
                </a:solidFill>
              </a:rPr>
              <a:t>by all people </a:t>
            </a:r>
            <a:r>
              <a:rPr lang="en-US" i="1" dirty="0" smtClean="0"/>
              <a:t>regardless </a:t>
            </a:r>
            <a:r>
              <a:rPr lang="en-US" i="1" dirty="0"/>
              <a:t>of their age, size, ability or disability. An environment (or any building, product, or service in that environment) should be designed to meet the needs of all people who wish to use it. This is not a special requirement, for the benefit of only a minority of the population. It is a fundamental condition of good design. If an environment is accessible, usable, convenient and a pleasure to use, everyone benefits. By considering the diverse needs and abilities of all throughout the design process, universal design creates products, services and environments that meet peoples' needs. Simply put, universal design is good design</a:t>
            </a:r>
            <a:r>
              <a:rPr lang="en-US" i="1" dirty="0" smtClean="0"/>
              <a:t>.”</a:t>
            </a:r>
          </a:p>
          <a:p>
            <a:pPr marL="0" indent="0" algn="r">
              <a:buNone/>
            </a:pPr>
            <a:r>
              <a:rPr lang="en-US" sz="1400" i="1" dirty="0" smtClean="0"/>
              <a:t>—</a:t>
            </a:r>
            <a:r>
              <a:rPr lang="en-US" sz="1400" i="1" dirty="0" smtClean="0">
                <a:hlinkClick r:id="rId3"/>
              </a:rPr>
              <a:t>Center for Excellence in Universal Design</a:t>
            </a:r>
            <a:r>
              <a:rPr lang="en-US" sz="1400" i="1" dirty="0" smtClean="0"/>
              <a:t> (UK)</a:t>
            </a:r>
            <a:endParaRPr lang="en-US" sz="1500" i="1" dirty="0"/>
          </a:p>
        </p:txBody>
      </p:sp>
    </p:spTree>
    <p:extLst>
      <p:ext uri="{BB962C8B-B14F-4D97-AF65-F5344CB8AC3E}">
        <p14:creationId xmlns:p14="http://schemas.microsoft.com/office/powerpoint/2010/main" val="4199227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universal design?</a:t>
            </a:r>
            <a:endParaRPr lang="en-US" dirty="0"/>
          </a:p>
        </p:txBody>
      </p:sp>
      <p:sp>
        <p:nvSpPr>
          <p:cNvPr id="3" name="Content Placeholder 2"/>
          <p:cNvSpPr>
            <a:spLocks noGrp="1"/>
          </p:cNvSpPr>
          <p:nvPr>
            <p:ph idx="1"/>
          </p:nvPr>
        </p:nvSpPr>
        <p:spPr/>
        <p:txBody>
          <a:bodyPr>
            <a:noAutofit/>
          </a:bodyPr>
          <a:lstStyle/>
          <a:p>
            <a:r>
              <a:rPr lang="en-US" sz="3200" dirty="0" smtClean="0"/>
              <a:t>“</a:t>
            </a:r>
            <a:r>
              <a:rPr lang="en-US" sz="3200" i="1" dirty="0" smtClean="0"/>
              <a:t>Simply put, universal design is good design.</a:t>
            </a:r>
            <a:r>
              <a:rPr lang="en-US" sz="3200" dirty="0" smtClean="0"/>
              <a:t>”</a:t>
            </a:r>
          </a:p>
          <a:p>
            <a:r>
              <a:rPr lang="en-US" sz="3200" dirty="0" smtClean="0"/>
              <a:t>A UD approach ensures that resources, spaces, experiences, etc. are designed to maximize effectiveness for everyone.</a:t>
            </a:r>
          </a:p>
          <a:p>
            <a:r>
              <a:rPr lang="en-US" sz="3200" dirty="0" smtClean="0"/>
              <a:t>Are there required elements related to accessibility that you – and your students – benefit from – even when you are not the actual “target” population?</a:t>
            </a:r>
            <a:endParaRPr lang="en-US" sz="3200" dirty="0"/>
          </a:p>
        </p:txBody>
      </p:sp>
    </p:spTree>
    <p:extLst>
      <p:ext uri="{BB962C8B-B14F-4D97-AF65-F5344CB8AC3E}">
        <p14:creationId xmlns:p14="http://schemas.microsoft.com/office/powerpoint/2010/main" val="23068474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you ever…</a:t>
            </a:r>
            <a:endParaRPr lang="en-US" dirty="0"/>
          </a:p>
        </p:txBody>
      </p:sp>
      <p:sp>
        <p:nvSpPr>
          <p:cNvPr id="3" name="Content Placeholder 2"/>
          <p:cNvSpPr>
            <a:spLocks noGrp="1"/>
          </p:cNvSpPr>
          <p:nvPr>
            <p:ph idx="1"/>
          </p:nvPr>
        </p:nvSpPr>
        <p:spPr/>
        <p:txBody>
          <a:bodyPr/>
          <a:lstStyle/>
          <a:p>
            <a:pPr>
              <a:buFont typeface="Arial"/>
              <a:buChar char="•"/>
            </a:pPr>
            <a:r>
              <a:rPr lang="en-US" dirty="0" smtClean="0"/>
              <a:t>turned on the closed captions when viewing something because:</a:t>
            </a:r>
          </a:p>
          <a:p>
            <a:pPr lvl="1">
              <a:buFont typeface="Arial"/>
              <a:buChar char="•"/>
            </a:pPr>
            <a:r>
              <a:rPr lang="en-US" dirty="0" smtClean="0"/>
              <a:t>You could not understand an accent?</a:t>
            </a:r>
          </a:p>
          <a:p>
            <a:pPr lvl="1">
              <a:buFont typeface="Arial"/>
              <a:buChar char="•"/>
            </a:pPr>
            <a:r>
              <a:rPr lang="en-US" dirty="0" smtClean="0"/>
              <a:t>There was too much background noise for you to understand the dialogue?</a:t>
            </a:r>
          </a:p>
          <a:p>
            <a:pPr>
              <a:buFont typeface="Arial"/>
              <a:buChar char="•"/>
            </a:pPr>
            <a:r>
              <a:rPr lang="en-US" dirty="0" smtClean="0"/>
              <a:t>had no clue as to the actual words of a song until you literally saw them?</a:t>
            </a:r>
          </a:p>
          <a:p>
            <a:pPr>
              <a:buNone/>
            </a:pPr>
            <a:endParaRPr lang="en-US" dirty="0"/>
          </a:p>
        </p:txBody>
      </p:sp>
    </p:spTree>
    <p:extLst>
      <p:ext uri="{BB962C8B-B14F-4D97-AF65-F5344CB8AC3E}">
        <p14:creationId xmlns:p14="http://schemas.microsoft.com/office/powerpoint/2010/main" val="8792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you think UD is important? </a:t>
            </a:r>
            <a:endParaRPr lang="en-US" dirty="0"/>
          </a:p>
        </p:txBody>
      </p:sp>
      <p:sp>
        <p:nvSpPr>
          <p:cNvPr id="3" name="Content Placeholder 2"/>
          <p:cNvSpPr>
            <a:spLocks noGrp="1"/>
          </p:cNvSpPr>
          <p:nvPr>
            <p:ph idx="1"/>
          </p:nvPr>
        </p:nvSpPr>
        <p:spPr/>
        <p:txBody>
          <a:bodyPr/>
          <a:lstStyle/>
          <a:p>
            <a:r>
              <a:rPr lang="en-US" dirty="0" smtClean="0"/>
              <a:t>What if the syllabus isn’t accessible . . . </a:t>
            </a:r>
          </a:p>
          <a:p>
            <a:r>
              <a:rPr lang="en-US" dirty="0" smtClean="0"/>
              <a:t>Students need accommodations but never ask or self-identify </a:t>
            </a:r>
          </a:p>
          <a:p>
            <a:r>
              <a:rPr lang="en-US" dirty="0" smtClean="0"/>
              <a:t>Designing and selecting accessible course materials at the start saves time later </a:t>
            </a:r>
            <a:endParaRPr lang="en-US" dirty="0"/>
          </a:p>
        </p:txBody>
      </p:sp>
    </p:spTree>
    <p:extLst>
      <p:ext uri="{BB962C8B-B14F-4D97-AF65-F5344CB8AC3E}">
        <p14:creationId xmlns:p14="http://schemas.microsoft.com/office/powerpoint/2010/main" val="414478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is UD different from providing accommodations? </a:t>
            </a:r>
            <a:endParaRPr lang="en-US" b="1"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sz="1000" dirty="0" smtClean="0"/>
              <a:t>Graves, Justin. </a:t>
            </a:r>
            <a:r>
              <a:rPr lang="en-US" sz="1000" dirty="0">
                <a:hlinkClick r:id="rId3"/>
              </a:rPr>
              <a:t>http://hesonwheels.com/universal-design-access/</a:t>
            </a:r>
            <a:endParaRPr lang="en-US" sz="1000" dirty="0" smtClean="0"/>
          </a:p>
          <a:p>
            <a:pPr marL="0" indent="0">
              <a:buNone/>
            </a:pPr>
            <a:endParaRPr lang="en-US" dirty="0"/>
          </a:p>
        </p:txBody>
      </p:sp>
      <p:pic>
        <p:nvPicPr>
          <p:cNvPr id="1026" name="Picture 2" descr="Lincloln Memorial Steps with no visible ram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750" y="1560564"/>
            <a:ext cx="7113434" cy="4081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2812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2555</TotalTime>
  <Words>1622</Words>
  <Application>Microsoft Office PowerPoint</Application>
  <PresentationFormat>On-screen Show (4:3)</PresentationFormat>
  <Paragraphs>219</Paragraphs>
  <Slides>31</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Times New Roman</vt:lpstr>
      <vt:lpstr>Clarity</vt:lpstr>
      <vt:lpstr>Universal design and online accessibility standards for all students</vt:lpstr>
      <vt:lpstr>Session Description </vt:lpstr>
      <vt:lpstr>Why are you here? </vt:lpstr>
      <vt:lpstr>Today’s Topics</vt:lpstr>
      <vt:lpstr>What is universal design? </vt:lpstr>
      <vt:lpstr>Why universal design?</vt:lpstr>
      <vt:lpstr>Have you ever…</vt:lpstr>
      <vt:lpstr>Why do you think UD is important? </vt:lpstr>
      <vt:lpstr>How is UD different from providing accommodations? </vt:lpstr>
      <vt:lpstr>How is UD different from providing accommodations? </vt:lpstr>
      <vt:lpstr>Equality Vs Equity Vs Universal Design</vt:lpstr>
      <vt:lpstr>From Draft CCC Distance Education Guidelines: </vt:lpstr>
      <vt:lpstr>How Does UD/Lack of UD Impact the Student Experience? </vt:lpstr>
      <vt:lpstr>Quick Activity . . . </vt:lpstr>
      <vt:lpstr>Legal Obligations, System Standard &amp; Guidance </vt:lpstr>
      <vt:lpstr>Legal Obligations &amp; System Guidance </vt:lpstr>
      <vt:lpstr>National Federation of the Blind California vs. LACCD Injunction</vt:lpstr>
      <vt:lpstr>Support Resources for Implementing UD </vt:lpstr>
      <vt:lpstr>Principles of UD </vt:lpstr>
      <vt:lpstr>Universal Design for Learning </vt:lpstr>
      <vt:lpstr>CAST’s UDL Guidelines </vt:lpstr>
      <vt:lpstr>Accessibility Basics for All </vt:lpstr>
      <vt:lpstr>Alt Tags</vt:lpstr>
      <vt:lpstr>Header styles </vt:lpstr>
      <vt:lpstr>Contrast </vt:lpstr>
      <vt:lpstr>Captioning of Videos </vt:lpstr>
      <vt:lpstr>Hyperlinks</vt:lpstr>
      <vt:lpstr>What About Texts? </vt:lpstr>
      <vt:lpstr>Resources </vt:lpstr>
      <vt:lpstr>Fostering Institutional Change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May</dc:creator>
  <cp:lastModifiedBy>Taft College Laptop</cp:lastModifiedBy>
  <cp:revision>59</cp:revision>
  <dcterms:created xsi:type="dcterms:W3CDTF">2019-09-11T13:09:07Z</dcterms:created>
  <dcterms:modified xsi:type="dcterms:W3CDTF">2019-09-13T14:21:46Z</dcterms:modified>
</cp:coreProperties>
</file>