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6" r:id="rId4"/>
    <p:sldId id="267" r:id="rId5"/>
    <p:sldId id="272" r:id="rId6"/>
    <p:sldId id="268" r:id="rId7"/>
    <p:sldId id="270" r:id="rId8"/>
    <p:sldId id="273" r:id="rId9"/>
    <p:sldId id="27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5" autoAdjust="0"/>
    <p:restoredTop sz="75681" autoAdjust="0"/>
  </p:normalViewPr>
  <p:slideViewPr>
    <p:cSldViewPr snapToGrid="0">
      <p:cViewPr>
        <p:scale>
          <a:sx n="72" d="100"/>
          <a:sy n="72" d="100"/>
        </p:scale>
        <p:origin x="224" y="1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DBBE9-0D9B-EF41-A34B-D9F32579456F}" type="datetimeFigureOut">
              <a:rPr lang="en-US" smtClean="0"/>
              <a:t>11/2/17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792CE-9C0E-C04A-BA57-1D94BB4C1C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99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11/2/17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6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difficult to argue with any of these as systemic, aspirational</a:t>
            </a:r>
            <a:r>
              <a:rPr lang="en-US" baseline="0" dirty="0" smtClean="0"/>
              <a:t> goals; these tie to the altruistic reasons many of us work in the community college system.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646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Visionary, but lacking practical local</a:t>
            </a:r>
            <a:r>
              <a:rPr lang="en-US" baseline="0" dirty="0" smtClean="0"/>
              <a:t> solutions and making it challenging to implement goals as it fosters a culture of fear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41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98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2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8C2CB3-B516-EE44-9605-73B81A064C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4DF1-9BDA-7F4E-85AC-A274FE0859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F743-39C6-C54A-964D-56592E26CA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35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32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0F57-7562-1B49-AC13-6AA6438A7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88A15-1236-6346-8534-3E0F7842CE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1576-879A-9F4B-BDC4-1D5F3A0392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8BF-AC3E-9645-96E2-7BEB62649C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691A-9B86-2A4A-BFEC-80C618A0AB86}" type="datetime1">
              <a:rPr lang="en-US" smtClean="0"/>
              <a:t>11/2/17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Accreditation Institute , February 19-20, 2016, San Diego, 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7C39-6DD3-5546-B4F6-42F1249EE811}" type="datetime1">
              <a:rPr lang="en-US" smtClean="0"/>
              <a:t>11/2/17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Accreditation Institute , February 19-20, 2016, San Diego, 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E7C5-637C-7D46-B32F-175663A0F11A}" type="datetime1">
              <a:rPr lang="en-US" smtClean="0"/>
              <a:t>11/2/17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Accreditation Institute , February 19-20, 2016, San Diego, 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1D2A13-CDF3-0C46-BE3F-3F04B86F20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378F-E0D2-5D44-9E8F-F83CEA804C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8F5-030C-EF4D-B00C-4C2E421CF1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EC9E-0C53-0D4E-867A-B45A0DC20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9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0E40-E47B-D84F-BAFA-B758088C1F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alphaModFix amt="1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84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23B6-208C-6249-BAA6-74C0F6E55D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84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5B20-90CF-2F4A-AACE-82338E7DF0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Accreditation Institute , February 19-20, 2016,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stanskas@valleycollege.edu" TargetMode="Externa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hyperlink" Target="mailto:jbruno@sierracolleg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1082" y="333934"/>
            <a:ext cx="8910918" cy="2133600"/>
          </a:xfrm>
        </p:spPr>
        <p:txBody>
          <a:bodyPr>
            <a:normAutofit/>
          </a:bodyPr>
          <a:lstStyle/>
          <a:p>
            <a:r>
              <a:rPr lang="en-US" i="0" dirty="0" smtClean="0"/>
              <a:t>Vision for Success:  Local Implications</a:t>
            </a:r>
            <a:endParaRPr lang="en-US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5529" y="4697506"/>
            <a:ext cx="7871011" cy="1618129"/>
          </a:xfrm>
        </p:spPr>
        <p:txBody>
          <a:bodyPr>
            <a:normAutofit/>
          </a:bodyPr>
          <a:lstStyle/>
          <a:p>
            <a:r>
              <a:rPr lang="en-US" sz="1800" i="0" dirty="0" smtClean="0"/>
              <a:t>Julie Bruno, ASCCC President</a:t>
            </a:r>
          </a:p>
          <a:p>
            <a:r>
              <a:rPr lang="en-US" sz="1800" i="0" dirty="0" smtClean="0"/>
              <a:t>John Stanskas, ASCCC Vice-President</a:t>
            </a:r>
          </a:p>
          <a:p>
            <a:r>
              <a:rPr lang="en-US" sz="1600" i="0" dirty="0" smtClean="0"/>
              <a:t>ASCCC Fall 2017 Plenary Session</a:t>
            </a:r>
            <a:endParaRPr lang="en-US" sz="1800" i="0" dirty="0"/>
          </a:p>
          <a:p>
            <a:endParaRPr 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Overview</a:t>
            </a:r>
            <a:endParaRPr lang="en-US" i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726574"/>
            <a:ext cx="10977282" cy="3795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0" i="0" dirty="0" smtClean="0"/>
          </a:p>
          <a:p>
            <a:pPr marL="514350" indent="-514350">
              <a:buAutoNum type="arabicPeriod"/>
            </a:pPr>
            <a:r>
              <a:rPr lang="en-US" sz="3200" b="0" i="0" dirty="0" smtClean="0"/>
              <a:t>Vision Outlines six main goals</a:t>
            </a:r>
          </a:p>
          <a:p>
            <a:pPr marL="514350" indent="-514350">
              <a:buAutoNum type="arabicPeriod"/>
            </a:pPr>
            <a:r>
              <a:rPr lang="en-US" sz="3200" b="0" i="0" dirty="0" smtClean="0"/>
              <a:t>Current Political Climate</a:t>
            </a:r>
          </a:p>
          <a:p>
            <a:pPr marL="0" indent="0">
              <a:buNone/>
            </a:pPr>
            <a:r>
              <a:rPr lang="en-US" sz="3200" b="0" i="0" dirty="0" smtClean="0"/>
              <a:t>3.  The role of the senate</a:t>
            </a:r>
          </a:p>
          <a:p>
            <a:pPr marL="514350" indent="-514350">
              <a:buAutoNum type="arabicPeriod" startAt="4"/>
            </a:pPr>
            <a:r>
              <a:rPr lang="en-US" sz="3200" b="0" i="0" dirty="0" smtClean="0"/>
              <a:t>Institutional decision-making and </a:t>
            </a:r>
          </a:p>
          <a:p>
            <a:pPr marL="0" indent="0">
              <a:buNone/>
            </a:pPr>
            <a:r>
              <a:rPr lang="en-US" sz="3200" b="0" i="0" dirty="0"/>
              <a:t>	</a:t>
            </a:r>
            <a:r>
              <a:rPr lang="en-US" sz="3200" b="0" i="0" dirty="0" smtClean="0"/>
              <a:t>			meeting the challenge</a:t>
            </a:r>
            <a:endParaRPr lang="en-US" sz="32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838700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The Vision</a:t>
            </a:r>
            <a:endParaRPr lang="en-US" i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6883" y="1825624"/>
            <a:ext cx="10977282" cy="4351338"/>
          </a:xfrm>
        </p:spPr>
        <p:txBody>
          <a:bodyPr>
            <a:normAutofit fontScale="92500" lnSpcReduction="20000"/>
          </a:bodyPr>
          <a:lstStyle/>
          <a:p>
            <a:endParaRPr lang="en-US" b="0" i="0" dirty="0" smtClean="0"/>
          </a:p>
          <a:p>
            <a:pPr marL="0" indent="0">
              <a:buNone/>
            </a:pPr>
            <a:r>
              <a:rPr lang="en-US" sz="3200" b="0" i="0" dirty="0" smtClean="0"/>
              <a:t>Increase Completion</a:t>
            </a:r>
          </a:p>
          <a:p>
            <a:pPr marL="0" indent="0">
              <a:buNone/>
            </a:pPr>
            <a:r>
              <a:rPr lang="en-US" sz="3200" b="0" i="0" dirty="0" smtClean="0"/>
              <a:t>Increase Transfer</a:t>
            </a:r>
          </a:p>
          <a:p>
            <a:pPr marL="0" indent="0">
              <a:buNone/>
            </a:pPr>
            <a:r>
              <a:rPr lang="en-US" sz="3200" b="0" i="0" dirty="0" smtClean="0"/>
              <a:t>Decrease Unit Accumulation</a:t>
            </a:r>
          </a:p>
          <a:p>
            <a:pPr marL="0" indent="0">
              <a:buNone/>
            </a:pPr>
            <a:r>
              <a:rPr lang="en-US" sz="3200" b="0" i="0" dirty="0" smtClean="0"/>
              <a:t>Improve Wage Gain</a:t>
            </a:r>
            <a:endParaRPr lang="en-US" sz="3200" b="0" i="0" dirty="0"/>
          </a:p>
          <a:p>
            <a:pPr marL="0" indent="0">
              <a:buNone/>
            </a:pPr>
            <a:r>
              <a:rPr lang="en-US" sz="3200" b="0" i="0" dirty="0" smtClean="0"/>
              <a:t>Reduce Equity Gaps</a:t>
            </a:r>
          </a:p>
          <a:p>
            <a:pPr marL="0" indent="0">
              <a:buNone/>
            </a:pPr>
            <a:r>
              <a:rPr lang="en-US" sz="3200" b="0" i="0" dirty="0" smtClean="0"/>
              <a:t>Reduce Regional Achievement Gaps</a:t>
            </a:r>
          </a:p>
          <a:p>
            <a:pPr marL="0" indent="0">
              <a:buNone/>
            </a:pPr>
            <a:endParaRPr lang="en-US" sz="3200" b="0" i="0" dirty="0"/>
          </a:p>
          <a:p>
            <a:pPr marL="0" indent="0">
              <a:buNone/>
            </a:pPr>
            <a:r>
              <a:rPr lang="en-US" sz="3200" b="0" i="0" dirty="0" smtClean="0"/>
              <a:t> </a:t>
            </a:r>
            <a:r>
              <a:rPr lang="en-US" sz="3200" b="0" i="0" dirty="0"/>
              <a:t>System Goals are a direct measure of </a:t>
            </a:r>
            <a:endParaRPr lang="en-US" sz="3200" b="0" i="0" dirty="0" smtClean="0"/>
          </a:p>
          <a:p>
            <a:pPr marL="0" indent="0">
              <a:buNone/>
            </a:pPr>
            <a:r>
              <a:rPr lang="en-US" sz="3200" b="0" i="0" dirty="0"/>
              <a:t> </a:t>
            </a:r>
            <a:r>
              <a:rPr lang="en-US" sz="3200" b="0" i="0" dirty="0" smtClean="0"/>
              <a:t>local </a:t>
            </a:r>
            <a:r>
              <a:rPr lang="en-US" sz="3200" b="0" i="0" dirty="0"/>
              <a:t>actions</a:t>
            </a:r>
          </a:p>
          <a:p>
            <a:pPr marL="0" indent="0">
              <a:buNone/>
            </a:pPr>
            <a:endParaRPr lang="en-US" sz="32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599" y="0"/>
            <a:ext cx="6439401" cy="428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362084"/>
            <a:ext cx="10515600" cy="4351338"/>
          </a:xfrm>
        </p:spPr>
        <p:txBody>
          <a:bodyPr/>
          <a:lstStyle/>
          <a:p>
            <a:r>
              <a:rPr lang="en-US" dirty="0" smtClean="0"/>
              <a:t>We have so many metric tools to measure our work:</a:t>
            </a:r>
          </a:p>
          <a:p>
            <a:pPr lvl="1"/>
            <a:r>
              <a:rPr lang="en-US" dirty="0" err="1" smtClean="0"/>
              <a:t>Launchboard</a:t>
            </a:r>
            <a:endParaRPr lang="en-US" dirty="0" smtClean="0"/>
          </a:p>
          <a:p>
            <a:pPr lvl="1"/>
            <a:r>
              <a:rPr lang="en-US" dirty="0" smtClean="0"/>
              <a:t>Scorecard</a:t>
            </a:r>
          </a:p>
          <a:p>
            <a:pPr lvl="1"/>
            <a:r>
              <a:rPr lang="en-US" dirty="0" smtClean="0"/>
              <a:t>IEPI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4106"/>
            <a:ext cx="5540189" cy="279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Current Political Climate</a:t>
            </a:r>
            <a:endParaRPr lang="en-US" i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50009" y="2064014"/>
            <a:ext cx="8033522" cy="4095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0" i="0" dirty="0" smtClean="0"/>
              <a:t>Visionary </a:t>
            </a:r>
            <a:endParaRPr lang="en-US" sz="3200" b="0" i="0" dirty="0"/>
          </a:p>
          <a:p>
            <a:pPr marL="0" indent="0">
              <a:buNone/>
            </a:pPr>
            <a:endParaRPr lang="en-US" sz="3200" b="0" i="0" dirty="0"/>
          </a:p>
          <a:p>
            <a:pPr marL="0" indent="0">
              <a:buNone/>
            </a:pPr>
            <a:r>
              <a:rPr lang="en-US" sz="3200" b="0" i="0" dirty="0" smtClean="0"/>
              <a:t>Emboldened to direct changes from the top</a:t>
            </a:r>
          </a:p>
          <a:p>
            <a:pPr marL="0" indent="0">
              <a:buNone/>
            </a:pPr>
            <a:endParaRPr lang="en-US" sz="3200" b="0" i="0" dirty="0"/>
          </a:p>
          <a:p>
            <a:pPr marL="0" indent="0">
              <a:buNone/>
            </a:pPr>
            <a:r>
              <a:rPr lang="en-US" sz="3200" b="0" i="0" dirty="0" smtClean="0"/>
              <a:t>Pressure to demonstrably improve outcomes</a:t>
            </a:r>
            <a:endParaRPr lang="en-US" sz="32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083" y="-1"/>
            <a:ext cx="5354917" cy="30121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918" y="3719595"/>
            <a:ext cx="4716182" cy="31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Role of the Academic Senate</a:t>
            </a:r>
            <a:endParaRPr lang="en-US" i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3630" y="1825625"/>
            <a:ext cx="9444528" cy="435133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ct val="0"/>
              </a:spcBef>
              <a:buNone/>
            </a:pPr>
            <a:endParaRPr lang="en-US" sz="3600" b="0" i="0" dirty="0" smtClean="0">
              <a:cs typeface="Thonburi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3600" b="0" i="0" dirty="0" smtClean="0">
                <a:cs typeface="Thonburi"/>
              </a:rPr>
              <a:t>Curriculum</a:t>
            </a:r>
            <a:r>
              <a:rPr lang="en-US" sz="3600" b="0" i="0" dirty="0">
                <a:cs typeface="Thonburi"/>
              </a:rPr>
              <a:t>, including establishing </a:t>
            </a:r>
            <a:r>
              <a:rPr lang="en-US" sz="3600" b="0" i="0" dirty="0" smtClean="0">
                <a:cs typeface="Thonburi"/>
              </a:rPr>
              <a:t>prerequisites</a:t>
            </a:r>
          </a:p>
          <a:p>
            <a:pPr marL="0" indent="0">
              <a:spcBef>
                <a:spcPct val="0"/>
              </a:spcBef>
              <a:buNone/>
            </a:pPr>
            <a:endParaRPr lang="en-US" sz="3600" b="0" i="0" dirty="0" smtClean="0">
              <a:cs typeface="Thonburi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3600" b="0" i="0" dirty="0" smtClean="0">
                <a:cs typeface="Thonburi"/>
              </a:rPr>
              <a:t>Degree </a:t>
            </a:r>
            <a:r>
              <a:rPr lang="en-US" sz="3600" b="0" i="0" dirty="0">
                <a:cs typeface="Thonburi"/>
              </a:rPr>
              <a:t>&amp; Certificate Requirements</a:t>
            </a:r>
          </a:p>
          <a:p>
            <a:pPr marL="0" indent="0">
              <a:spcBef>
                <a:spcPct val="0"/>
              </a:spcBef>
              <a:buNone/>
            </a:pPr>
            <a:endParaRPr lang="en-US" sz="3600" b="0" i="0" dirty="0" smtClean="0">
              <a:cs typeface="Thonburi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3600" b="0" i="0" dirty="0" smtClean="0">
                <a:cs typeface="Thonburi"/>
              </a:rPr>
              <a:t>Educational </a:t>
            </a:r>
            <a:r>
              <a:rPr lang="en-US" sz="3600" b="0" i="0" dirty="0">
                <a:cs typeface="Thonburi"/>
              </a:rPr>
              <a:t>Program Development</a:t>
            </a:r>
          </a:p>
          <a:p>
            <a:pPr marL="0" indent="0">
              <a:spcBef>
                <a:spcPct val="0"/>
              </a:spcBef>
              <a:buNone/>
            </a:pPr>
            <a:endParaRPr lang="en-US" sz="3600" b="0" i="0" dirty="0" smtClean="0">
              <a:cs typeface="Thonburi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3600" b="0" i="0" dirty="0" smtClean="0">
                <a:cs typeface="Thonburi"/>
              </a:rPr>
              <a:t>Standards </a:t>
            </a:r>
            <a:r>
              <a:rPr lang="en-US" sz="3600" b="0" i="0" dirty="0">
                <a:cs typeface="Thonburi"/>
              </a:rPr>
              <a:t>&amp; Policies regarding </a:t>
            </a:r>
            <a:r>
              <a:rPr lang="en-US" sz="3600" b="0" i="0" dirty="0" smtClean="0">
                <a:cs typeface="Thonburi"/>
              </a:rPr>
              <a:t>Student 	Preparation and </a:t>
            </a:r>
            <a:r>
              <a:rPr lang="en-US" sz="3600" b="0" i="0" dirty="0">
                <a:cs typeface="Thonburi"/>
              </a:rPr>
              <a:t>Success</a:t>
            </a:r>
          </a:p>
          <a:p>
            <a:endParaRPr lang="en-US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306" y="3805514"/>
            <a:ext cx="4381923" cy="291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Role of the Academic Senate</a:t>
            </a:r>
            <a:endParaRPr lang="en-US" i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3217"/>
            <a:ext cx="6936441" cy="447826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23" y="3122706"/>
            <a:ext cx="4631765" cy="243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 smtClean="0"/>
              <a:t>Institutional Change in the Governance Structure</a:t>
            </a:r>
            <a:endParaRPr lang="en-US" i="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337214"/>
            <a:ext cx="7716042" cy="4351338"/>
          </a:xfrm>
        </p:spPr>
        <p:txBody>
          <a:bodyPr>
            <a:normAutofit lnSpcReduction="10000"/>
          </a:bodyPr>
          <a:lstStyle/>
          <a:p>
            <a:r>
              <a:rPr lang="en-US" sz="2800" b="0" i="0" dirty="0" smtClean="0"/>
              <a:t>How do we approach informed dialog?</a:t>
            </a:r>
          </a:p>
          <a:p>
            <a:endParaRPr lang="en-US" sz="2800" b="0" i="0" dirty="0"/>
          </a:p>
          <a:p>
            <a:r>
              <a:rPr lang="en-US" sz="2800" b="0" i="0" dirty="0" smtClean="0"/>
              <a:t>How do we implement change rapidly enough to comply with deadlines but thoughtfully so that constituencies can participate in crafting appropriate policies that meet the needs of students?</a:t>
            </a:r>
          </a:p>
          <a:p>
            <a:endParaRPr lang="en-US" sz="2800" b="0" i="0" dirty="0"/>
          </a:p>
          <a:p>
            <a:r>
              <a:rPr lang="en-US" sz="2800" b="0" i="0" dirty="0" smtClean="0"/>
              <a:t>How do we provide space for innovation in this environment?</a:t>
            </a:r>
          </a:p>
          <a:p>
            <a:endParaRPr lang="en-US" sz="2800" b="0" i="0" dirty="0"/>
          </a:p>
          <a:p>
            <a:endParaRPr lang="en-US" b="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965" y="2510117"/>
            <a:ext cx="3166035" cy="316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9</a:t>
            </a:fld>
            <a:endParaRPr lang="en-US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088958" y="2028733"/>
            <a:ext cx="7851706" cy="38577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0" cap="all" dirty="0" smtClean="0"/>
              <a:t>Questions?</a:t>
            </a:r>
          </a:p>
          <a:p>
            <a:pPr marL="0" indent="0" algn="ctr">
              <a:buNone/>
            </a:pPr>
            <a:r>
              <a:rPr lang="en-US" cap="all" dirty="0" smtClean="0"/>
              <a:t> </a:t>
            </a:r>
          </a:p>
          <a:p>
            <a:pPr marL="0" indent="0" algn="ctr">
              <a:buNone/>
            </a:pPr>
            <a:endParaRPr lang="en-US" cap="all" dirty="0"/>
          </a:p>
          <a:p>
            <a:pPr marL="0" indent="0" algn="ctr">
              <a:buNone/>
            </a:pPr>
            <a:r>
              <a:rPr lang="en-US" cap="all" dirty="0" smtClean="0"/>
              <a:t>Thanks for coming!	</a:t>
            </a:r>
          </a:p>
          <a:p>
            <a:pPr marL="0" indent="0" algn="ctr">
              <a:buNone/>
            </a:pPr>
            <a:endParaRPr lang="en-US" cap="all" dirty="0"/>
          </a:p>
          <a:p>
            <a:pPr marL="0" indent="0" algn="ctr">
              <a:buNone/>
            </a:pPr>
            <a:r>
              <a:rPr lang="en-US" u="sng" dirty="0" smtClean="0">
                <a:hlinkClick r:id="rId2"/>
              </a:rPr>
              <a:t>jbruno@sierracollege.edu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jstanskas@valleycollege.edu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1841"/>
            <a:ext cx="4088958" cy="290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</TotalTime>
  <Words>258</Words>
  <Application>Microsoft Macintosh PowerPoint</Application>
  <PresentationFormat>Widescreen</PresentationFormat>
  <Paragraphs>75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Thonburi</vt:lpstr>
      <vt:lpstr>1_Office Theme</vt:lpstr>
      <vt:lpstr>Office Theme</vt:lpstr>
      <vt:lpstr>Vision for Success:  Local Implications</vt:lpstr>
      <vt:lpstr>Overview</vt:lpstr>
      <vt:lpstr>The Vision</vt:lpstr>
      <vt:lpstr>Metrics</vt:lpstr>
      <vt:lpstr>Current Political Climate</vt:lpstr>
      <vt:lpstr>Role of the Academic Senate</vt:lpstr>
      <vt:lpstr>Role of the Academic Senate</vt:lpstr>
      <vt:lpstr>Institutional Change in the Governance Structure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Stanskas, Peter-John</cp:lastModifiedBy>
  <cp:revision>61</cp:revision>
  <cp:lastPrinted>2016-02-16T18:18:44Z</cp:lastPrinted>
  <dcterms:created xsi:type="dcterms:W3CDTF">2015-05-02T02:46:00Z</dcterms:created>
  <dcterms:modified xsi:type="dcterms:W3CDTF">2017-11-02T22:56:39Z</dcterms:modified>
</cp:coreProperties>
</file>