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96" r:id="rId2"/>
    <p:sldId id="256" r:id="rId3"/>
    <p:sldId id="257" r:id="rId4"/>
    <p:sldId id="258" r:id="rId5"/>
    <p:sldId id="259" r:id="rId6"/>
    <p:sldId id="260" r:id="rId7"/>
    <p:sldId id="264" r:id="rId8"/>
    <p:sldId id="265" r:id="rId9"/>
    <p:sldId id="266" r:id="rId10"/>
    <p:sldId id="267" r:id="rId11"/>
    <p:sldId id="269" r:id="rId12"/>
    <p:sldId id="268" r:id="rId13"/>
    <p:sldId id="291" r:id="rId14"/>
    <p:sldId id="292" r:id="rId15"/>
    <p:sldId id="298" r:id="rId16"/>
    <p:sldId id="271" r:id="rId17"/>
    <p:sldId id="272" r:id="rId18"/>
    <p:sldId id="273" r:id="rId19"/>
    <p:sldId id="274" r:id="rId20"/>
    <p:sldId id="275" r:id="rId21"/>
    <p:sldId id="276" r:id="rId22"/>
    <p:sldId id="277" r:id="rId23"/>
    <p:sldId id="278" r:id="rId24"/>
    <p:sldId id="281" r:id="rId25"/>
    <p:sldId id="282" r:id="rId26"/>
    <p:sldId id="283" r:id="rId27"/>
    <p:sldId id="284" r:id="rId28"/>
    <p:sldId id="287" r:id="rId29"/>
    <p:sldId id="295" r:id="rId30"/>
    <p:sldId id="299" r:id="rId31"/>
    <p:sldId id="289" r:id="rId32"/>
  </p:sldIdLst>
  <p:sldSz cx="13004800" cy="97536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42" d="100"/>
          <a:sy n="42" d="100"/>
        </p:scale>
        <p:origin x="1016"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13.07.2019</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5a5e57f505_0_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5a5e57f505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Hoping this is close to what you had in mind. We can move this slide to wherever you want once your slides are finished.</a:t>
            </a:r>
            <a:endParaRPr/>
          </a:p>
        </p:txBody>
      </p:sp>
    </p:spTree>
    <p:extLst>
      <p:ext uri="{BB962C8B-B14F-4D97-AF65-F5344CB8AC3E}">
        <p14:creationId xmlns:p14="http://schemas.microsoft.com/office/powerpoint/2010/main" val="3423761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5a5e57f505_0_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5a5e57f505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Hoping this is close to what you had in mind. We can move this slide to wherever you want once your slides are finished.</a:t>
            </a:r>
            <a:endParaRPr/>
          </a:p>
        </p:txBody>
      </p:sp>
    </p:spTree>
    <p:extLst>
      <p:ext uri="{BB962C8B-B14F-4D97-AF65-F5344CB8AC3E}">
        <p14:creationId xmlns:p14="http://schemas.microsoft.com/office/powerpoint/2010/main" val="2913368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13.07.2019</a:t>
            </a:fld>
            <a:endParaRPr lang="cs-CZ"/>
          </a:p>
        </p:txBody>
      </p:sp>
      <p:sp>
        <p:nvSpPr>
          <p:cNvPr id="4" name="Slide Image Placeholder 3"/>
          <p:cNvSpPr>
            <a:spLocks noGrp="1" noRot="1" noChangeAspect="1"/>
          </p:cNvSpPr>
          <p:nvPr>
            <p:ph type="sldImg" idx="2"/>
          </p:nvPr>
        </p:nvSpPr>
        <p:spPr>
          <a:xfrm>
            <a:off x="2860675" y="512763"/>
            <a:ext cx="342265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Example: Change in English Composition to 4-hour lecture course with a reduction in cap from 35 to 25. 
Needed significantly more faculty to teach the same number of students. Department chair was constantly trying to fill staffing holes because of the significant increase in need for part-time faculty (rural area with faculty hard to find). The college struggled to offer enough </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17</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13.07.2019</a:t>
            </a:fld>
            <a:endParaRPr lang="cs-CZ"/>
          </a:p>
        </p:txBody>
      </p:sp>
      <p:sp>
        <p:nvSpPr>
          <p:cNvPr id="4" name="Slide Image Placeholder 3"/>
          <p:cNvSpPr>
            <a:spLocks noGrp="1" noRot="1" noChangeAspect="1"/>
          </p:cNvSpPr>
          <p:nvPr>
            <p:ph type="sldImg" idx="2"/>
          </p:nvPr>
        </p:nvSpPr>
        <p:spPr>
          <a:xfrm>
            <a:off x="2860675" y="512763"/>
            <a:ext cx="342265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Some part-time faculty in this scenario  also earned less money because they no longer maxed out at 0.6 FTEF. </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22</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43307" y="843899"/>
            <a:ext cx="12118187" cy="1086009"/>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43307" y="2185434"/>
            <a:ext cx="12118187" cy="6478507"/>
          </a:xfrm>
          <a:prstGeom prst="rect">
            <a:avLst/>
          </a:prstGeom>
        </p:spPr>
        <p:txBody>
          <a:bodyPr spcFirstLastPara="1" wrap="square" lIns="91425" tIns="91425" rIns="91425" bIns="91425" anchor="t" anchorCtr="0">
            <a:noAutofit/>
          </a:bodyPr>
          <a:lstStyle>
            <a:lvl1pPr marL="650230" lvl="0" indent="-487672">
              <a:spcBef>
                <a:spcPts val="0"/>
              </a:spcBef>
              <a:spcAft>
                <a:spcPts val="0"/>
              </a:spcAft>
              <a:buSzPts val="1800"/>
              <a:buChar char="●"/>
              <a:defRPr/>
            </a:lvl1pPr>
            <a:lvl2pPr marL="1300460" lvl="1" indent="-451549">
              <a:spcBef>
                <a:spcPts val="2276"/>
              </a:spcBef>
              <a:spcAft>
                <a:spcPts val="0"/>
              </a:spcAft>
              <a:buSzPts val="1400"/>
              <a:buChar char="○"/>
              <a:defRPr/>
            </a:lvl2pPr>
            <a:lvl3pPr marL="1950690" lvl="2" indent="-451549">
              <a:spcBef>
                <a:spcPts val="2276"/>
              </a:spcBef>
              <a:spcAft>
                <a:spcPts val="0"/>
              </a:spcAft>
              <a:buSzPts val="1400"/>
              <a:buChar char="■"/>
              <a:defRPr/>
            </a:lvl3pPr>
            <a:lvl4pPr marL="2600919" lvl="3" indent="-451549">
              <a:spcBef>
                <a:spcPts val="2276"/>
              </a:spcBef>
              <a:spcAft>
                <a:spcPts val="0"/>
              </a:spcAft>
              <a:buSzPts val="1400"/>
              <a:buChar char="●"/>
              <a:defRPr/>
            </a:lvl4pPr>
            <a:lvl5pPr marL="3251149" lvl="4" indent="-451549">
              <a:spcBef>
                <a:spcPts val="2276"/>
              </a:spcBef>
              <a:spcAft>
                <a:spcPts val="0"/>
              </a:spcAft>
              <a:buSzPts val="1400"/>
              <a:buChar char="○"/>
              <a:defRPr/>
            </a:lvl5pPr>
            <a:lvl6pPr marL="3901379" lvl="5" indent="-451549">
              <a:spcBef>
                <a:spcPts val="2276"/>
              </a:spcBef>
              <a:spcAft>
                <a:spcPts val="0"/>
              </a:spcAft>
              <a:buSzPts val="1400"/>
              <a:buChar char="■"/>
              <a:defRPr/>
            </a:lvl6pPr>
            <a:lvl7pPr marL="4551609" lvl="6" indent="-451549">
              <a:spcBef>
                <a:spcPts val="2276"/>
              </a:spcBef>
              <a:spcAft>
                <a:spcPts val="0"/>
              </a:spcAft>
              <a:buSzPts val="1400"/>
              <a:buChar char="●"/>
              <a:defRPr/>
            </a:lvl7pPr>
            <a:lvl8pPr marL="5201839" lvl="7" indent="-451549">
              <a:spcBef>
                <a:spcPts val="2276"/>
              </a:spcBef>
              <a:spcAft>
                <a:spcPts val="0"/>
              </a:spcAft>
              <a:buSzPts val="1400"/>
              <a:buChar char="○"/>
              <a:defRPr/>
            </a:lvl8pPr>
            <a:lvl9pPr marL="5852069" lvl="8" indent="-451549">
              <a:spcBef>
                <a:spcPts val="2276"/>
              </a:spcBef>
              <a:spcAft>
                <a:spcPts val="2276"/>
              </a:spcAft>
              <a:buSzPts val="1400"/>
              <a:buChar char="■"/>
              <a:defRPr/>
            </a:lvl9pPr>
          </a:lstStyle>
          <a:p>
            <a:endParaRPr/>
          </a:p>
        </p:txBody>
      </p:sp>
      <p:sp>
        <p:nvSpPr>
          <p:cNvPr id="19" name="Google Shape;19;p4"/>
          <p:cNvSpPr txBox="1">
            <a:spLocks noGrp="1"/>
          </p:cNvSpPr>
          <p:nvPr>
            <p:ph type="sldNum" idx="12"/>
          </p:nvPr>
        </p:nvSpPr>
        <p:spPr>
          <a:xfrm>
            <a:off x="12049718" y="8842841"/>
            <a:ext cx="780373" cy="746382"/>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532067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3004800" cy="9753600"/>
          </a:xfrm>
          <a:prstGeom prst="rect">
            <a:avLst/>
          </a:prstGeom>
        </p:spPr>
      </p:pic>
      <p:pic>
        <p:nvPicPr>
          <p:cNvPr id="3" name="Picture 2"/>
          <p:cNvPicPr>
            <a:picLocks noChangeAspect="1"/>
          </p:cNvPicPr>
          <p:nvPr/>
        </p:nvPicPr>
        <p:blipFill>
          <a:blip r:embed="rId3"/>
          <a:stretch>
            <a:fillRect/>
          </a:stretch>
        </p:blipFill>
        <p:spPr>
          <a:xfrm>
            <a:off x="-12700" y="-12700"/>
            <a:ext cx="0" cy="0"/>
          </a:xfrm>
          <a:prstGeom prst="rect">
            <a:avLst/>
          </a:prstGeom>
        </p:spPr>
      </p:pic>
      <p:sp>
        <p:nvSpPr>
          <p:cNvPr id="4" name="TextBox 3"/>
          <p:cNvSpPr txBox="1"/>
          <p:nvPr/>
        </p:nvSpPr>
        <p:spPr>
          <a:xfrm>
            <a:off x="0" y="5181600"/>
            <a:ext cx="13004800" cy="4572000"/>
          </a:xfrm>
          <a:prstGeom prst="rect">
            <a:avLst/>
          </a:prstGeom>
          <a:noFill/>
        </p:spPr>
        <p:txBody>
          <a:bodyPr wrap="square" lIns="254000" tIns="254000" rIns="254000" bIns="254000" anchor="ctr">
            <a:normAutofit fontScale="92500"/>
          </a:bodyPr>
          <a:lstStyle/>
          <a:p>
            <a:pPr algn="ctr"/>
            <a:r>
              <a:rPr lang="en-US" sz="11500" b="0" dirty="0">
                <a:solidFill>
                  <a:srgbClr val="FFFFFF"/>
                </a:solidFill>
                <a:effectLst>
                  <a:outerShdw blurRad="20000" dist="30000" dir="2700000">
                    <a:srgbClr val="000000">
                      <a:alpha val="75000"/>
                    </a:srgbClr>
                  </a:outerShdw>
                </a:effectLst>
                <a:latin typeface="Calibri"/>
              </a:rPr>
              <a:t>WSCH You Were Here</a:t>
            </a:r>
            <a:r>
              <a:rPr lang="en-US" sz="4400" b="0" dirty="0">
                <a:solidFill>
                  <a:srgbClr val="FFFFFF"/>
                </a:solidFill>
                <a:effectLst>
                  <a:outerShdw blurRad="20000" dist="30000" dir="2700000">
                    <a:srgbClr val="000000">
                      <a:alpha val="75000"/>
                    </a:srgbClr>
                  </a:outerShdw>
                </a:effectLst>
                <a:latin typeface="Calibri"/>
              </a:rPr>
              <a:t>
</a:t>
            </a:r>
            <a:r>
              <a:rPr lang="en-US" sz="3500" b="0" dirty="0">
                <a:solidFill>
                  <a:srgbClr val="FFFFFF"/>
                </a:solidFill>
                <a:effectLst>
                  <a:outerShdw blurRad="20000" dist="30000" dir="2700000">
                    <a:srgbClr val="000000">
                      <a:alpha val="75000"/>
                    </a:srgbClr>
                  </a:outerShdw>
                </a:effectLst>
                <a:latin typeface="Calibri"/>
              </a:rPr>
              <a:t>Nili Kirschner, Woodland Community College, ASCCC Curriculum Committee</a:t>
            </a:r>
            <a:r>
              <a:rPr lang="en-US" sz="4400" b="0" dirty="0">
                <a:solidFill>
                  <a:srgbClr val="FFFFFF"/>
                </a:solidFill>
                <a:effectLst>
                  <a:outerShdw blurRad="20000" dist="30000" dir="2700000">
                    <a:srgbClr val="000000">
                      <a:alpha val="75000"/>
                    </a:srgbClr>
                  </a:outerShdw>
                </a:effectLst>
                <a:latin typeface="Calibri"/>
              </a:rPr>
              <a:t>
</a:t>
            </a:r>
            <a:r>
              <a:rPr lang="en-US" sz="3500" b="0" dirty="0">
                <a:solidFill>
                  <a:srgbClr val="FFFFFF"/>
                </a:solidFill>
                <a:effectLst>
                  <a:outerShdw blurRad="20000" dist="30000" dir="2700000">
                    <a:srgbClr val="000000">
                      <a:alpha val="75000"/>
                    </a:srgbClr>
                  </a:outerShdw>
                </a:effectLst>
                <a:latin typeface="Calibri"/>
              </a:rPr>
              <a:t>Carlos Lopez, Moreno Valley College, </a:t>
            </a:r>
            <a:r>
              <a:rPr lang="en-US" sz="3500" b="0" dirty="0" smtClean="0">
                <a:solidFill>
                  <a:srgbClr val="FFFFFF"/>
                </a:solidFill>
                <a:effectLst>
                  <a:outerShdw blurRad="20000" dist="30000" dir="2700000">
                    <a:srgbClr val="000000">
                      <a:alpha val="75000"/>
                    </a:srgbClr>
                  </a:outerShdw>
                </a:effectLst>
                <a:latin typeface="Calibri"/>
              </a:rPr>
              <a:t>CIO</a:t>
            </a:r>
          </a:p>
          <a:p>
            <a:pPr algn="ctr"/>
            <a:r>
              <a:rPr lang="en-US" sz="3500" dirty="0" smtClean="0">
                <a:solidFill>
                  <a:srgbClr val="FFFFFF"/>
                </a:solidFill>
                <a:effectLst>
                  <a:outerShdw blurRad="20000" dist="30000" dir="2700000">
                    <a:srgbClr val="000000">
                      <a:alpha val="75000"/>
                    </a:srgbClr>
                  </a:outerShdw>
                </a:effectLst>
                <a:latin typeface="Calibri"/>
              </a:rPr>
              <a:t>2019 Curriculum Institute</a:t>
            </a:r>
          </a:p>
        </p:txBody>
      </p:sp>
      <p:sp>
        <p:nvSpPr>
          <p:cNvPr id="5" name="TextBox 4"/>
          <p:cNvSpPr txBox="1"/>
          <p:nvPr/>
        </p:nvSpPr>
        <p:spPr>
          <a:xfrm>
            <a:off x="0" y="9626600"/>
            <a:ext cx="13004800" cy="121920"/>
          </a:xfrm>
          <a:prstGeom prst="rect">
            <a:avLst/>
          </a:prstGeom>
        </p:spPr>
        <p:txBody>
          <a:bodyPr wrap="none" lIns="254000" tIns="0" rIns="254000" bIns="0" anchor="t"/>
          <a:lstStyle/>
          <a:p>
            <a:pPr algn="l"/>
            <a:r>
              <a:rPr lang="en-US" sz="800" b="1" dirty="0">
                <a:solidFill>
                  <a:srgbClr val="FFFFFF"/>
                </a:solidFill>
                <a:latin typeface="Calibri"/>
              </a:rPr>
              <a:t>cc: </a:t>
            </a:r>
            <a:r>
              <a:rPr lang="en-US" sz="800" b="1" dirty="0" err="1">
                <a:solidFill>
                  <a:srgbClr val="FFFFFF"/>
                </a:solidFill>
                <a:latin typeface="Calibri"/>
              </a:rPr>
              <a:t>marinadelcastell</a:t>
            </a:r>
            <a:r>
              <a:rPr lang="en-US" sz="800" b="1" dirty="0">
                <a:solidFill>
                  <a:srgbClr val="FFFFFF"/>
                </a:solidFill>
                <a:latin typeface="Calibri"/>
              </a:rPr>
              <a:t> - https://www.flickr.com/photos/95011179@N08</a:t>
            </a:r>
          </a:p>
        </p:txBody>
      </p:sp>
    </p:spTree>
    <p:extLst>
      <p:ext uri="{BB962C8B-B14F-4D97-AF65-F5344CB8AC3E}">
        <p14:creationId xmlns:p14="http://schemas.microsoft.com/office/powerpoint/2010/main" val="82106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90000"/>
          </a:schemeClr>
        </a:solidFill>
        <a:effectLst/>
      </p:bgPr>
    </p:bg>
    <p:spTree>
      <p:nvGrpSpPr>
        <p:cNvPr id="1" name=""/>
        <p:cNvGrpSpPr/>
        <p:nvPr/>
      </p:nvGrpSpPr>
      <p:grpSpPr>
        <a:xfrm>
          <a:off x="0" y="0"/>
          <a:ext cx="0" cy="0"/>
          <a:chOff x="0" y="0"/>
          <a:chExt cx="0" cy="0"/>
        </a:xfrm>
      </p:grpSpPr>
      <p:sp>
        <p:nvSpPr>
          <p:cNvPr id="2" name="AutoShape 1"/>
          <p:cNvSpPr/>
          <p:nvPr/>
        </p:nvSpPr>
        <p:spPr>
          <a:xfrm>
            <a:off x="-11043" y="-6626"/>
            <a:ext cx="13004800" cy="9753600"/>
          </a:xfrm>
          <a:prstGeom prst="rect">
            <a:avLst/>
          </a:prstGeom>
          <a:solidFill>
            <a:schemeClr val="bg2">
              <a:lumMod val="50000"/>
            </a:schemeClr>
          </a:solidFill>
        </p:spPr>
      </p:sp>
      <p:sp>
        <p:nvSpPr>
          <p:cNvPr id="3" name="TextBox 2"/>
          <p:cNvSpPr txBox="1"/>
          <p:nvPr/>
        </p:nvSpPr>
        <p:spPr>
          <a:xfrm>
            <a:off x="0" y="0"/>
            <a:ext cx="13004800" cy="6045200"/>
          </a:xfrm>
          <a:prstGeom prst="rect">
            <a:avLst/>
          </a:prstGeom>
        </p:spPr>
        <p:txBody>
          <a:bodyPr wrap="square" lIns="254000" tIns="254000" rIns="254000" bIns="254000" anchor="ctr">
            <a:normAutofit lnSpcReduction="10000"/>
          </a:bodyPr>
          <a:lstStyle/>
          <a:p>
            <a:r>
              <a:rPr lang="en-US" sz="8000" b="1" dirty="0">
                <a:solidFill>
                  <a:srgbClr val="FFFFFF"/>
                </a:solidFill>
                <a:latin typeface="Calibri"/>
              </a:rPr>
              <a:t>Alternative Accounting Method </a:t>
            </a:r>
            <a:r>
              <a:rPr lang="en-US" sz="8000" b="1" dirty="0" smtClean="0">
                <a:solidFill>
                  <a:srgbClr val="FFFFFF"/>
                </a:solidFill>
                <a:latin typeface="Calibri"/>
              </a:rPr>
              <a:t/>
            </a:r>
            <a:br>
              <a:rPr lang="en-US" sz="8000" b="1" dirty="0" smtClean="0">
                <a:solidFill>
                  <a:srgbClr val="FFFFFF"/>
                </a:solidFill>
                <a:latin typeface="Calibri"/>
              </a:rPr>
            </a:br>
            <a:r>
              <a:rPr lang="en-US" sz="8000" dirty="0">
                <a:solidFill>
                  <a:srgbClr val="FFFFFF"/>
                </a:solidFill>
                <a:latin typeface="Calibri"/>
              </a:rPr>
              <a:t>F</a:t>
            </a:r>
            <a:r>
              <a:rPr lang="en-US" sz="8000" b="0" dirty="0" smtClean="0">
                <a:solidFill>
                  <a:srgbClr val="FFFFFF"/>
                </a:solidFill>
                <a:latin typeface="Calibri"/>
              </a:rPr>
              <a:t>or </a:t>
            </a:r>
            <a:r>
              <a:rPr lang="en-US" sz="8000" b="0" dirty="0">
                <a:solidFill>
                  <a:srgbClr val="FFFFFF"/>
                </a:solidFill>
                <a:latin typeface="Calibri"/>
              </a:rPr>
              <a:t>Independent Study (IS), Work Experience (WE), and Distance Education(DE).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90000"/>
          </a:schemeClr>
        </a:solidFill>
        <a:effectLst/>
      </p:bgPr>
    </p:bg>
    <p:spTree>
      <p:nvGrpSpPr>
        <p:cNvPr id="1" name=""/>
        <p:cNvGrpSpPr/>
        <p:nvPr/>
      </p:nvGrpSpPr>
      <p:grpSpPr>
        <a:xfrm>
          <a:off x="0" y="0"/>
          <a:ext cx="0" cy="0"/>
          <a:chOff x="0" y="0"/>
          <a:chExt cx="0" cy="0"/>
        </a:xfrm>
      </p:grpSpPr>
      <p:sp>
        <p:nvSpPr>
          <p:cNvPr id="2" name="AutoShape 1"/>
          <p:cNvSpPr/>
          <p:nvPr/>
        </p:nvSpPr>
        <p:spPr>
          <a:xfrm>
            <a:off x="0" y="0"/>
            <a:ext cx="13004800" cy="9753600"/>
          </a:xfrm>
          <a:prstGeom prst="rect">
            <a:avLst/>
          </a:prstGeom>
          <a:solidFill>
            <a:schemeClr val="bg2">
              <a:lumMod val="50000"/>
            </a:schemeClr>
          </a:solidFill>
        </p:spPr>
      </p:sp>
      <p:sp>
        <p:nvSpPr>
          <p:cNvPr id="3" name="TextBox 2"/>
          <p:cNvSpPr txBox="1"/>
          <p:nvPr/>
        </p:nvSpPr>
        <p:spPr>
          <a:xfrm>
            <a:off x="0" y="0"/>
            <a:ext cx="13004800" cy="7251700"/>
          </a:xfrm>
          <a:prstGeom prst="rect">
            <a:avLst/>
          </a:prstGeom>
        </p:spPr>
        <p:txBody>
          <a:bodyPr wrap="square" lIns="254000" tIns="254000" rIns="254000" bIns="254000" anchor="ctr">
            <a:normAutofit/>
          </a:bodyPr>
          <a:lstStyle/>
          <a:p>
            <a:pPr algn="ctr"/>
            <a:r>
              <a:rPr lang="en-US" sz="8000" b="0" dirty="0">
                <a:solidFill>
                  <a:srgbClr val="FFFFFF"/>
                </a:solidFill>
                <a:latin typeface="Calibri"/>
              </a:rPr>
              <a:t>Faculty Workload - Full-Time Equivalent Faculty (FTEF), Teaching Load, Lecture Hour Equivalent (LHE), or other "Coin of the Realm"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schemeClr>
        </a:solidFill>
        <a:effectLst/>
      </p:bgPr>
    </p:bg>
    <p:spTree>
      <p:nvGrpSpPr>
        <p:cNvPr id="1" name=""/>
        <p:cNvGrpSpPr/>
        <p:nvPr/>
      </p:nvGrpSpPr>
      <p:grpSpPr>
        <a:xfrm>
          <a:off x="0" y="0"/>
          <a:ext cx="0" cy="0"/>
          <a:chOff x="0" y="0"/>
          <a:chExt cx="0" cy="0"/>
        </a:xfrm>
      </p:grpSpPr>
      <p:sp>
        <p:nvSpPr>
          <p:cNvPr id="2" name="AutoShape 1"/>
          <p:cNvSpPr/>
          <p:nvPr/>
        </p:nvSpPr>
        <p:spPr>
          <a:xfrm>
            <a:off x="0" y="0"/>
            <a:ext cx="13004800" cy="9753600"/>
          </a:xfrm>
          <a:prstGeom prst="rect">
            <a:avLst/>
          </a:prstGeom>
          <a:solidFill>
            <a:schemeClr val="bg2">
              <a:lumMod val="50000"/>
            </a:schemeClr>
          </a:solidFill>
        </p:spPr>
      </p:sp>
      <p:sp>
        <p:nvSpPr>
          <p:cNvPr id="3" name="TextBox 2"/>
          <p:cNvSpPr txBox="1"/>
          <p:nvPr/>
        </p:nvSpPr>
        <p:spPr>
          <a:xfrm>
            <a:off x="0" y="0"/>
            <a:ext cx="13004800" cy="9753600"/>
          </a:xfrm>
          <a:prstGeom prst="rect">
            <a:avLst/>
          </a:prstGeom>
        </p:spPr>
        <p:txBody>
          <a:bodyPr wrap="square" lIns="254000" tIns="254000" rIns="254000" bIns="254000" anchor="ctr">
            <a:normAutofit/>
          </a:bodyPr>
          <a:lstStyle/>
          <a:p>
            <a:r>
              <a:rPr lang="en-US" sz="6000" b="0" dirty="0">
                <a:solidFill>
                  <a:srgbClr val="FFFFFF"/>
                </a:solidFill>
                <a:latin typeface="Calibri"/>
              </a:rPr>
              <a:t>Schedule </a:t>
            </a:r>
            <a:r>
              <a:rPr lang="en-US" sz="6000" b="0" dirty="0" smtClean="0">
                <a:solidFill>
                  <a:srgbClr val="FFFFFF"/>
                </a:solidFill>
                <a:latin typeface="Calibri"/>
              </a:rPr>
              <a:t>Efficiency </a:t>
            </a:r>
          </a:p>
          <a:p>
            <a:r>
              <a:rPr lang="en-US" sz="6000" dirty="0" smtClean="0">
                <a:solidFill>
                  <a:srgbClr val="FFFFFF"/>
                </a:solidFill>
                <a:latin typeface="Calibri"/>
              </a:rPr>
              <a:t>Best way to think about schedule efficiency is how much of the general fund is invested in your class schedule? </a:t>
            </a:r>
            <a:endParaRPr lang="en-US" sz="6000" b="0" dirty="0" smtClean="0">
              <a:solidFill>
                <a:srgbClr val="FFFFFF"/>
              </a:solidFill>
              <a:latin typeface="Calibri"/>
            </a:endParaRPr>
          </a:p>
          <a:p>
            <a:pPr marL="857250" indent="-857250">
              <a:buFont typeface="Arial" panose="020B0604020202020204" pitchFamily="34" charset="0"/>
              <a:buChar char="•"/>
            </a:pPr>
            <a:r>
              <a:rPr lang="en-US" sz="6000" b="0" dirty="0" smtClean="0">
                <a:solidFill>
                  <a:srgbClr val="FFFFFF"/>
                </a:solidFill>
                <a:latin typeface="Calibri"/>
              </a:rPr>
              <a:t>WSCH/FTEF</a:t>
            </a:r>
            <a:endParaRPr lang="en-US" sz="6000" dirty="0">
              <a:solidFill>
                <a:srgbClr val="FFFFFF"/>
              </a:solidFill>
              <a:latin typeface="Calibri"/>
            </a:endParaRPr>
          </a:p>
          <a:p>
            <a:pPr marL="857250" indent="-857250">
              <a:buFont typeface="Arial" panose="020B0604020202020204" pitchFamily="34" charset="0"/>
              <a:buChar char="•"/>
            </a:pPr>
            <a:r>
              <a:rPr lang="en-US" sz="6000" b="0" dirty="0" smtClean="0">
                <a:solidFill>
                  <a:srgbClr val="FFFFFF"/>
                </a:solidFill>
                <a:latin typeface="Calibri"/>
              </a:rPr>
              <a:t>FTES/FTEF</a:t>
            </a:r>
          </a:p>
          <a:p>
            <a:pPr marL="857250" indent="-857250">
              <a:buFont typeface="Arial" panose="020B0604020202020204" pitchFamily="34" charset="0"/>
              <a:buChar char="•"/>
            </a:pPr>
            <a:r>
              <a:rPr lang="en-US" sz="6000" b="0" dirty="0" smtClean="0">
                <a:solidFill>
                  <a:srgbClr val="FFFFFF"/>
                </a:solidFill>
                <a:latin typeface="Calibri"/>
              </a:rPr>
              <a:t>Fill-Rates</a:t>
            </a:r>
          </a:p>
          <a:p>
            <a:pPr marL="857250" indent="-857250">
              <a:buFont typeface="Arial" panose="020B0604020202020204" pitchFamily="34" charset="0"/>
              <a:buChar char="•"/>
            </a:pPr>
            <a:r>
              <a:rPr lang="en-US" sz="6000" dirty="0" smtClean="0">
                <a:solidFill>
                  <a:srgbClr val="FFFFFF"/>
                </a:solidFill>
                <a:latin typeface="Calibri"/>
              </a:rPr>
              <a:t>Cost per FTES</a:t>
            </a:r>
          </a:p>
          <a:p>
            <a:pPr marL="857250" indent="-857250">
              <a:buFont typeface="Arial" panose="020B0604020202020204" pitchFamily="34" charset="0"/>
              <a:buChar char="•"/>
            </a:pPr>
            <a:r>
              <a:rPr lang="en-US" sz="6000" b="0" dirty="0" smtClean="0">
                <a:solidFill>
                  <a:srgbClr val="FFFFFF"/>
                </a:solidFill>
                <a:latin typeface="Calibri"/>
              </a:rPr>
              <a:t>Others</a:t>
            </a:r>
          </a:p>
          <a:p>
            <a:endParaRPr lang="en-US" sz="6000" b="0" dirty="0" smtClean="0">
              <a:solidFill>
                <a:srgbClr val="FFFFFF"/>
              </a:solidFill>
              <a:latin typeface="Calibri"/>
            </a:endParaRPr>
          </a:p>
          <a:p>
            <a:endParaRPr lang="en-US" sz="6000" b="0" dirty="0">
              <a:solidFill>
                <a:srgbClr val="FFFFFF"/>
              </a:solidFill>
              <a:latin typeface="Calibri"/>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3004800" cy="9753600"/>
          </a:xfrm>
          <a:prstGeom prst="rect">
            <a:avLst/>
          </a:prstGeom>
        </p:spPr>
      </p:pic>
      <p:pic>
        <p:nvPicPr>
          <p:cNvPr id="3" name="Picture 2"/>
          <p:cNvPicPr>
            <a:picLocks noChangeAspect="1"/>
          </p:cNvPicPr>
          <p:nvPr/>
        </p:nvPicPr>
        <p:blipFill>
          <a:blip r:embed="rId3"/>
          <a:stretch>
            <a:fillRect/>
          </a:stretch>
        </p:blipFill>
        <p:spPr>
          <a:xfrm>
            <a:off x="0" y="3413760"/>
            <a:ext cx="13004800" cy="2926080"/>
          </a:xfrm>
          <a:prstGeom prst="rect">
            <a:avLst/>
          </a:prstGeom>
        </p:spPr>
      </p:pic>
      <p:sp>
        <p:nvSpPr>
          <p:cNvPr id="4" name="TextBox 3"/>
          <p:cNvSpPr txBox="1"/>
          <p:nvPr/>
        </p:nvSpPr>
        <p:spPr>
          <a:xfrm>
            <a:off x="0" y="3413760"/>
            <a:ext cx="13004800" cy="2926080"/>
          </a:xfrm>
          <a:prstGeom prst="rect">
            <a:avLst/>
          </a:prstGeom>
        </p:spPr>
        <p:txBody>
          <a:bodyPr wrap="square" lIns="254000" tIns="254000" rIns="254000" bIns="254000" anchor="ctr">
            <a:normAutofit lnSpcReduction="10000"/>
          </a:bodyPr>
          <a:lstStyle/>
          <a:p>
            <a:pPr algn="ctr"/>
            <a:r>
              <a:rPr lang="en-US" sz="8000" b="0">
                <a:solidFill>
                  <a:srgbClr val="FFFFFF"/>
                </a:solidFill>
                <a:effectLst>
                  <a:outerShdw blurRad="20000" dist="30000" dir="2700000">
                    <a:srgbClr val="000000">
                      <a:alpha val="75000"/>
                    </a:srgbClr>
                  </a:outerShdw>
                </a:effectLst>
                <a:latin typeface="Calibri"/>
              </a:rPr>
              <a:t>Curriculum Process is the Foundation</a:t>
            </a:r>
          </a:p>
        </p:txBody>
      </p:sp>
      <p:sp>
        <p:nvSpPr>
          <p:cNvPr id="5" name="TextBox 4"/>
          <p:cNvSpPr txBox="1"/>
          <p:nvPr/>
        </p:nvSpPr>
        <p:spPr>
          <a:xfrm>
            <a:off x="0" y="9626600"/>
            <a:ext cx="13004800" cy="121920"/>
          </a:xfrm>
          <a:prstGeom prst="rect">
            <a:avLst/>
          </a:prstGeom>
        </p:spPr>
        <p:txBody>
          <a:bodyPr wrap="none" lIns="254000" tIns="0" rIns="254000" bIns="0" anchor="t"/>
          <a:lstStyle/>
          <a:p>
            <a:pPr algn="l"/>
            <a:r>
              <a:rPr lang="en-US" sz="800" b="1">
                <a:solidFill>
                  <a:srgbClr val="FFFFFF"/>
                </a:solidFill>
                <a:latin typeface="Calibri"/>
              </a:rPr>
              <a:t>cc: Tek F - https://www.flickr.com/photos/37431860@N06</a:t>
            </a:r>
          </a:p>
        </p:txBody>
      </p:sp>
    </p:spTree>
    <p:extLst>
      <p:ext uri="{BB962C8B-B14F-4D97-AF65-F5344CB8AC3E}">
        <p14:creationId xmlns:p14="http://schemas.microsoft.com/office/powerpoint/2010/main" val="38337219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body" idx="1"/>
          </p:nvPr>
        </p:nvSpPr>
        <p:spPr>
          <a:xfrm>
            <a:off x="409014" y="1524000"/>
            <a:ext cx="12118187" cy="7696200"/>
          </a:xfrm>
          <a:prstGeom prst="rect">
            <a:avLst/>
          </a:prstGeom>
        </p:spPr>
        <p:txBody>
          <a:bodyPr spcFirstLastPara="1" vert="horz" wrap="square" lIns="130027" tIns="130027" rIns="130027" bIns="130027" rtlCol="0" anchor="t" anchorCtr="0">
            <a:noAutofit/>
          </a:bodyPr>
          <a:lstStyle/>
          <a:p>
            <a:pPr marL="0" indent="0">
              <a:buNone/>
            </a:pPr>
            <a:r>
              <a:rPr lang="en" sz="4800" dirty="0"/>
              <a:t>Curriculum committee approves COR with units and hours:</a:t>
            </a:r>
            <a:endParaRPr sz="4800" dirty="0"/>
          </a:p>
          <a:p>
            <a:pPr>
              <a:spcBef>
                <a:spcPts val="2276"/>
              </a:spcBef>
            </a:pPr>
            <a:r>
              <a:rPr lang="en" sz="4800" dirty="0"/>
              <a:t>Contact hours (lecture, lab, activity)</a:t>
            </a:r>
            <a:endParaRPr sz="4800" dirty="0"/>
          </a:p>
          <a:p>
            <a:r>
              <a:rPr lang="en" sz="4800" dirty="0"/>
              <a:t>Outside of class hours</a:t>
            </a:r>
            <a:endParaRPr sz="4800" dirty="0"/>
          </a:p>
          <a:p>
            <a:pPr marL="0" indent="0">
              <a:spcBef>
                <a:spcPts val="2276"/>
              </a:spcBef>
              <a:buNone/>
            </a:pPr>
            <a:endParaRPr lang="en" dirty="0" smtClean="0"/>
          </a:p>
        </p:txBody>
      </p:sp>
      <p:sp>
        <p:nvSpPr>
          <p:cNvPr id="85" name="Google Shape;85;p18"/>
          <p:cNvSpPr txBox="1">
            <a:spLocks noGrp="1"/>
          </p:cNvSpPr>
          <p:nvPr>
            <p:ph type="title"/>
          </p:nvPr>
        </p:nvSpPr>
        <p:spPr>
          <a:xfrm>
            <a:off x="787400" y="457200"/>
            <a:ext cx="12118187" cy="814507"/>
          </a:xfrm>
          <a:prstGeom prst="rect">
            <a:avLst/>
          </a:prstGeom>
        </p:spPr>
        <p:txBody>
          <a:bodyPr spcFirstLastPara="1" vert="horz" wrap="square" lIns="130027" tIns="130027" rIns="130027" bIns="130027" rtlCol="0" anchor="t" anchorCtr="0">
            <a:noAutofit/>
          </a:bodyPr>
          <a:lstStyle/>
          <a:p>
            <a:pPr algn="l"/>
            <a:r>
              <a:rPr lang="en" sz="5400" dirty="0"/>
              <a:t>What does curriculum have to do with it?</a:t>
            </a:r>
            <a:endParaRPr sz="5400" dirty="0"/>
          </a:p>
        </p:txBody>
      </p:sp>
      <p:grpSp>
        <p:nvGrpSpPr>
          <p:cNvPr id="86" name="Google Shape;86;p18"/>
          <p:cNvGrpSpPr/>
          <p:nvPr/>
        </p:nvGrpSpPr>
        <p:grpSpPr>
          <a:xfrm>
            <a:off x="2616200" y="5029200"/>
            <a:ext cx="6629400" cy="3886200"/>
            <a:chOff x="6616175" y="1121225"/>
            <a:chExt cx="2264995" cy="1436175"/>
          </a:xfrm>
        </p:grpSpPr>
        <p:pic>
          <p:nvPicPr>
            <p:cNvPr id="87" name="Google Shape;87;p18" descr="torn paper edge effect" title="decorative image"/>
            <p:cNvPicPr preferRelativeResize="0"/>
            <p:nvPr/>
          </p:nvPicPr>
          <p:blipFill>
            <a:blip r:embed="rId3">
              <a:alphaModFix/>
            </a:blip>
            <a:stretch>
              <a:fillRect/>
            </a:stretch>
          </p:blipFill>
          <p:spPr>
            <a:xfrm>
              <a:off x="6616175" y="1121225"/>
              <a:ext cx="2264995" cy="1436175"/>
            </a:xfrm>
            <a:prstGeom prst="rect">
              <a:avLst/>
            </a:prstGeom>
            <a:noFill/>
            <a:ln>
              <a:noFill/>
            </a:ln>
            <a:effectLst>
              <a:outerShdw blurRad="257175" dist="85725" dir="5400000" algn="bl" rotWithShape="0">
                <a:srgbClr val="000000">
                  <a:alpha val="50000"/>
                </a:srgbClr>
              </a:outerShdw>
            </a:effectLst>
          </p:spPr>
        </p:pic>
        <p:pic>
          <p:nvPicPr>
            <p:cNvPr id="88" name="Google Shape;88;p18" descr="Sample of units and hours on course outline of record" title="decorative image"/>
            <p:cNvPicPr preferRelativeResize="0"/>
            <p:nvPr/>
          </p:nvPicPr>
          <p:blipFill rotWithShape="1">
            <a:blip r:embed="rId4">
              <a:alphaModFix/>
            </a:blip>
            <a:srcRect t="23439" b="7945"/>
            <a:stretch/>
          </p:blipFill>
          <p:spPr>
            <a:xfrm>
              <a:off x="6709400" y="1273625"/>
              <a:ext cx="2118200" cy="989300"/>
            </a:xfrm>
            <a:prstGeom prst="rect">
              <a:avLst/>
            </a:prstGeom>
            <a:noFill/>
            <a:ln>
              <a:noFill/>
            </a:ln>
            <a:effectLst>
              <a:reflection endPos="1000" fadeDir="5400012" sy="-100000" algn="bl" rotWithShape="0"/>
            </a:effectLst>
          </p:spPr>
        </p:pic>
      </p:grpSp>
    </p:spTree>
    <p:extLst>
      <p:ext uri="{BB962C8B-B14F-4D97-AF65-F5344CB8AC3E}">
        <p14:creationId xmlns:p14="http://schemas.microsoft.com/office/powerpoint/2010/main" val="352664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body" idx="1"/>
          </p:nvPr>
        </p:nvSpPr>
        <p:spPr>
          <a:xfrm>
            <a:off x="409014" y="1524000"/>
            <a:ext cx="12118187" cy="7696200"/>
          </a:xfrm>
          <a:prstGeom prst="rect">
            <a:avLst/>
          </a:prstGeom>
        </p:spPr>
        <p:txBody>
          <a:bodyPr spcFirstLastPara="1" vert="horz" wrap="square" lIns="130027" tIns="130027" rIns="130027" bIns="130027" rtlCol="0" anchor="t" anchorCtr="0">
            <a:noAutofit/>
          </a:bodyPr>
          <a:lstStyle/>
          <a:p>
            <a:pPr marL="0" indent="0">
              <a:spcBef>
                <a:spcPts val="2276"/>
              </a:spcBef>
              <a:buNone/>
            </a:pPr>
            <a:r>
              <a:rPr lang="en" sz="4800" dirty="0" smtClean="0"/>
              <a:t>Committee </a:t>
            </a:r>
            <a:r>
              <a:rPr lang="en" sz="4800" dirty="0"/>
              <a:t>has to consider academic integrity (Senate 10 + 1)</a:t>
            </a:r>
            <a:endParaRPr sz="4800" dirty="0"/>
          </a:p>
          <a:p>
            <a:pPr>
              <a:spcBef>
                <a:spcPts val="2276"/>
              </a:spcBef>
            </a:pPr>
            <a:r>
              <a:rPr lang="en" sz="4800" dirty="0"/>
              <a:t>Hours needed to cover content</a:t>
            </a:r>
            <a:endParaRPr sz="4800" dirty="0"/>
          </a:p>
          <a:p>
            <a:r>
              <a:rPr lang="en" sz="4800" dirty="0"/>
              <a:t>Appropriate ratio of contact to outside hours</a:t>
            </a:r>
            <a:endParaRPr sz="4800" dirty="0"/>
          </a:p>
          <a:p>
            <a:r>
              <a:rPr lang="en" sz="4800" dirty="0"/>
              <a:t>Requirements/expectations from 4-years, C-ID, certifying bodies, etc.</a:t>
            </a:r>
            <a:endParaRPr sz="4800" dirty="0"/>
          </a:p>
          <a:p>
            <a:pPr marL="0" indent="0">
              <a:spcBef>
                <a:spcPts val="2276"/>
              </a:spcBef>
              <a:spcAft>
                <a:spcPts val="2276"/>
              </a:spcAft>
              <a:buNone/>
            </a:pPr>
            <a:r>
              <a:rPr lang="en" sz="4800" dirty="0"/>
              <a:t>Does your committee also consider impact on funding, facilities, scheduling, etc?</a:t>
            </a:r>
            <a:endParaRPr sz="4800" dirty="0"/>
          </a:p>
        </p:txBody>
      </p:sp>
      <p:sp>
        <p:nvSpPr>
          <p:cNvPr id="85" name="Google Shape;85;p18"/>
          <p:cNvSpPr txBox="1">
            <a:spLocks noGrp="1"/>
          </p:cNvSpPr>
          <p:nvPr>
            <p:ph type="title"/>
          </p:nvPr>
        </p:nvSpPr>
        <p:spPr>
          <a:xfrm>
            <a:off x="787400" y="457200"/>
            <a:ext cx="12118187" cy="814507"/>
          </a:xfrm>
          <a:prstGeom prst="rect">
            <a:avLst/>
          </a:prstGeom>
        </p:spPr>
        <p:txBody>
          <a:bodyPr spcFirstLastPara="1" vert="horz" wrap="square" lIns="130027" tIns="130027" rIns="130027" bIns="130027" rtlCol="0" anchor="t" anchorCtr="0">
            <a:noAutofit/>
          </a:bodyPr>
          <a:lstStyle/>
          <a:p>
            <a:pPr algn="l"/>
            <a:r>
              <a:rPr lang="en" dirty="0"/>
              <a:t>What does curriculum have to do with it?</a:t>
            </a:r>
            <a:endParaRPr dirty="0"/>
          </a:p>
        </p:txBody>
      </p:sp>
    </p:spTree>
    <p:extLst>
      <p:ext uri="{BB962C8B-B14F-4D97-AF65-F5344CB8AC3E}">
        <p14:creationId xmlns:p14="http://schemas.microsoft.com/office/powerpoint/2010/main" val="35201262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3004800" cy="9753600"/>
          </a:xfrm>
          <a:prstGeom prst="rect">
            <a:avLst/>
          </a:prstGeom>
        </p:spPr>
      </p:pic>
      <p:pic>
        <p:nvPicPr>
          <p:cNvPr id="3" name="Picture 2"/>
          <p:cNvPicPr>
            <a:picLocks noChangeAspect="1"/>
          </p:cNvPicPr>
          <p:nvPr/>
        </p:nvPicPr>
        <p:blipFill>
          <a:blip r:embed="rId3"/>
          <a:stretch>
            <a:fillRect/>
          </a:stretch>
        </p:blipFill>
        <p:spPr>
          <a:xfrm>
            <a:off x="-12700" y="-12700"/>
            <a:ext cx="0" cy="0"/>
          </a:xfrm>
          <a:prstGeom prst="rect">
            <a:avLst/>
          </a:prstGeom>
        </p:spPr>
      </p:pic>
      <p:sp>
        <p:nvSpPr>
          <p:cNvPr id="4" name="TextBox 3"/>
          <p:cNvSpPr txBox="1"/>
          <p:nvPr/>
        </p:nvSpPr>
        <p:spPr>
          <a:xfrm>
            <a:off x="0" y="6827520"/>
            <a:ext cx="13004800" cy="2926080"/>
          </a:xfrm>
          <a:prstGeom prst="rect">
            <a:avLst/>
          </a:prstGeom>
          <a:solidFill>
            <a:srgbClr val="323640"/>
          </a:solidFill>
        </p:spPr>
        <p:txBody>
          <a:bodyPr wrap="square" lIns="254000" tIns="254000" rIns="254000" bIns="254000" anchor="ctr">
            <a:normAutofit/>
          </a:bodyPr>
          <a:lstStyle/>
          <a:p>
            <a:pPr algn="ctr"/>
            <a:r>
              <a:rPr lang="en-US" sz="6800" b="0">
                <a:solidFill>
                  <a:srgbClr val="FFFFFF"/>
                </a:solidFill>
                <a:effectLst>
                  <a:outerShdw blurRad="20000" dist="30000" dir="2700000">
                    <a:srgbClr val="000000">
                      <a:alpha val="75000"/>
                    </a:srgbClr>
                  </a:outerShdw>
                </a:effectLst>
                <a:latin typeface="Calibri"/>
              </a:rPr>
              <a:t>Changing Course Hours and Impact on Section Scheduling</a:t>
            </a:r>
          </a:p>
        </p:txBody>
      </p:sp>
      <p:sp>
        <p:nvSpPr>
          <p:cNvPr id="5" name="TextBox 4"/>
          <p:cNvSpPr txBox="1"/>
          <p:nvPr/>
        </p:nvSpPr>
        <p:spPr>
          <a:xfrm>
            <a:off x="0" y="9626600"/>
            <a:ext cx="13004800" cy="121920"/>
          </a:xfrm>
          <a:prstGeom prst="rect">
            <a:avLst/>
          </a:prstGeom>
        </p:spPr>
        <p:txBody>
          <a:bodyPr wrap="none" lIns="254000" tIns="0" rIns="254000" bIns="0" anchor="t"/>
          <a:lstStyle/>
          <a:p>
            <a:pPr algn="l"/>
            <a:r>
              <a:rPr lang="en-US" sz="800" b="1">
                <a:solidFill>
                  <a:srgbClr val="FFFFFF"/>
                </a:solidFill>
                <a:latin typeface="Calibri"/>
              </a:rPr>
              <a:t>cc: Ross Findon - https://unsplash.com/@rossf?utm_source=haikudeck&amp;utm_medium=referral&amp;utm_campaign=api-credit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AutoShape 1"/>
          <p:cNvSpPr/>
          <p:nvPr/>
        </p:nvSpPr>
        <p:spPr>
          <a:xfrm>
            <a:off x="0" y="0"/>
            <a:ext cx="13004800" cy="9753600"/>
          </a:xfrm>
          <a:prstGeom prst="rect">
            <a:avLst/>
          </a:prstGeom>
          <a:solidFill>
            <a:srgbClr val="717171"/>
          </a:solidFill>
        </p:spPr>
      </p:sp>
      <p:sp>
        <p:nvSpPr>
          <p:cNvPr id="3" name="TextBox 2"/>
          <p:cNvSpPr txBox="1"/>
          <p:nvPr/>
        </p:nvSpPr>
        <p:spPr>
          <a:xfrm>
            <a:off x="0" y="0"/>
            <a:ext cx="13004800" cy="9156700"/>
          </a:xfrm>
          <a:prstGeom prst="rect">
            <a:avLst/>
          </a:prstGeom>
        </p:spPr>
        <p:txBody>
          <a:bodyPr wrap="square" lIns="254000" tIns="254000" rIns="254000" bIns="254000" anchor="ctr">
            <a:normAutofit fontScale="92500" lnSpcReduction="10000"/>
          </a:bodyPr>
          <a:lstStyle/>
          <a:p>
            <a:pPr algn="ctr"/>
            <a:r>
              <a:rPr lang="en-US" sz="7600" b="0" dirty="0">
                <a:solidFill>
                  <a:srgbClr val="FFFFFF"/>
                </a:solidFill>
                <a:latin typeface="Calibri"/>
              </a:rPr>
              <a:t>Why are course hours changed?
What are the typical examples you've encountered?
Who is involved in these decisions?
Who Should be involved?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AutoShape 1"/>
          <p:cNvSpPr/>
          <p:nvPr/>
        </p:nvSpPr>
        <p:spPr>
          <a:xfrm>
            <a:off x="0" y="0"/>
            <a:ext cx="13004800" cy="9753600"/>
          </a:xfrm>
          <a:prstGeom prst="rect">
            <a:avLst/>
          </a:prstGeom>
          <a:solidFill>
            <a:srgbClr val="717171"/>
          </a:solidFill>
        </p:spPr>
      </p:sp>
      <p:sp>
        <p:nvSpPr>
          <p:cNvPr id="3" name="TextBox 2"/>
          <p:cNvSpPr txBox="1"/>
          <p:nvPr/>
        </p:nvSpPr>
        <p:spPr>
          <a:xfrm>
            <a:off x="0" y="0"/>
            <a:ext cx="13004800" cy="4838700"/>
          </a:xfrm>
          <a:prstGeom prst="rect">
            <a:avLst/>
          </a:prstGeom>
        </p:spPr>
        <p:txBody>
          <a:bodyPr wrap="square" lIns="254000" tIns="254000" rIns="254000" bIns="254000" anchor="ctr">
            <a:normAutofit fontScale="92500"/>
          </a:bodyPr>
          <a:lstStyle/>
          <a:p>
            <a:pPr algn="ctr"/>
            <a:r>
              <a:rPr lang="en-US" sz="8000" b="0" dirty="0">
                <a:solidFill>
                  <a:srgbClr val="FFFFFF"/>
                </a:solidFill>
                <a:latin typeface="Calibri"/>
              </a:rPr>
              <a:t>Changing course hours has a direct impact of the scheduled hours of a course </a:t>
            </a:r>
            <a:r>
              <a:rPr lang="en-US" sz="8000" b="0" dirty="0" smtClean="0">
                <a:solidFill>
                  <a:srgbClr val="FFFFFF"/>
                </a:solidFill>
                <a:latin typeface="Calibri"/>
              </a:rPr>
              <a:t>section.</a:t>
            </a:r>
            <a:endParaRPr lang="en-US" sz="8000" b="0" dirty="0">
              <a:solidFill>
                <a:srgbClr val="FFFFFF"/>
              </a:solidFill>
              <a:latin typeface="Calibri"/>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AutoShape 1"/>
          <p:cNvSpPr/>
          <p:nvPr/>
        </p:nvSpPr>
        <p:spPr>
          <a:xfrm>
            <a:off x="0" y="0"/>
            <a:ext cx="13004800" cy="9753600"/>
          </a:xfrm>
          <a:prstGeom prst="rect">
            <a:avLst/>
          </a:prstGeom>
          <a:solidFill>
            <a:srgbClr val="717171"/>
          </a:solidFill>
        </p:spPr>
      </p:sp>
      <p:sp>
        <p:nvSpPr>
          <p:cNvPr id="3" name="TextBox 2"/>
          <p:cNvSpPr txBox="1"/>
          <p:nvPr/>
        </p:nvSpPr>
        <p:spPr>
          <a:xfrm>
            <a:off x="0" y="0"/>
            <a:ext cx="13004800" cy="8648700"/>
          </a:xfrm>
          <a:prstGeom prst="rect">
            <a:avLst/>
          </a:prstGeom>
        </p:spPr>
        <p:txBody>
          <a:bodyPr wrap="square" lIns="254000" tIns="254000" rIns="254000" bIns="254000" anchor="ctr">
            <a:normAutofit lnSpcReduction="10000"/>
          </a:bodyPr>
          <a:lstStyle/>
          <a:p>
            <a:pPr algn="ctr"/>
            <a:r>
              <a:rPr lang="en-US" sz="7200" b="0">
                <a:solidFill>
                  <a:srgbClr val="FFFFFF"/>
                </a:solidFill>
                <a:latin typeface="Calibri"/>
              </a:rPr>
              <a:t>Changing a 3-unit lecture course to a 4-unit lecture/lab course (3 units lecture, 1 unit lab)
 Doubled the amount of time scheduled for a course
3 hours per week to 6 hours per week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3004800" cy="9753600"/>
          </a:xfrm>
          <a:prstGeom prst="rect">
            <a:avLst/>
          </a:prstGeom>
        </p:spPr>
      </p:pic>
      <p:pic>
        <p:nvPicPr>
          <p:cNvPr id="3" name="Picture 2"/>
          <p:cNvPicPr>
            <a:picLocks noChangeAspect="1"/>
          </p:cNvPicPr>
          <p:nvPr/>
        </p:nvPicPr>
        <p:blipFill>
          <a:blip r:embed="rId3">
            <a:extLst>
              <a:ext uri="{BEBA8EAE-BF5A-486C-A8C5-ECC9F3942E4B}">
                <a14:imgProps xmlns:a14="http://schemas.microsoft.com/office/drawing/2010/main">
                  <a14:imgLayer r:embed="rId4">
                    <a14:imgEffect>
                      <a14:artisticPencilGrayscale trans="89000" pencilSize="6"/>
                    </a14:imgEffect>
                  </a14:imgLayer>
                </a14:imgProps>
              </a:ext>
            </a:extLst>
          </a:blip>
          <a:stretch>
            <a:fillRect/>
          </a:stretch>
        </p:blipFill>
        <p:spPr>
          <a:xfrm>
            <a:off x="0" y="0"/>
            <a:ext cx="13004800" cy="9753600"/>
          </a:xfrm>
          <a:prstGeom prst="rect">
            <a:avLst/>
          </a:prstGeom>
        </p:spPr>
      </p:pic>
      <p:sp>
        <p:nvSpPr>
          <p:cNvPr id="4" name="TextBox 3"/>
          <p:cNvSpPr txBox="1"/>
          <p:nvPr/>
        </p:nvSpPr>
        <p:spPr>
          <a:xfrm>
            <a:off x="0" y="508000"/>
            <a:ext cx="13004800" cy="868680"/>
          </a:xfrm>
          <a:prstGeom prst="rect">
            <a:avLst/>
          </a:prstGeom>
        </p:spPr>
        <p:txBody>
          <a:bodyPr wrap="none" lIns="254000" tIns="0" rIns="254000" bIns="0" anchor="t"/>
          <a:lstStyle/>
          <a:p>
            <a:pPr algn="ctr"/>
            <a:r>
              <a:rPr lang="en-US" sz="5700" b="1">
                <a:solidFill>
                  <a:srgbClr val="FFFFFF"/>
                </a:solidFill>
                <a:effectLst>
                  <a:outerShdw blurRad="20000" dist="30000" dir="2700000">
                    <a:srgbClr val="000000">
                      <a:alpha val="80000"/>
                    </a:srgbClr>
                  </a:outerShdw>
                </a:effectLst>
                <a:latin typeface="Calibri"/>
              </a:rPr>
              <a:t>Break Out Learning Outcomes</a:t>
            </a:r>
          </a:p>
        </p:txBody>
      </p:sp>
      <p:sp>
        <p:nvSpPr>
          <p:cNvPr id="5" name="TextBox 4"/>
          <p:cNvSpPr txBox="1"/>
          <p:nvPr/>
        </p:nvSpPr>
        <p:spPr>
          <a:xfrm>
            <a:off x="254000" y="1884680"/>
            <a:ext cx="12496800" cy="7035292"/>
          </a:xfrm>
          <a:prstGeom prst="rect">
            <a:avLst/>
          </a:prstGeom>
        </p:spPr>
        <p:txBody>
          <a:bodyPr wrap="square">
            <a:normAutofit/>
          </a:bodyPr>
          <a:lstStyle/>
          <a:p>
            <a:pPr marL="762000" indent="-762000" algn="l">
              <a:lnSpc>
                <a:spcPct val="86400"/>
              </a:lnSpc>
              <a:buFont typeface="Calibri"/>
              <a:buChar char="•"/>
            </a:pPr>
            <a:r>
              <a:rPr lang="en-US" sz="5400" b="0" dirty="0">
                <a:solidFill>
                  <a:srgbClr val="FFFFFF"/>
                </a:solidFill>
                <a:effectLst>
                  <a:outerShdw blurRad="20000" dist="30000" dir="2700000">
                    <a:srgbClr val="000000">
                      <a:alpha val="75000"/>
                    </a:srgbClr>
                  </a:outerShdw>
                </a:effectLst>
                <a:latin typeface="Calibri"/>
              </a:rPr>
              <a:t>Define types of apportionment funding, and other concepts impacted by course </a:t>
            </a:r>
            <a:r>
              <a:rPr lang="en-US" sz="5400" b="0" dirty="0" smtClean="0">
                <a:solidFill>
                  <a:srgbClr val="FFFFFF"/>
                </a:solidFill>
                <a:effectLst>
                  <a:outerShdw blurRad="20000" dist="30000" dir="2700000">
                    <a:srgbClr val="000000">
                      <a:alpha val="75000"/>
                    </a:srgbClr>
                  </a:outerShdw>
                </a:effectLst>
                <a:latin typeface="Calibri"/>
              </a:rPr>
              <a:t>hours</a:t>
            </a:r>
            <a:endParaRPr lang="en-US" sz="5400" b="0" dirty="0">
              <a:solidFill>
                <a:srgbClr val="FFFFFF"/>
              </a:solidFill>
              <a:effectLst>
                <a:outerShdw blurRad="20000" dist="30000" dir="2700000">
                  <a:srgbClr val="000000">
                    <a:alpha val="75000"/>
                  </a:srgbClr>
                </a:outerShdw>
              </a:effectLst>
              <a:latin typeface="Calibri"/>
            </a:endParaRPr>
          </a:p>
          <a:p>
            <a:pPr marL="762000" indent="-762000" algn="l">
              <a:lnSpc>
                <a:spcPct val="86400"/>
              </a:lnSpc>
              <a:buFont typeface="Calibri"/>
              <a:buChar char="•"/>
            </a:pPr>
            <a:r>
              <a:rPr lang="en-US" sz="5400" b="0" dirty="0">
                <a:solidFill>
                  <a:srgbClr val="FFFFFF"/>
                </a:solidFill>
                <a:effectLst>
                  <a:outerShdw blurRad="20000" dist="30000" dir="2700000">
                    <a:srgbClr val="000000">
                      <a:alpha val="75000"/>
                    </a:srgbClr>
                  </a:outerShdw>
                </a:effectLst>
                <a:latin typeface="Calibri"/>
              </a:rPr>
              <a:t>Hours and Credit/Units</a:t>
            </a:r>
          </a:p>
          <a:p>
            <a:pPr marL="762000" indent="-762000" algn="l">
              <a:lnSpc>
                <a:spcPct val="86400"/>
              </a:lnSpc>
              <a:buFont typeface="Calibri"/>
              <a:buChar char="•"/>
            </a:pPr>
            <a:r>
              <a:rPr lang="en-US" sz="5400" b="0" dirty="0">
                <a:solidFill>
                  <a:srgbClr val="FFFFFF"/>
                </a:solidFill>
                <a:effectLst>
                  <a:outerShdw blurRad="20000" dist="30000" dir="2700000">
                    <a:srgbClr val="000000">
                      <a:alpha val="75000"/>
                    </a:srgbClr>
                  </a:outerShdw>
                </a:effectLst>
                <a:latin typeface="Calibri"/>
              </a:rPr>
              <a:t>Understand how course hours and scheduling choices impact funding, staffing, and facilities</a:t>
            </a:r>
          </a:p>
          <a:p>
            <a:pPr marL="762000" indent="-762000" algn="l">
              <a:lnSpc>
                <a:spcPct val="86400"/>
              </a:lnSpc>
              <a:buFont typeface="Calibri"/>
              <a:buChar char="•"/>
            </a:pPr>
            <a:r>
              <a:rPr lang="en-US" sz="5400" b="0" dirty="0">
                <a:solidFill>
                  <a:srgbClr val="FFFFFF"/>
                </a:solidFill>
                <a:effectLst>
                  <a:outerShdw blurRad="20000" dist="30000" dir="2700000">
                    <a:srgbClr val="000000">
                      <a:alpha val="75000"/>
                    </a:srgbClr>
                  </a:outerShdw>
                </a:effectLst>
                <a:latin typeface="Calibri"/>
              </a:rPr>
              <a:t>Explore </a:t>
            </a:r>
            <a:r>
              <a:rPr lang="en-US" sz="5400" b="0" dirty="0" smtClean="0">
                <a:solidFill>
                  <a:srgbClr val="FFFFFF"/>
                </a:solidFill>
                <a:effectLst>
                  <a:outerShdw blurRad="20000" dist="30000" dir="2700000">
                    <a:srgbClr val="000000">
                      <a:alpha val="75000"/>
                    </a:srgbClr>
                  </a:outerShdw>
                </a:effectLst>
                <a:latin typeface="Calibri"/>
              </a:rPr>
              <a:t>other impacts </a:t>
            </a:r>
            <a:endParaRPr lang="en-US" sz="5400" b="0" dirty="0">
              <a:solidFill>
                <a:srgbClr val="FFFFFF"/>
              </a:solidFill>
              <a:effectLst>
                <a:outerShdw blurRad="20000" dist="30000" dir="2700000">
                  <a:srgbClr val="000000">
                    <a:alpha val="75000"/>
                  </a:srgbClr>
                </a:outerShdw>
              </a:effectLst>
              <a:latin typeface="Calibri"/>
            </a:endParaRPr>
          </a:p>
        </p:txBody>
      </p:sp>
      <p:sp>
        <p:nvSpPr>
          <p:cNvPr id="6" name="TextBox 5"/>
          <p:cNvSpPr txBox="1"/>
          <p:nvPr/>
        </p:nvSpPr>
        <p:spPr>
          <a:xfrm>
            <a:off x="0" y="9626600"/>
            <a:ext cx="13004800" cy="121920"/>
          </a:xfrm>
          <a:prstGeom prst="rect">
            <a:avLst/>
          </a:prstGeom>
        </p:spPr>
        <p:txBody>
          <a:bodyPr wrap="none" lIns="254000" tIns="0" rIns="254000" bIns="0" anchor="t"/>
          <a:lstStyle/>
          <a:p>
            <a:pPr algn="l"/>
            <a:r>
              <a:rPr lang="en-US" sz="800" b="1">
                <a:solidFill>
                  <a:srgbClr val="FFFFFF"/>
                </a:solidFill>
                <a:latin typeface="Calibri"/>
              </a:rPr>
              <a:t>cc: cogdogblog - https://www.flickr.com/photos/37996646802@N01</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AutoShape 1"/>
          <p:cNvSpPr/>
          <p:nvPr/>
        </p:nvSpPr>
        <p:spPr>
          <a:xfrm>
            <a:off x="0" y="0"/>
            <a:ext cx="13004800" cy="9753600"/>
          </a:xfrm>
          <a:prstGeom prst="rect">
            <a:avLst/>
          </a:prstGeom>
          <a:solidFill>
            <a:srgbClr val="717171"/>
          </a:solidFill>
        </p:spPr>
      </p:sp>
      <p:sp>
        <p:nvSpPr>
          <p:cNvPr id="3" name="TextBox 2"/>
          <p:cNvSpPr txBox="1"/>
          <p:nvPr/>
        </p:nvSpPr>
        <p:spPr>
          <a:xfrm>
            <a:off x="0" y="0"/>
            <a:ext cx="13004800" cy="7886700"/>
          </a:xfrm>
          <a:prstGeom prst="rect">
            <a:avLst/>
          </a:prstGeom>
        </p:spPr>
        <p:txBody>
          <a:bodyPr wrap="square" lIns="254000" tIns="254000" rIns="254000" bIns="254000" anchor="ctr">
            <a:normAutofit fontScale="92500" lnSpcReduction="20000"/>
          </a:bodyPr>
          <a:lstStyle/>
          <a:p>
            <a:pPr algn="ctr"/>
            <a:r>
              <a:rPr lang="en-US" sz="5200" b="0">
                <a:solidFill>
                  <a:srgbClr val="FFFFFF"/>
                </a:solidFill>
                <a:latin typeface="Calibri"/>
              </a:rPr>
              <a:t>Doubling contact time with students may improve success.
What happens to you room utilization?
How many sections can you now schedule?
What impact will this have on the number of seats available to students?
What happens if you want to schedule this course as an accelerated 8-week section?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AutoShape 1"/>
          <p:cNvSpPr/>
          <p:nvPr/>
        </p:nvSpPr>
        <p:spPr>
          <a:xfrm>
            <a:off x="0" y="0"/>
            <a:ext cx="13004800" cy="9753600"/>
          </a:xfrm>
          <a:prstGeom prst="rect">
            <a:avLst/>
          </a:prstGeom>
          <a:solidFill>
            <a:srgbClr val="717171"/>
          </a:solidFill>
        </p:spPr>
      </p:sp>
      <p:sp>
        <p:nvSpPr>
          <p:cNvPr id="3" name="TextBox 2"/>
          <p:cNvSpPr txBox="1"/>
          <p:nvPr/>
        </p:nvSpPr>
        <p:spPr>
          <a:xfrm>
            <a:off x="0" y="2682240"/>
            <a:ext cx="13004800" cy="3632200"/>
          </a:xfrm>
          <a:prstGeom prst="rect">
            <a:avLst/>
          </a:prstGeom>
        </p:spPr>
        <p:txBody>
          <a:bodyPr wrap="square" lIns="254000" tIns="254000" rIns="254000" bIns="254000" anchor="ctr">
            <a:normAutofit fontScale="92500" lnSpcReduction="10000"/>
          </a:bodyPr>
          <a:lstStyle/>
          <a:p>
            <a:pPr algn="ctr"/>
            <a:r>
              <a:rPr lang="en-US" sz="8000" b="0">
                <a:solidFill>
                  <a:srgbClr val="FFFFFF"/>
                </a:solidFill>
                <a:latin typeface="Calibri"/>
              </a:rPr>
              <a:t>Changing course hours has a direct impact on teaching load (FTEF).</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AutoShape 1"/>
          <p:cNvSpPr/>
          <p:nvPr/>
        </p:nvSpPr>
        <p:spPr>
          <a:xfrm>
            <a:off x="0" y="0"/>
            <a:ext cx="13004800" cy="9753600"/>
          </a:xfrm>
          <a:prstGeom prst="rect">
            <a:avLst/>
          </a:prstGeom>
          <a:solidFill>
            <a:srgbClr val="717171"/>
          </a:solidFill>
        </p:spPr>
      </p:sp>
      <p:sp>
        <p:nvSpPr>
          <p:cNvPr id="3" name="TextBox 2"/>
          <p:cNvSpPr txBox="1"/>
          <p:nvPr/>
        </p:nvSpPr>
        <p:spPr>
          <a:xfrm>
            <a:off x="0" y="0"/>
            <a:ext cx="13004800" cy="9156700"/>
          </a:xfrm>
          <a:prstGeom prst="rect">
            <a:avLst/>
          </a:prstGeom>
        </p:spPr>
        <p:txBody>
          <a:bodyPr wrap="square" lIns="254000" tIns="254000" rIns="254000" bIns="254000" anchor="ctr">
            <a:normAutofit lnSpcReduction="10000"/>
          </a:bodyPr>
          <a:lstStyle/>
          <a:p>
            <a:pPr algn="ctr"/>
            <a:r>
              <a:rPr lang="en-US" sz="6800" b="0">
                <a:solidFill>
                  <a:srgbClr val="FFFFFF"/>
                </a:solidFill>
                <a:latin typeface="Calibri"/>
              </a:rPr>
              <a:t>Changing a 3-hour lecture class to a 4-hour lecture class
Teaching load changes from 0.2 FTEF to 0.267 FTEF
Part-time faculty who used to teach 3 sections per term can only teach 2 sections per term</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AutoShape 1"/>
          <p:cNvSpPr/>
          <p:nvPr/>
        </p:nvSpPr>
        <p:spPr>
          <a:xfrm>
            <a:off x="0" y="0"/>
            <a:ext cx="13004800" cy="9753600"/>
          </a:xfrm>
          <a:prstGeom prst="rect">
            <a:avLst/>
          </a:prstGeom>
          <a:solidFill>
            <a:srgbClr val="717171"/>
          </a:solidFill>
        </p:spPr>
      </p:sp>
      <p:sp>
        <p:nvSpPr>
          <p:cNvPr id="3" name="TextBox 2"/>
          <p:cNvSpPr txBox="1"/>
          <p:nvPr/>
        </p:nvSpPr>
        <p:spPr>
          <a:xfrm>
            <a:off x="0" y="152400"/>
            <a:ext cx="13004800" cy="9448800"/>
          </a:xfrm>
          <a:prstGeom prst="rect">
            <a:avLst/>
          </a:prstGeom>
        </p:spPr>
        <p:txBody>
          <a:bodyPr wrap="square" lIns="254000" tIns="254000" rIns="254000" bIns="254000" anchor="ctr">
            <a:normAutofit fontScale="92500" lnSpcReduction="10000"/>
          </a:bodyPr>
          <a:lstStyle/>
          <a:p>
            <a:pPr algn="ctr"/>
            <a:r>
              <a:rPr lang="en-US" sz="8000" b="0" dirty="0">
                <a:solidFill>
                  <a:srgbClr val="FFFFFF"/>
                </a:solidFill>
                <a:latin typeface="Calibri"/>
              </a:rPr>
              <a:t>Changing course hours impacts FTES </a:t>
            </a:r>
            <a:r>
              <a:rPr lang="en-US" sz="8000" b="0" dirty="0" smtClean="0">
                <a:solidFill>
                  <a:srgbClr val="FFFFFF"/>
                </a:solidFill>
                <a:latin typeface="Calibri"/>
              </a:rPr>
              <a:t>generation</a:t>
            </a:r>
            <a:br>
              <a:rPr lang="en-US" sz="8000" b="0" dirty="0" smtClean="0">
                <a:solidFill>
                  <a:srgbClr val="FFFFFF"/>
                </a:solidFill>
                <a:latin typeface="Calibri"/>
              </a:rPr>
            </a:br>
            <a:r>
              <a:rPr lang="en-US" sz="3600" b="0" dirty="0" smtClean="0">
                <a:solidFill>
                  <a:srgbClr val="FFFFFF"/>
                </a:solidFill>
                <a:latin typeface="Calibri"/>
              </a:rPr>
              <a:t>(Traditional calendar with 17.5 Term Length Multip</a:t>
            </a:r>
            <a:r>
              <a:rPr lang="en-US" sz="3600" dirty="0" smtClean="0">
                <a:solidFill>
                  <a:srgbClr val="FFFFFF"/>
                </a:solidFill>
                <a:latin typeface="Calibri"/>
              </a:rPr>
              <a:t>lier)</a:t>
            </a:r>
            <a:endParaRPr lang="en-US" sz="3600" b="0" dirty="0" smtClean="0">
              <a:solidFill>
                <a:srgbClr val="FFFFFF"/>
              </a:solidFill>
              <a:latin typeface="Calibri"/>
            </a:endParaRPr>
          </a:p>
          <a:p>
            <a:pPr marL="1143000" indent="-1143000">
              <a:buFont typeface="Arial" panose="020B0604020202020204" pitchFamily="34" charset="0"/>
              <a:buChar char="•"/>
            </a:pPr>
            <a:r>
              <a:rPr lang="en-US" sz="5400" dirty="0">
                <a:solidFill>
                  <a:srgbClr val="FFFFFF"/>
                </a:solidFill>
              </a:rPr>
              <a:t>3-unit Lecture Weekly </a:t>
            </a:r>
            <a:r>
              <a:rPr lang="en-US" sz="5400" dirty="0" smtClean="0">
                <a:solidFill>
                  <a:srgbClr val="FFFFFF"/>
                </a:solidFill>
              </a:rPr>
              <a:t>On-Campus Full-Term Class with 35 students</a:t>
            </a:r>
            <a:br>
              <a:rPr lang="en-US" sz="5400" dirty="0" smtClean="0">
                <a:solidFill>
                  <a:srgbClr val="FFFFFF"/>
                </a:solidFill>
              </a:rPr>
            </a:br>
            <a:r>
              <a:rPr lang="en-US" sz="5400" dirty="0" smtClean="0">
                <a:solidFill>
                  <a:srgbClr val="FFFFFF"/>
                </a:solidFill>
              </a:rPr>
              <a:t>FTES = (3x35x17.5)/525 = 3.5</a:t>
            </a:r>
          </a:p>
          <a:p>
            <a:pPr marL="1143000" indent="-1143000">
              <a:buFont typeface="Arial" panose="020B0604020202020204" pitchFamily="34" charset="0"/>
              <a:buChar char="•"/>
            </a:pPr>
            <a:r>
              <a:rPr lang="en-US" sz="5400" dirty="0">
                <a:solidFill>
                  <a:srgbClr val="FFFFFF"/>
                </a:solidFill>
              </a:rPr>
              <a:t>4-unit Lecture </a:t>
            </a:r>
            <a:r>
              <a:rPr lang="en-US" sz="5400" dirty="0" smtClean="0">
                <a:solidFill>
                  <a:srgbClr val="FFFFFF"/>
                </a:solidFill>
              </a:rPr>
              <a:t>Weekly On-Campus </a:t>
            </a:r>
            <a:r>
              <a:rPr lang="en-US" sz="5400" dirty="0">
                <a:solidFill>
                  <a:srgbClr val="FFFFFF"/>
                </a:solidFill>
              </a:rPr>
              <a:t>Full-Term </a:t>
            </a:r>
            <a:r>
              <a:rPr lang="en-US" sz="5400" dirty="0" smtClean="0">
                <a:solidFill>
                  <a:srgbClr val="FFFFFF"/>
                </a:solidFill>
              </a:rPr>
              <a:t>Class with 35 students</a:t>
            </a:r>
            <a:br>
              <a:rPr lang="en-US" sz="5400" dirty="0" smtClean="0">
                <a:solidFill>
                  <a:srgbClr val="FFFFFF"/>
                </a:solidFill>
              </a:rPr>
            </a:br>
            <a:r>
              <a:rPr lang="en-US" sz="5400" dirty="0" smtClean="0">
                <a:solidFill>
                  <a:srgbClr val="FFFFFF"/>
                </a:solidFill>
              </a:rPr>
              <a:t>FTES = (4x35x17.5)/525 = 4.67</a:t>
            </a:r>
          </a:p>
          <a:p>
            <a:pPr marL="1143000" indent="-1143000">
              <a:buFont typeface="Arial" panose="020B0604020202020204" pitchFamily="34" charset="0"/>
              <a:buChar char="•"/>
            </a:pPr>
            <a:r>
              <a:rPr lang="en-US" sz="5400" dirty="0" smtClean="0">
                <a:solidFill>
                  <a:srgbClr val="FFFFFF"/>
                </a:solidFill>
                <a:latin typeface="Calibri"/>
              </a:rPr>
              <a:t>Title 5 states that a college can only report up to the maximum course hours listed on the COR. </a:t>
            </a:r>
            <a:endParaRPr lang="en-US" sz="6000" dirty="0">
              <a:solidFill>
                <a:srgbClr val="FFFFFF"/>
              </a:solidFill>
              <a:latin typeface="Calibri"/>
            </a:endParaRPr>
          </a:p>
          <a:p>
            <a:pPr algn="ctr"/>
            <a:endParaRPr lang="en-US" sz="8000" b="0" dirty="0">
              <a:solidFill>
                <a:srgbClr val="FFFFFF"/>
              </a:solidFill>
              <a:latin typeface="Calibri"/>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3004800" cy="9753600"/>
          </a:xfrm>
          <a:prstGeom prst="rect">
            <a:avLst/>
          </a:prstGeom>
        </p:spPr>
      </p:pic>
      <p:pic>
        <p:nvPicPr>
          <p:cNvPr id="3" name="Picture 2"/>
          <p:cNvPicPr>
            <a:picLocks noChangeAspect="1"/>
          </p:cNvPicPr>
          <p:nvPr/>
        </p:nvPicPr>
        <p:blipFill>
          <a:blip r:embed="rId3"/>
          <a:stretch>
            <a:fillRect/>
          </a:stretch>
        </p:blipFill>
        <p:spPr>
          <a:xfrm>
            <a:off x="0" y="4540250"/>
            <a:ext cx="13004800" cy="1816100"/>
          </a:xfrm>
          <a:prstGeom prst="rect">
            <a:avLst/>
          </a:prstGeom>
        </p:spPr>
      </p:pic>
      <p:sp>
        <p:nvSpPr>
          <p:cNvPr id="4" name="TextBox 3"/>
          <p:cNvSpPr txBox="1"/>
          <p:nvPr/>
        </p:nvSpPr>
        <p:spPr>
          <a:xfrm>
            <a:off x="0" y="4622800"/>
            <a:ext cx="13004800" cy="609600"/>
          </a:xfrm>
          <a:prstGeom prst="rect">
            <a:avLst/>
          </a:prstGeom>
        </p:spPr>
        <p:txBody>
          <a:bodyPr wrap="none" lIns="254000" tIns="0" rIns="254000" bIns="0" anchor="t"/>
          <a:lstStyle/>
          <a:p>
            <a:pPr algn="ctr"/>
            <a:r>
              <a:rPr lang="en-US" sz="4000" b="1">
                <a:solidFill>
                  <a:srgbClr val="FFFFFF"/>
                </a:solidFill>
                <a:effectLst>
                  <a:outerShdw blurRad="20000" dist="30000" dir="2700000">
                    <a:srgbClr val="000000">
                      <a:alpha val="80000"/>
                    </a:srgbClr>
                  </a:outerShdw>
                </a:effectLst>
                <a:latin typeface="Calibri"/>
              </a:rPr>
              <a:t>Facilities Utilization and State Facility Funding</a:t>
            </a:r>
          </a:p>
        </p:txBody>
      </p:sp>
      <p:sp>
        <p:nvSpPr>
          <p:cNvPr id="5" name="TextBox 4"/>
          <p:cNvSpPr txBox="1"/>
          <p:nvPr/>
        </p:nvSpPr>
        <p:spPr>
          <a:xfrm>
            <a:off x="0" y="5359400"/>
            <a:ext cx="13004800" cy="914400"/>
          </a:xfrm>
          <a:prstGeom prst="rect">
            <a:avLst/>
          </a:prstGeom>
        </p:spPr>
        <p:txBody>
          <a:bodyPr wrap="none" lIns="254000" tIns="0" rIns="254000" bIns="0" anchor="t"/>
          <a:lstStyle/>
          <a:p>
            <a:pPr algn="ctr"/>
            <a:r>
              <a:rPr lang="en-US" sz="6000" b="0">
                <a:solidFill>
                  <a:srgbClr val="FFFFFF"/>
                </a:solidFill>
                <a:effectLst>
                  <a:outerShdw blurRad="20000" dist="30000" dir="2700000">
                    <a:srgbClr val="000000">
                      <a:alpha val="75000"/>
                    </a:srgbClr>
                  </a:outerShdw>
                </a:effectLst>
                <a:latin typeface="Calibri"/>
              </a:rPr>
              <a:t>Capacity/Load Ratio</a:t>
            </a:r>
          </a:p>
        </p:txBody>
      </p:sp>
      <p:sp>
        <p:nvSpPr>
          <p:cNvPr id="6" name="TextBox 5"/>
          <p:cNvSpPr txBox="1"/>
          <p:nvPr/>
        </p:nvSpPr>
        <p:spPr>
          <a:xfrm>
            <a:off x="0" y="9626600"/>
            <a:ext cx="13004800" cy="121920"/>
          </a:xfrm>
          <a:prstGeom prst="rect">
            <a:avLst/>
          </a:prstGeom>
        </p:spPr>
        <p:txBody>
          <a:bodyPr wrap="none" lIns="254000" tIns="0" rIns="254000" bIns="0" anchor="t"/>
          <a:lstStyle/>
          <a:p>
            <a:pPr algn="l"/>
            <a:r>
              <a:rPr lang="en-US" sz="800" b="1">
                <a:solidFill>
                  <a:srgbClr val="FFFFFF"/>
                </a:solidFill>
                <a:latin typeface="Calibri"/>
              </a:rPr>
              <a:t>cc: Edvinas Bruzas - https://unsplash.com/@edvinasbruzas?utm_source=haikudeck&amp;utm_medium=referral&amp;utm_campaign=api-credit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AutoShape 1"/>
          <p:cNvSpPr/>
          <p:nvPr/>
        </p:nvSpPr>
        <p:spPr>
          <a:xfrm>
            <a:off x="0" y="0"/>
            <a:ext cx="13004800" cy="9753600"/>
          </a:xfrm>
          <a:prstGeom prst="rect">
            <a:avLst/>
          </a:prstGeom>
          <a:solidFill>
            <a:srgbClr val="624F2A"/>
          </a:solidFill>
        </p:spPr>
      </p:sp>
      <p:sp>
        <p:nvSpPr>
          <p:cNvPr id="3" name="TextBox 2"/>
          <p:cNvSpPr txBox="1"/>
          <p:nvPr/>
        </p:nvSpPr>
        <p:spPr>
          <a:xfrm>
            <a:off x="0" y="0"/>
            <a:ext cx="13004800" cy="9296400"/>
          </a:xfrm>
          <a:prstGeom prst="rect">
            <a:avLst/>
          </a:prstGeom>
        </p:spPr>
        <p:txBody>
          <a:bodyPr wrap="square" lIns="254000" tIns="254000" rIns="254000" bIns="254000" anchor="ctr">
            <a:normAutofit fontScale="92500" lnSpcReduction="10000"/>
          </a:bodyPr>
          <a:lstStyle/>
          <a:p>
            <a:pPr algn="ctr"/>
            <a:r>
              <a:rPr lang="en-US" sz="8000" dirty="0" smtClean="0">
                <a:solidFill>
                  <a:srgbClr val="FFFFFF"/>
                </a:solidFill>
                <a:latin typeface="Calibri"/>
              </a:rPr>
              <a:t>Are your coded as instructional space?</a:t>
            </a:r>
          </a:p>
          <a:p>
            <a:pPr algn="ctr"/>
            <a:endParaRPr lang="en-US" sz="8000" dirty="0">
              <a:solidFill>
                <a:srgbClr val="FFFFFF"/>
              </a:solidFill>
              <a:latin typeface="Calibri"/>
            </a:endParaRPr>
          </a:p>
          <a:p>
            <a:pPr algn="ctr"/>
            <a:r>
              <a:rPr lang="en-US" sz="8000" dirty="0" smtClean="0">
                <a:solidFill>
                  <a:srgbClr val="FFFFFF"/>
                </a:solidFill>
                <a:latin typeface="Calibri"/>
              </a:rPr>
              <a:t>Are your spaces coded correctly?</a:t>
            </a:r>
          </a:p>
          <a:p>
            <a:pPr algn="ctr"/>
            <a:r>
              <a:rPr lang="en-US" sz="8000" dirty="0" smtClean="0">
                <a:solidFill>
                  <a:srgbClr val="FFFFFF"/>
                </a:solidFill>
                <a:latin typeface="Calibri"/>
              </a:rPr>
              <a:t>How do you know?</a:t>
            </a:r>
          </a:p>
          <a:p>
            <a:pPr algn="ctr"/>
            <a:endParaRPr lang="en-US" sz="8000" dirty="0">
              <a:solidFill>
                <a:srgbClr val="FFFFFF"/>
              </a:solidFill>
              <a:latin typeface="Calibri"/>
            </a:endParaRPr>
          </a:p>
          <a:p>
            <a:pPr algn="ctr"/>
            <a:r>
              <a:rPr lang="en-US" sz="8000" dirty="0" smtClean="0">
                <a:solidFill>
                  <a:srgbClr val="FFFFFF"/>
                </a:solidFill>
                <a:latin typeface="Calibri"/>
              </a:rPr>
              <a:t>How is space coding changed?</a:t>
            </a:r>
            <a:endParaRPr lang="en-US" sz="8000" b="0" dirty="0" smtClean="0">
              <a:solidFill>
                <a:srgbClr val="FFFFFF"/>
              </a:solidFill>
              <a:latin typeface="Calibri"/>
            </a:endParaRPr>
          </a:p>
          <a:p>
            <a:pPr algn="ctr"/>
            <a:endParaRPr lang="en-US" sz="8000" dirty="0">
              <a:solidFill>
                <a:srgbClr val="FFFFFF"/>
              </a:solidFill>
              <a:latin typeface="Calibri"/>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AutoShape 1"/>
          <p:cNvSpPr/>
          <p:nvPr/>
        </p:nvSpPr>
        <p:spPr>
          <a:xfrm>
            <a:off x="2209" y="0"/>
            <a:ext cx="13004800" cy="9753600"/>
          </a:xfrm>
          <a:prstGeom prst="rect">
            <a:avLst/>
          </a:prstGeom>
          <a:solidFill>
            <a:srgbClr val="624F2A"/>
          </a:solidFill>
        </p:spPr>
      </p:sp>
      <p:sp>
        <p:nvSpPr>
          <p:cNvPr id="3" name="TextBox 2"/>
          <p:cNvSpPr txBox="1"/>
          <p:nvPr/>
        </p:nvSpPr>
        <p:spPr>
          <a:xfrm>
            <a:off x="0" y="0"/>
            <a:ext cx="13004800" cy="9753600"/>
          </a:xfrm>
          <a:prstGeom prst="rect">
            <a:avLst/>
          </a:prstGeom>
        </p:spPr>
        <p:txBody>
          <a:bodyPr wrap="square" lIns="254000" tIns="254000" rIns="254000" bIns="254000" anchor="ctr">
            <a:normAutofit fontScale="92500"/>
          </a:bodyPr>
          <a:lstStyle/>
          <a:p>
            <a:pPr algn="ctr"/>
            <a:r>
              <a:rPr lang="en-US" sz="8000" dirty="0">
                <a:solidFill>
                  <a:srgbClr val="FFFFFF"/>
                </a:solidFill>
              </a:rPr>
              <a:t>Capacity is the number of hours available Monday - Thursday to schedule in classrooms and labs on campus</a:t>
            </a:r>
          </a:p>
          <a:p>
            <a:pPr algn="ctr"/>
            <a:endParaRPr lang="en-US" sz="8000" dirty="0">
              <a:solidFill>
                <a:srgbClr val="FFFFFF"/>
              </a:solidFill>
              <a:latin typeface="Calibri"/>
            </a:endParaRPr>
          </a:p>
          <a:p>
            <a:pPr algn="ctr"/>
            <a:r>
              <a:rPr lang="en-US" sz="8000" b="0" dirty="0" smtClean="0">
                <a:solidFill>
                  <a:srgbClr val="FFFFFF"/>
                </a:solidFill>
                <a:latin typeface="Calibri"/>
              </a:rPr>
              <a:t>Load </a:t>
            </a:r>
            <a:r>
              <a:rPr lang="en-US" sz="8000" b="0" dirty="0">
                <a:solidFill>
                  <a:srgbClr val="FFFFFF"/>
                </a:solidFill>
                <a:latin typeface="Calibri"/>
              </a:rPr>
              <a:t>is the actual number of hours scheduled Monday - </a:t>
            </a:r>
            <a:r>
              <a:rPr lang="en-US" sz="8000" b="0" dirty="0" smtClean="0">
                <a:solidFill>
                  <a:srgbClr val="FFFFFF"/>
                </a:solidFill>
                <a:latin typeface="Calibri"/>
              </a:rPr>
              <a:t>Sunday </a:t>
            </a:r>
            <a:r>
              <a:rPr lang="en-US" sz="8000" b="0" dirty="0">
                <a:solidFill>
                  <a:srgbClr val="FFFFFF"/>
                </a:solidFill>
                <a:latin typeface="Calibri"/>
              </a:rPr>
              <a:t>in classrooms and labs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AutoShape 1"/>
          <p:cNvSpPr/>
          <p:nvPr/>
        </p:nvSpPr>
        <p:spPr>
          <a:xfrm>
            <a:off x="0" y="0"/>
            <a:ext cx="13004800" cy="9753600"/>
          </a:xfrm>
          <a:prstGeom prst="rect">
            <a:avLst/>
          </a:prstGeom>
          <a:solidFill>
            <a:srgbClr val="624F2A"/>
          </a:solidFill>
        </p:spPr>
      </p:sp>
      <p:sp>
        <p:nvSpPr>
          <p:cNvPr id="3" name="TextBox 2"/>
          <p:cNvSpPr txBox="1"/>
          <p:nvPr/>
        </p:nvSpPr>
        <p:spPr>
          <a:xfrm>
            <a:off x="0" y="0"/>
            <a:ext cx="13004800" cy="8382000"/>
          </a:xfrm>
          <a:prstGeom prst="rect">
            <a:avLst/>
          </a:prstGeom>
        </p:spPr>
        <p:txBody>
          <a:bodyPr wrap="square" lIns="254000" tIns="254000" rIns="254000" bIns="254000" anchor="ctr">
            <a:noAutofit/>
          </a:bodyPr>
          <a:lstStyle/>
          <a:p>
            <a:pPr marL="1143000" indent="-1143000">
              <a:buFont typeface="Arial" panose="020B0604020202020204" pitchFamily="34" charset="0"/>
              <a:buChar char="•"/>
            </a:pPr>
            <a:r>
              <a:rPr lang="en-US" sz="5400" b="0" dirty="0">
                <a:solidFill>
                  <a:srgbClr val="FFFFFF"/>
                </a:solidFill>
                <a:latin typeface="Calibri"/>
              </a:rPr>
              <a:t>Cap/Load = 1.0 implies a college is using 100% of its space from the states </a:t>
            </a:r>
            <a:r>
              <a:rPr lang="en-US" sz="5400" b="0" dirty="0" smtClean="0">
                <a:solidFill>
                  <a:srgbClr val="FFFFFF"/>
                </a:solidFill>
                <a:latin typeface="Calibri"/>
              </a:rPr>
              <a:t>perspective</a:t>
            </a:r>
          </a:p>
          <a:p>
            <a:pPr marL="1143000" indent="-1143000">
              <a:buFont typeface="Arial" panose="020B0604020202020204" pitchFamily="34" charset="0"/>
              <a:buChar char="•"/>
            </a:pPr>
            <a:r>
              <a:rPr lang="en-US" sz="5400" dirty="0">
                <a:solidFill>
                  <a:srgbClr val="FFFFFF"/>
                </a:solidFill>
              </a:rPr>
              <a:t>Cap/Load &gt; 1.0 implies a college has unused its instructional space</a:t>
            </a:r>
          </a:p>
          <a:p>
            <a:pPr marL="1143000" indent="-1143000">
              <a:buFont typeface="Arial" panose="020B0604020202020204" pitchFamily="34" charset="0"/>
              <a:buChar char="•"/>
            </a:pPr>
            <a:r>
              <a:rPr lang="en-US" sz="5400" dirty="0">
                <a:solidFill>
                  <a:srgbClr val="FFFFFF"/>
                </a:solidFill>
              </a:rPr>
              <a:t>Cap/Load &lt; 1.0 implies a college is overusing its instructional space</a:t>
            </a:r>
          </a:p>
          <a:p>
            <a:pPr marL="1143000" indent="-1143000">
              <a:buFont typeface="Arial" panose="020B0604020202020204" pitchFamily="34" charset="0"/>
              <a:buChar char="•"/>
            </a:pPr>
            <a:endParaRPr lang="en-US" sz="5400" b="0" dirty="0">
              <a:solidFill>
                <a:srgbClr val="FFFFFF"/>
              </a:solidFill>
              <a:latin typeface="Calibri"/>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3004800" cy="9753600"/>
          </a:xfrm>
          <a:prstGeom prst="rect">
            <a:avLst/>
          </a:prstGeom>
        </p:spPr>
      </p:pic>
      <p:pic>
        <p:nvPicPr>
          <p:cNvPr id="3" name="Picture 2"/>
          <p:cNvPicPr>
            <a:picLocks noChangeAspect="1"/>
          </p:cNvPicPr>
          <p:nvPr/>
        </p:nvPicPr>
        <p:blipFill>
          <a:blip r:embed="rId3"/>
          <a:stretch>
            <a:fillRect/>
          </a:stretch>
        </p:blipFill>
        <p:spPr>
          <a:xfrm>
            <a:off x="-12700" y="-12700"/>
            <a:ext cx="0" cy="0"/>
          </a:xfrm>
          <a:prstGeom prst="rect">
            <a:avLst/>
          </a:prstGeom>
        </p:spPr>
      </p:pic>
      <p:sp>
        <p:nvSpPr>
          <p:cNvPr id="4" name="TextBox 3"/>
          <p:cNvSpPr txBox="1"/>
          <p:nvPr/>
        </p:nvSpPr>
        <p:spPr>
          <a:xfrm>
            <a:off x="0" y="0"/>
            <a:ext cx="13004800" cy="2926080"/>
          </a:xfrm>
          <a:prstGeom prst="rect">
            <a:avLst/>
          </a:prstGeom>
          <a:solidFill>
            <a:srgbClr val="026287"/>
          </a:solidFill>
        </p:spPr>
        <p:txBody>
          <a:bodyPr wrap="square" lIns="254000" tIns="254000" rIns="254000" bIns="254000" anchor="ctr">
            <a:normAutofit/>
          </a:bodyPr>
          <a:lstStyle/>
          <a:p>
            <a:pPr algn="ctr"/>
            <a:r>
              <a:rPr lang="en-US" sz="6400" b="0" dirty="0" smtClean="0">
                <a:solidFill>
                  <a:srgbClr val="FFFFFF"/>
                </a:solidFill>
                <a:effectLst>
                  <a:outerShdw blurRad="20000" dist="30000" dir="2700000">
                    <a:srgbClr val="000000">
                      <a:alpha val="75000"/>
                    </a:srgbClr>
                  </a:outerShdw>
                </a:effectLst>
                <a:latin typeface="Calibri"/>
              </a:rPr>
              <a:t>Other Impacts</a:t>
            </a:r>
            <a:endParaRPr lang="en-US" sz="6400" b="0" dirty="0">
              <a:solidFill>
                <a:srgbClr val="FFFFFF"/>
              </a:solidFill>
              <a:effectLst>
                <a:outerShdw blurRad="20000" dist="30000" dir="2700000">
                  <a:srgbClr val="000000">
                    <a:alpha val="75000"/>
                  </a:srgbClr>
                </a:outerShdw>
              </a:effectLst>
              <a:latin typeface="Calibri"/>
            </a:endParaRPr>
          </a:p>
        </p:txBody>
      </p:sp>
      <p:sp>
        <p:nvSpPr>
          <p:cNvPr id="5" name="TextBox 4"/>
          <p:cNvSpPr txBox="1"/>
          <p:nvPr/>
        </p:nvSpPr>
        <p:spPr>
          <a:xfrm>
            <a:off x="0" y="9626600"/>
            <a:ext cx="13004800" cy="121920"/>
          </a:xfrm>
          <a:prstGeom prst="rect">
            <a:avLst/>
          </a:prstGeom>
        </p:spPr>
        <p:txBody>
          <a:bodyPr wrap="none" lIns="254000" tIns="0" rIns="254000" bIns="0" anchor="t"/>
          <a:lstStyle/>
          <a:p>
            <a:pPr algn="l"/>
            <a:r>
              <a:rPr lang="en-US" sz="800" b="1">
                <a:solidFill>
                  <a:srgbClr val="FFFFFF"/>
                </a:solidFill>
                <a:latin typeface="Calibri"/>
              </a:rPr>
              <a:t>cc: Matthew  Sleeper - https://unsplash.com/@mjsleeper?utm_source=haikudeck&amp;utm_medium=referral&amp;utm_campaign=api-credit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3" name="TextBox 2"/>
          <p:cNvSpPr txBox="1"/>
          <p:nvPr/>
        </p:nvSpPr>
        <p:spPr>
          <a:xfrm>
            <a:off x="1244600" y="1600200"/>
            <a:ext cx="11125200" cy="6555641"/>
          </a:xfrm>
          <a:prstGeom prst="rect">
            <a:avLst/>
          </a:prstGeom>
          <a:noFill/>
        </p:spPr>
        <p:txBody>
          <a:bodyPr wrap="square" rtlCol="0">
            <a:spAutoFit/>
          </a:bodyPr>
          <a:lstStyle/>
          <a:p>
            <a:pPr marL="857250" indent="-857250">
              <a:buFont typeface="Arial" panose="020B0604020202020204" pitchFamily="34" charset="0"/>
              <a:buChar char="•"/>
            </a:pPr>
            <a:r>
              <a:rPr lang="en-US" sz="6000" dirty="0" smtClean="0">
                <a:solidFill>
                  <a:schemeClr val="bg1"/>
                </a:solidFill>
              </a:rPr>
              <a:t>Pathway Impacts</a:t>
            </a:r>
          </a:p>
          <a:p>
            <a:pPr marL="1314450" lvl="1" indent="-857250">
              <a:buFont typeface="Arial" panose="020B0604020202020204" pitchFamily="34" charset="0"/>
              <a:buChar char="•"/>
            </a:pPr>
            <a:r>
              <a:rPr lang="en-US" sz="6000" dirty="0" smtClean="0">
                <a:solidFill>
                  <a:schemeClr val="bg1"/>
                </a:solidFill>
              </a:rPr>
              <a:t>Articulation with 4-year institutions</a:t>
            </a:r>
          </a:p>
          <a:p>
            <a:pPr marL="1314450" lvl="1" indent="-857250">
              <a:buFont typeface="Arial" panose="020B0604020202020204" pitchFamily="34" charset="0"/>
              <a:buChar char="•"/>
            </a:pPr>
            <a:r>
              <a:rPr lang="en-US" sz="6000" dirty="0" smtClean="0">
                <a:solidFill>
                  <a:schemeClr val="bg1"/>
                </a:solidFill>
              </a:rPr>
              <a:t>ADTs and other degree/certificate pathways</a:t>
            </a:r>
          </a:p>
          <a:p>
            <a:pPr marL="857250" indent="-857250">
              <a:buFont typeface="Arial" panose="020B0604020202020204" pitchFamily="34" charset="0"/>
              <a:buChar char="•"/>
            </a:pPr>
            <a:endParaRPr lang="en-US" sz="6000" dirty="0" smtClean="0">
              <a:solidFill>
                <a:schemeClr val="bg1"/>
              </a:solidFill>
            </a:endParaRPr>
          </a:p>
          <a:p>
            <a:pPr marL="857250" indent="-857250">
              <a:buFont typeface="Arial" panose="020B0604020202020204" pitchFamily="34" charset="0"/>
              <a:buChar char="•"/>
            </a:pPr>
            <a:endParaRPr lang="en-US" sz="6000" dirty="0">
              <a:solidFill>
                <a:schemeClr val="bg1"/>
              </a:solidFill>
            </a:endParaRPr>
          </a:p>
        </p:txBody>
      </p:sp>
    </p:spTree>
    <p:extLst>
      <p:ext uri="{BB962C8B-B14F-4D97-AF65-F5344CB8AC3E}">
        <p14:creationId xmlns:p14="http://schemas.microsoft.com/office/powerpoint/2010/main" val="2196352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3004800" cy="9753600"/>
          </a:xfrm>
          <a:prstGeom prst="rect">
            <a:avLst/>
          </a:prstGeom>
        </p:spPr>
      </p:pic>
      <p:pic>
        <p:nvPicPr>
          <p:cNvPr id="3" name="Picture 2"/>
          <p:cNvPicPr>
            <a:picLocks noChangeAspect="1"/>
          </p:cNvPicPr>
          <p:nvPr/>
        </p:nvPicPr>
        <p:blipFill>
          <a:blip r:embed="rId3"/>
          <a:stretch>
            <a:fillRect/>
          </a:stretch>
        </p:blipFill>
        <p:spPr>
          <a:xfrm>
            <a:off x="-12700" y="-12700"/>
            <a:ext cx="0" cy="0"/>
          </a:xfrm>
          <a:prstGeom prst="rect">
            <a:avLst/>
          </a:prstGeom>
        </p:spPr>
      </p:pic>
      <p:sp>
        <p:nvSpPr>
          <p:cNvPr id="4" name="TextBox 3"/>
          <p:cNvSpPr txBox="1"/>
          <p:nvPr/>
        </p:nvSpPr>
        <p:spPr>
          <a:xfrm>
            <a:off x="0" y="0"/>
            <a:ext cx="13004800" cy="2926080"/>
          </a:xfrm>
          <a:prstGeom prst="rect">
            <a:avLst/>
          </a:prstGeom>
          <a:solidFill>
            <a:srgbClr val="ABA398"/>
          </a:solidFill>
        </p:spPr>
        <p:txBody>
          <a:bodyPr wrap="square" lIns="254000" tIns="254000" rIns="254000" bIns="254000" anchor="ctr">
            <a:normAutofit/>
          </a:bodyPr>
          <a:lstStyle/>
          <a:p>
            <a:pPr algn="ctr"/>
            <a:r>
              <a:rPr lang="en-US" sz="4800" b="0" dirty="0">
                <a:solidFill>
                  <a:srgbClr val="FFFFFF"/>
                </a:solidFill>
                <a:effectLst>
                  <a:outerShdw blurRad="20000" dist="30000" dir="2700000">
                    <a:srgbClr val="000000">
                      <a:alpha val="75000"/>
                    </a:srgbClr>
                  </a:outerShdw>
                </a:effectLst>
                <a:latin typeface="Calibri"/>
              </a:rPr>
              <a:t>Definitions: Apportionment, Calendars, etc. as defined in Title 5, § 58003.1 &amp; CCCCO Student Attendance Accounting </a:t>
            </a:r>
            <a:r>
              <a:rPr lang="en-US" sz="4800" b="0" dirty="0" smtClean="0">
                <a:solidFill>
                  <a:srgbClr val="FFFFFF"/>
                </a:solidFill>
                <a:effectLst>
                  <a:outerShdw blurRad="20000" dist="30000" dir="2700000">
                    <a:srgbClr val="000000">
                      <a:alpha val="75000"/>
                    </a:srgbClr>
                  </a:outerShdw>
                </a:effectLst>
                <a:latin typeface="Calibri"/>
              </a:rPr>
              <a:t>Manual</a:t>
            </a:r>
            <a:endParaRPr lang="en-US" sz="4800" b="0" dirty="0">
              <a:solidFill>
                <a:srgbClr val="FFFFFF"/>
              </a:solidFill>
              <a:effectLst>
                <a:outerShdw blurRad="20000" dist="30000" dir="2700000">
                  <a:srgbClr val="000000">
                    <a:alpha val="75000"/>
                  </a:srgbClr>
                </a:outerShdw>
              </a:effectLst>
              <a:latin typeface="Calibri"/>
            </a:endParaRPr>
          </a:p>
        </p:txBody>
      </p:sp>
      <p:sp>
        <p:nvSpPr>
          <p:cNvPr id="5" name="TextBox 4"/>
          <p:cNvSpPr txBox="1"/>
          <p:nvPr/>
        </p:nvSpPr>
        <p:spPr>
          <a:xfrm>
            <a:off x="0" y="9626600"/>
            <a:ext cx="13004800" cy="121920"/>
          </a:xfrm>
          <a:prstGeom prst="rect">
            <a:avLst/>
          </a:prstGeom>
        </p:spPr>
        <p:txBody>
          <a:bodyPr wrap="none" lIns="254000" tIns="0" rIns="254000" bIns="0" anchor="t"/>
          <a:lstStyle/>
          <a:p>
            <a:pPr algn="l"/>
            <a:r>
              <a:rPr lang="en-US" sz="800" b="1">
                <a:solidFill>
                  <a:srgbClr val="FFFFFF"/>
                </a:solidFill>
                <a:latin typeface="Calibri"/>
              </a:rPr>
              <a:t>cc: incurable_hippie - https://www.flickr.com/photos/49503155381@N01</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3" name="TextBox 2"/>
          <p:cNvSpPr txBox="1"/>
          <p:nvPr/>
        </p:nvSpPr>
        <p:spPr>
          <a:xfrm>
            <a:off x="939800" y="2286000"/>
            <a:ext cx="11125200" cy="4708981"/>
          </a:xfrm>
          <a:prstGeom prst="rect">
            <a:avLst/>
          </a:prstGeom>
          <a:noFill/>
        </p:spPr>
        <p:txBody>
          <a:bodyPr wrap="square" rtlCol="0">
            <a:spAutoFit/>
          </a:bodyPr>
          <a:lstStyle/>
          <a:p>
            <a:pPr marL="857250" indent="-857250">
              <a:buFont typeface="Arial" panose="020B0604020202020204" pitchFamily="34" charset="0"/>
              <a:buChar char="•"/>
            </a:pPr>
            <a:r>
              <a:rPr lang="en-US" sz="6000" dirty="0" smtClean="0">
                <a:solidFill>
                  <a:schemeClr val="bg1"/>
                </a:solidFill>
              </a:rPr>
              <a:t>Financial Aid </a:t>
            </a:r>
          </a:p>
          <a:p>
            <a:pPr marL="857250" indent="-857250">
              <a:buFont typeface="Arial" panose="020B0604020202020204" pitchFamily="34" charset="0"/>
              <a:buChar char="•"/>
            </a:pPr>
            <a:r>
              <a:rPr lang="en-US" sz="6000" dirty="0" smtClean="0">
                <a:solidFill>
                  <a:schemeClr val="bg1"/>
                </a:solidFill>
              </a:rPr>
              <a:t>Other elements of the Student Success Funding Formula?</a:t>
            </a:r>
          </a:p>
          <a:p>
            <a:pPr marL="1314450" lvl="1" indent="-857250">
              <a:buFont typeface="Arial" panose="020B0604020202020204" pitchFamily="34" charset="0"/>
              <a:buChar char="•"/>
            </a:pPr>
            <a:endParaRPr lang="en-US" sz="6000" dirty="0" smtClean="0">
              <a:solidFill>
                <a:schemeClr val="bg1"/>
              </a:solidFill>
            </a:endParaRPr>
          </a:p>
          <a:p>
            <a:pPr marL="857250" indent="-857250">
              <a:buFont typeface="Arial" panose="020B0604020202020204" pitchFamily="34" charset="0"/>
              <a:buChar char="•"/>
            </a:pPr>
            <a:endParaRPr lang="en-US" sz="6000" dirty="0">
              <a:solidFill>
                <a:schemeClr val="bg1"/>
              </a:solidFill>
            </a:endParaRPr>
          </a:p>
        </p:txBody>
      </p:sp>
    </p:spTree>
    <p:extLst>
      <p:ext uri="{BB962C8B-B14F-4D97-AF65-F5344CB8AC3E}">
        <p14:creationId xmlns:p14="http://schemas.microsoft.com/office/powerpoint/2010/main" val="25451188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3004800" cy="9753600"/>
          </a:xfrm>
          <a:prstGeom prst="rect">
            <a:avLst/>
          </a:prstGeom>
        </p:spPr>
      </p:pic>
      <p:pic>
        <p:nvPicPr>
          <p:cNvPr id="3" name="Picture 2"/>
          <p:cNvPicPr>
            <a:picLocks noChangeAspect="1"/>
          </p:cNvPicPr>
          <p:nvPr/>
        </p:nvPicPr>
        <p:blipFill>
          <a:blip r:embed="rId3"/>
          <a:stretch>
            <a:fillRect/>
          </a:stretch>
        </p:blipFill>
        <p:spPr>
          <a:xfrm>
            <a:off x="0" y="4336288"/>
            <a:ext cx="13004800" cy="1274064"/>
          </a:xfrm>
          <a:prstGeom prst="rect">
            <a:avLst/>
          </a:prstGeom>
        </p:spPr>
      </p:pic>
      <p:sp>
        <p:nvSpPr>
          <p:cNvPr id="4" name="TextBox 3"/>
          <p:cNvSpPr txBox="1"/>
          <p:nvPr/>
        </p:nvSpPr>
        <p:spPr>
          <a:xfrm>
            <a:off x="0" y="4394200"/>
            <a:ext cx="13004800" cy="1158240"/>
          </a:xfrm>
          <a:prstGeom prst="rect">
            <a:avLst/>
          </a:prstGeom>
        </p:spPr>
        <p:txBody>
          <a:bodyPr wrap="none" lIns="254000" tIns="0" rIns="254000" bIns="0" anchor="t"/>
          <a:lstStyle/>
          <a:p>
            <a:pPr algn="ctr"/>
            <a:r>
              <a:rPr lang="en-US" sz="7600" b="1">
                <a:solidFill>
                  <a:srgbClr val="FFFFFF"/>
                </a:solidFill>
                <a:effectLst>
                  <a:outerShdw blurRad="20000" dist="30000" dir="2700000">
                    <a:srgbClr val="000000">
                      <a:alpha val="80000"/>
                    </a:srgbClr>
                  </a:outerShdw>
                </a:effectLst>
                <a:latin typeface="Calibri"/>
              </a:rPr>
              <a:t>Questions or Comments?</a:t>
            </a:r>
          </a:p>
        </p:txBody>
      </p:sp>
      <p:sp>
        <p:nvSpPr>
          <p:cNvPr id="5" name="TextBox 4"/>
          <p:cNvSpPr txBox="1"/>
          <p:nvPr/>
        </p:nvSpPr>
        <p:spPr>
          <a:xfrm>
            <a:off x="0" y="9626600"/>
            <a:ext cx="13004800" cy="121920"/>
          </a:xfrm>
          <a:prstGeom prst="rect">
            <a:avLst/>
          </a:prstGeom>
        </p:spPr>
        <p:txBody>
          <a:bodyPr wrap="none" lIns="254000" tIns="0" rIns="254000" bIns="0" anchor="t"/>
          <a:lstStyle/>
          <a:p>
            <a:pPr algn="l"/>
            <a:r>
              <a:rPr lang="en-US" sz="800" b="1">
                <a:solidFill>
                  <a:srgbClr val="FFFFFF"/>
                </a:solidFill>
                <a:latin typeface="Calibri"/>
              </a:rPr>
              <a:t>cc: Veronique Debord - https://www.flickr.com/photos/41497284@N00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90000"/>
          </a:schemeClr>
        </a:solidFill>
        <a:effectLst/>
      </p:bgPr>
    </p:bg>
    <p:spTree>
      <p:nvGrpSpPr>
        <p:cNvPr id="1" name=""/>
        <p:cNvGrpSpPr/>
        <p:nvPr/>
      </p:nvGrpSpPr>
      <p:grpSpPr>
        <a:xfrm>
          <a:off x="0" y="0"/>
          <a:ext cx="0" cy="0"/>
          <a:chOff x="0" y="0"/>
          <a:chExt cx="0" cy="0"/>
        </a:xfrm>
      </p:grpSpPr>
      <p:sp>
        <p:nvSpPr>
          <p:cNvPr id="2" name="AutoShape 1"/>
          <p:cNvSpPr/>
          <p:nvPr/>
        </p:nvSpPr>
        <p:spPr>
          <a:xfrm>
            <a:off x="0" y="0"/>
            <a:ext cx="13004800" cy="9753600"/>
          </a:xfrm>
          <a:prstGeom prst="rect">
            <a:avLst/>
          </a:prstGeom>
          <a:solidFill>
            <a:schemeClr val="bg2">
              <a:lumMod val="50000"/>
            </a:schemeClr>
          </a:solidFill>
        </p:spPr>
      </p:sp>
      <p:sp>
        <p:nvSpPr>
          <p:cNvPr id="3" name="TextBox 2"/>
          <p:cNvSpPr txBox="1"/>
          <p:nvPr/>
        </p:nvSpPr>
        <p:spPr>
          <a:xfrm>
            <a:off x="0" y="0"/>
            <a:ext cx="13004800" cy="9156700"/>
          </a:xfrm>
          <a:prstGeom prst="rect">
            <a:avLst/>
          </a:prstGeom>
        </p:spPr>
        <p:txBody>
          <a:bodyPr wrap="square" lIns="254000" tIns="254000" rIns="254000" bIns="254000" anchor="ctr">
            <a:normAutofit/>
          </a:bodyPr>
          <a:lstStyle/>
          <a:p>
            <a:r>
              <a:rPr lang="en-US" sz="7600" b="1" dirty="0">
                <a:solidFill>
                  <a:srgbClr val="FFFFFF"/>
                </a:solidFill>
                <a:latin typeface="Calibri"/>
              </a:rPr>
              <a:t>Full-time equivalent student (FTES</a:t>
            </a:r>
            <a:r>
              <a:rPr lang="en-US" sz="7600" b="1" dirty="0" smtClean="0">
                <a:solidFill>
                  <a:srgbClr val="FFFFFF"/>
                </a:solidFill>
                <a:latin typeface="Calibri"/>
              </a:rPr>
              <a:t>) </a:t>
            </a:r>
            <a:r>
              <a:rPr lang="en-US" sz="7600" b="0" dirty="0" smtClean="0">
                <a:solidFill>
                  <a:srgbClr val="FFFFFF"/>
                </a:solidFill>
                <a:latin typeface="Calibri"/>
              </a:rPr>
              <a:t/>
            </a:r>
            <a:br>
              <a:rPr lang="en-US" sz="7600" b="0" dirty="0" smtClean="0">
                <a:solidFill>
                  <a:srgbClr val="FFFFFF"/>
                </a:solidFill>
                <a:latin typeface="Calibri"/>
              </a:rPr>
            </a:br>
            <a:r>
              <a:rPr lang="en-US" sz="7600" b="0" dirty="0" smtClean="0">
                <a:solidFill>
                  <a:srgbClr val="FFFFFF"/>
                </a:solidFill>
                <a:latin typeface="Calibri"/>
              </a:rPr>
              <a:t>One </a:t>
            </a:r>
            <a:r>
              <a:rPr lang="en-US" sz="7600" b="0" dirty="0">
                <a:solidFill>
                  <a:srgbClr val="FFFFFF"/>
                </a:solidFill>
                <a:latin typeface="Calibri"/>
              </a:rPr>
              <a:t>full-time equivalent </a:t>
            </a:r>
            <a:r>
              <a:rPr lang="en-US" sz="7600" b="0" dirty="0" smtClean="0">
                <a:solidFill>
                  <a:srgbClr val="FFFFFF"/>
                </a:solidFill>
                <a:latin typeface="Calibri"/>
              </a:rPr>
              <a:t>student </a:t>
            </a:r>
            <a:r>
              <a:rPr lang="en-US" sz="7600" b="0" dirty="0">
                <a:solidFill>
                  <a:srgbClr val="FFFFFF"/>
                </a:solidFill>
                <a:latin typeface="Calibri"/>
              </a:rPr>
              <a:t>is the equivalent of one student or a group of students enrolled in 15 </a:t>
            </a:r>
            <a:r>
              <a:rPr lang="en-US" sz="7600" b="1" dirty="0">
                <a:solidFill>
                  <a:srgbClr val="FFFFFF"/>
                </a:solidFill>
                <a:latin typeface="Calibri"/>
              </a:rPr>
              <a:t>hours</a:t>
            </a:r>
            <a:r>
              <a:rPr lang="en-US" sz="7600" b="0" dirty="0">
                <a:solidFill>
                  <a:srgbClr val="FFFFFF"/>
                </a:solidFill>
                <a:latin typeface="Calibri"/>
              </a:rPr>
              <a:t> of instruction per week.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schemeClr>
        </a:solidFill>
        <a:effectLst/>
      </p:bgPr>
    </p:bg>
    <p:spTree>
      <p:nvGrpSpPr>
        <p:cNvPr id="1" name=""/>
        <p:cNvGrpSpPr/>
        <p:nvPr/>
      </p:nvGrpSpPr>
      <p:grpSpPr>
        <a:xfrm>
          <a:off x="0" y="0"/>
          <a:ext cx="0" cy="0"/>
          <a:chOff x="0" y="0"/>
          <a:chExt cx="0" cy="0"/>
        </a:xfrm>
      </p:grpSpPr>
      <p:sp>
        <p:nvSpPr>
          <p:cNvPr id="2" name="AutoShape 1"/>
          <p:cNvSpPr/>
          <p:nvPr/>
        </p:nvSpPr>
        <p:spPr>
          <a:xfrm>
            <a:off x="0" y="0"/>
            <a:ext cx="13004800" cy="9753600"/>
          </a:xfrm>
          <a:prstGeom prst="rect">
            <a:avLst/>
          </a:prstGeom>
          <a:solidFill>
            <a:schemeClr val="bg2">
              <a:lumMod val="50000"/>
            </a:schemeClr>
          </a:solidFill>
        </p:spPr>
      </p:sp>
      <p:sp>
        <p:nvSpPr>
          <p:cNvPr id="3" name="TextBox 2"/>
          <p:cNvSpPr txBox="1"/>
          <p:nvPr/>
        </p:nvSpPr>
        <p:spPr>
          <a:xfrm>
            <a:off x="0" y="0"/>
            <a:ext cx="13004800" cy="6045200"/>
          </a:xfrm>
          <a:prstGeom prst="rect">
            <a:avLst/>
          </a:prstGeom>
        </p:spPr>
        <p:txBody>
          <a:bodyPr wrap="square" lIns="254000" tIns="254000" rIns="254000" bIns="254000" anchor="ctr">
            <a:normAutofit/>
          </a:bodyPr>
          <a:lstStyle/>
          <a:p>
            <a:r>
              <a:rPr lang="en-US" sz="8000" b="0" dirty="0">
                <a:solidFill>
                  <a:srgbClr val="FFFFFF"/>
                </a:solidFill>
                <a:latin typeface="Calibri"/>
              </a:rPr>
              <a:t>Basic calculation is to multiply student enrollment by class contact hours then divide by 525 hours.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90000"/>
          </a:schemeClr>
        </a:solidFill>
        <a:effectLst/>
      </p:bgPr>
    </p:bg>
    <p:spTree>
      <p:nvGrpSpPr>
        <p:cNvPr id="1" name=""/>
        <p:cNvGrpSpPr/>
        <p:nvPr/>
      </p:nvGrpSpPr>
      <p:grpSpPr>
        <a:xfrm>
          <a:off x="0" y="0"/>
          <a:ext cx="0" cy="0"/>
          <a:chOff x="0" y="0"/>
          <a:chExt cx="0" cy="0"/>
        </a:xfrm>
      </p:grpSpPr>
      <p:sp>
        <p:nvSpPr>
          <p:cNvPr id="2" name="AutoShape 1"/>
          <p:cNvSpPr/>
          <p:nvPr/>
        </p:nvSpPr>
        <p:spPr>
          <a:xfrm>
            <a:off x="0" y="0"/>
            <a:ext cx="13004800" cy="9753600"/>
          </a:xfrm>
          <a:prstGeom prst="rect">
            <a:avLst/>
          </a:prstGeom>
          <a:solidFill>
            <a:schemeClr val="bg2">
              <a:lumMod val="50000"/>
            </a:schemeClr>
          </a:solidFill>
        </p:spPr>
      </p:sp>
      <p:sp>
        <p:nvSpPr>
          <p:cNvPr id="3" name="TextBox 2"/>
          <p:cNvSpPr txBox="1"/>
          <p:nvPr/>
        </p:nvSpPr>
        <p:spPr>
          <a:xfrm>
            <a:off x="0" y="0"/>
            <a:ext cx="13004800" cy="9296400"/>
          </a:xfrm>
          <a:prstGeom prst="rect">
            <a:avLst/>
          </a:prstGeom>
        </p:spPr>
        <p:txBody>
          <a:bodyPr wrap="square" lIns="254000" tIns="254000" rIns="254000" bIns="254000" anchor="ctr">
            <a:normAutofit fontScale="70000" lnSpcReduction="20000"/>
          </a:bodyPr>
          <a:lstStyle/>
          <a:p>
            <a:r>
              <a:rPr lang="en-US" sz="6800" b="1" dirty="0">
                <a:solidFill>
                  <a:srgbClr val="FFFFFF"/>
                </a:solidFill>
                <a:latin typeface="Calibri"/>
              </a:rPr>
              <a:t>Academic </a:t>
            </a:r>
            <a:r>
              <a:rPr lang="en-US" sz="6800" b="1" dirty="0" smtClean="0">
                <a:solidFill>
                  <a:srgbClr val="FFFFFF"/>
                </a:solidFill>
                <a:latin typeface="Calibri"/>
              </a:rPr>
              <a:t>Calendar</a:t>
            </a:r>
          </a:p>
          <a:p>
            <a:r>
              <a:rPr lang="en-US" sz="6800" b="0" dirty="0" smtClean="0">
                <a:solidFill>
                  <a:srgbClr val="FFFFFF"/>
                </a:solidFill>
                <a:latin typeface="Calibri"/>
              </a:rPr>
              <a:t>35 </a:t>
            </a:r>
            <a:r>
              <a:rPr lang="en-US" sz="6800" b="0" dirty="0">
                <a:solidFill>
                  <a:srgbClr val="FFFFFF"/>
                </a:solidFill>
                <a:latin typeface="Calibri"/>
              </a:rPr>
              <a:t>weeks of instruction in two semesters or three quarters</a:t>
            </a:r>
            <a:r>
              <a:rPr lang="en-US" sz="6800" b="0" dirty="0" smtClean="0">
                <a:solidFill>
                  <a:srgbClr val="FFFFFF"/>
                </a:solidFill>
                <a:latin typeface="Calibri"/>
              </a:rPr>
              <a:t>.</a:t>
            </a:r>
          </a:p>
          <a:p>
            <a:r>
              <a:rPr lang="en-US" sz="7200" b="1" dirty="0">
                <a:solidFill>
                  <a:srgbClr val="FFFFFF"/>
                </a:solidFill>
              </a:rPr>
              <a:t>Traditional Calendar </a:t>
            </a:r>
            <a:r>
              <a:rPr lang="en-US" sz="7200" dirty="0">
                <a:solidFill>
                  <a:srgbClr val="FFFFFF"/>
                </a:solidFill>
              </a:rPr>
              <a:t/>
            </a:r>
            <a:br>
              <a:rPr lang="en-US" sz="7200" dirty="0">
                <a:solidFill>
                  <a:srgbClr val="FFFFFF"/>
                </a:solidFill>
              </a:rPr>
            </a:br>
            <a:r>
              <a:rPr lang="en-US" sz="7200" dirty="0">
                <a:solidFill>
                  <a:srgbClr val="FFFFFF"/>
                </a:solidFill>
              </a:rPr>
              <a:t>175 days with two 17.5 week semesters or three 11.67 week quarters</a:t>
            </a:r>
            <a:r>
              <a:rPr lang="en-US" sz="7200" dirty="0" smtClean="0">
                <a:solidFill>
                  <a:srgbClr val="FFFFFF"/>
                </a:solidFill>
              </a:rPr>
              <a:t>.</a:t>
            </a:r>
          </a:p>
          <a:p>
            <a:r>
              <a:rPr lang="en-US" sz="7200" b="1" dirty="0">
                <a:solidFill>
                  <a:srgbClr val="FFFFFF"/>
                </a:solidFill>
              </a:rPr>
              <a:t>Compressed Calendar  </a:t>
            </a:r>
            <a:r>
              <a:rPr lang="en-US" sz="7200" dirty="0">
                <a:solidFill>
                  <a:srgbClr val="FFFFFF"/>
                </a:solidFill>
              </a:rPr>
              <a:t/>
            </a:r>
            <a:br>
              <a:rPr lang="en-US" sz="7200" dirty="0">
                <a:solidFill>
                  <a:srgbClr val="FFFFFF"/>
                </a:solidFill>
              </a:rPr>
            </a:br>
            <a:r>
              <a:rPr lang="en-US" sz="7200" dirty="0">
                <a:solidFill>
                  <a:srgbClr val="FFFFFF"/>
                </a:solidFill>
              </a:rPr>
              <a:t>Less than 17.5 weeks and at least 16 weeks. </a:t>
            </a:r>
            <a:br>
              <a:rPr lang="en-US" sz="7200" dirty="0">
                <a:solidFill>
                  <a:srgbClr val="FFFFFF"/>
                </a:solidFill>
              </a:rPr>
            </a:br>
            <a:r>
              <a:rPr lang="en-US" sz="7200" dirty="0">
                <a:solidFill>
                  <a:srgbClr val="FFFFFF"/>
                </a:solidFill>
              </a:rPr>
              <a:t>No loss in instructional time with class meetings expanded to compensate</a:t>
            </a:r>
            <a:r>
              <a:rPr lang="en-US" sz="7200" dirty="0" smtClean="0">
                <a:solidFill>
                  <a:srgbClr val="FFFFFF"/>
                </a:solidFill>
              </a:rPr>
              <a:t>.</a:t>
            </a:r>
          </a:p>
          <a:p>
            <a:r>
              <a:rPr lang="en-US" sz="7200" b="1" dirty="0">
                <a:solidFill>
                  <a:srgbClr val="FFFFFF"/>
                </a:solidFill>
              </a:rPr>
              <a:t>Flexible Calendar (FLEX) </a:t>
            </a:r>
            <a:r>
              <a:rPr lang="en-US" sz="7200" dirty="0">
                <a:solidFill>
                  <a:srgbClr val="FFFFFF"/>
                </a:solidFill>
              </a:rPr>
              <a:t/>
            </a:r>
            <a:br>
              <a:rPr lang="en-US" sz="7200" dirty="0">
                <a:solidFill>
                  <a:srgbClr val="FFFFFF"/>
                </a:solidFill>
              </a:rPr>
            </a:br>
            <a:r>
              <a:rPr lang="en-US" sz="7200" dirty="0">
                <a:solidFill>
                  <a:srgbClr val="FFFFFF"/>
                </a:solidFill>
              </a:rPr>
              <a:t>Up to 15 days of non-instructional professional development with no loss of FTES</a:t>
            </a:r>
            <a:r>
              <a:rPr lang="en-US" sz="7200" dirty="0" smtClean="0">
                <a:solidFill>
                  <a:srgbClr val="FFFFFF"/>
                </a:solidFill>
              </a:rPr>
              <a:t>.</a:t>
            </a:r>
            <a:endParaRPr lang="en-US" sz="7200" dirty="0">
              <a:solidFill>
                <a:srgbClr val="FFFFFF"/>
              </a:solidFill>
            </a:endParaRPr>
          </a:p>
          <a:p>
            <a:endParaRPr lang="en-US" sz="6800" b="0" dirty="0">
              <a:solidFill>
                <a:srgbClr val="FFFFFF"/>
              </a:solidFill>
              <a:latin typeface="Calibri"/>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90000"/>
          </a:schemeClr>
        </a:solidFill>
        <a:effectLst/>
      </p:bgPr>
    </p:bg>
    <p:spTree>
      <p:nvGrpSpPr>
        <p:cNvPr id="1" name=""/>
        <p:cNvGrpSpPr/>
        <p:nvPr/>
      </p:nvGrpSpPr>
      <p:grpSpPr>
        <a:xfrm>
          <a:off x="0" y="0"/>
          <a:ext cx="0" cy="0"/>
          <a:chOff x="0" y="0"/>
          <a:chExt cx="0" cy="0"/>
        </a:xfrm>
      </p:grpSpPr>
      <p:sp>
        <p:nvSpPr>
          <p:cNvPr id="2" name="AutoShape 1"/>
          <p:cNvSpPr/>
          <p:nvPr/>
        </p:nvSpPr>
        <p:spPr>
          <a:xfrm>
            <a:off x="0" y="0"/>
            <a:ext cx="13004800" cy="9753600"/>
          </a:xfrm>
          <a:prstGeom prst="rect">
            <a:avLst/>
          </a:prstGeom>
          <a:solidFill>
            <a:schemeClr val="bg2">
              <a:lumMod val="50000"/>
            </a:schemeClr>
          </a:solidFill>
        </p:spPr>
      </p:sp>
      <p:sp>
        <p:nvSpPr>
          <p:cNvPr id="3" name="TextBox 2"/>
          <p:cNvSpPr txBox="1"/>
          <p:nvPr/>
        </p:nvSpPr>
        <p:spPr>
          <a:xfrm>
            <a:off x="0" y="0"/>
            <a:ext cx="13004800" cy="9156700"/>
          </a:xfrm>
          <a:prstGeom prst="rect">
            <a:avLst/>
          </a:prstGeom>
        </p:spPr>
        <p:txBody>
          <a:bodyPr wrap="square" lIns="254000" tIns="254000" rIns="254000" bIns="254000" anchor="ctr">
            <a:normAutofit/>
          </a:bodyPr>
          <a:lstStyle/>
          <a:p>
            <a:r>
              <a:rPr lang="en-US" sz="7600" b="1" dirty="0">
                <a:solidFill>
                  <a:srgbClr val="FFFFFF"/>
                </a:solidFill>
                <a:latin typeface="Calibri"/>
              </a:rPr>
              <a:t>Weekly Census or Weekly student contact hours (WSCH) </a:t>
            </a:r>
            <a:r>
              <a:rPr lang="en-US" sz="7600" b="0" dirty="0" smtClean="0">
                <a:solidFill>
                  <a:srgbClr val="FFFFFF"/>
                </a:solidFill>
                <a:latin typeface="Calibri"/>
              </a:rPr>
              <a:t>Courses </a:t>
            </a:r>
            <a:r>
              <a:rPr lang="en-US" sz="7600" b="0" dirty="0">
                <a:solidFill>
                  <a:srgbClr val="FFFFFF"/>
                </a:solidFill>
                <a:latin typeface="Calibri"/>
              </a:rPr>
              <a:t>scheduled full-term, meeting the same number of days each week, and same number of hours each week.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90000"/>
          </a:schemeClr>
        </a:solidFill>
        <a:effectLst/>
      </p:bgPr>
    </p:bg>
    <p:spTree>
      <p:nvGrpSpPr>
        <p:cNvPr id="1" name=""/>
        <p:cNvGrpSpPr/>
        <p:nvPr/>
      </p:nvGrpSpPr>
      <p:grpSpPr>
        <a:xfrm>
          <a:off x="0" y="0"/>
          <a:ext cx="0" cy="0"/>
          <a:chOff x="0" y="0"/>
          <a:chExt cx="0" cy="0"/>
        </a:xfrm>
      </p:grpSpPr>
      <p:sp>
        <p:nvSpPr>
          <p:cNvPr id="2" name="AutoShape 1"/>
          <p:cNvSpPr/>
          <p:nvPr/>
        </p:nvSpPr>
        <p:spPr>
          <a:xfrm>
            <a:off x="0" y="0"/>
            <a:ext cx="13004800" cy="9753600"/>
          </a:xfrm>
          <a:prstGeom prst="rect">
            <a:avLst/>
          </a:prstGeom>
          <a:solidFill>
            <a:schemeClr val="bg2">
              <a:lumMod val="50000"/>
            </a:schemeClr>
          </a:solidFill>
        </p:spPr>
      </p:sp>
      <p:sp>
        <p:nvSpPr>
          <p:cNvPr id="3" name="TextBox 2"/>
          <p:cNvSpPr txBox="1"/>
          <p:nvPr/>
        </p:nvSpPr>
        <p:spPr>
          <a:xfrm>
            <a:off x="0" y="0"/>
            <a:ext cx="13004800" cy="8013700"/>
          </a:xfrm>
          <a:prstGeom prst="rect">
            <a:avLst/>
          </a:prstGeom>
        </p:spPr>
        <p:txBody>
          <a:bodyPr wrap="square" lIns="254000" tIns="254000" rIns="254000" bIns="254000" anchor="ctr">
            <a:normAutofit lnSpcReduction="10000"/>
          </a:bodyPr>
          <a:lstStyle/>
          <a:p>
            <a:r>
              <a:rPr lang="en-US" sz="7600" b="1" dirty="0">
                <a:solidFill>
                  <a:srgbClr val="FFFFFF"/>
                </a:solidFill>
                <a:latin typeface="Calibri"/>
              </a:rPr>
              <a:t>Daily student contact hours (DSCH) </a:t>
            </a:r>
          </a:p>
          <a:p>
            <a:r>
              <a:rPr lang="en-US" sz="7600" b="0" dirty="0" smtClean="0">
                <a:solidFill>
                  <a:srgbClr val="FFFFFF"/>
                </a:solidFill>
                <a:latin typeface="Calibri"/>
              </a:rPr>
              <a:t>Courses </a:t>
            </a:r>
            <a:r>
              <a:rPr lang="en-US" sz="7600" b="0" dirty="0">
                <a:solidFill>
                  <a:srgbClr val="FFFFFF"/>
                </a:solidFill>
                <a:latin typeface="Calibri"/>
              </a:rPr>
              <a:t>that meet less than a full term, meet at least 5 days, and the same number of scheduled hours each day they meet.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schemeClr>
        </a:solidFill>
        <a:effectLst/>
      </p:bgPr>
    </p:bg>
    <p:spTree>
      <p:nvGrpSpPr>
        <p:cNvPr id="1" name=""/>
        <p:cNvGrpSpPr/>
        <p:nvPr/>
      </p:nvGrpSpPr>
      <p:grpSpPr>
        <a:xfrm>
          <a:off x="0" y="0"/>
          <a:ext cx="0" cy="0"/>
          <a:chOff x="0" y="0"/>
          <a:chExt cx="0" cy="0"/>
        </a:xfrm>
      </p:grpSpPr>
      <p:sp>
        <p:nvSpPr>
          <p:cNvPr id="2" name="AutoShape 1"/>
          <p:cNvSpPr/>
          <p:nvPr/>
        </p:nvSpPr>
        <p:spPr>
          <a:xfrm>
            <a:off x="0" y="0"/>
            <a:ext cx="13004800" cy="9753600"/>
          </a:xfrm>
          <a:prstGeom prst="rect">
            <a:avLst/>
          </a:prstGeom>
          <a:solidFill>
            <a:schemeClr val="bg2">
              <a:lumMod val="50000"/>
            </a:schemeClr>
          </a:solidFill>
        </p:spPr>
      </p:sp>
      <p:sp>
        <p:nvSpPr>
          <p:cNvPr id="3" name="TextBox 2"/>
          <p:cNvSpPr txBox="1"/>
          <p:nvPr/>
        </p:nvSpPr>
        <p:spPr>
          <a:xfrm>
            <a:off x="0" y="0"/>
            <a:ext cx="13004800" cy="8458200"/>
          </a:xfrm>
          <a:prstGeom prst="rect">
            <a:avLst/>
          </a:prstGeom>
        </p:spPr>
        <p:txBody>
          <a:bodyPr wrap="square" lIns="254000" tIns="254000" rIns="254000" bIns="254000" anchor="ctr">
            <a:normAutofit fontScale="92500" lnSpcReduction="20000"/>
          </a:bodyPr>
          <a:lstStyle/>
          <a:p>
            <a:r>
              <a:rPr lang="en-US" sz="8000" b="1" dirty="0">
                <a:solidFill>
                  <a:srgbClr val="FFFFFF"/>
                </a:solidFill>
                <a:latin typeface="Calibri"/>
              </a:rPr>
              <a:t>Positive </a:t>
            </a:r>
            <a:r>
              <a:rPr lang="en-US" sz="8000" b="1" dirty="0" smtClean="0">
                <a:solidFill>
                  <a:srgbClr val="FFFFFF"/>
                </a:solidFill>
                <a:latin typeface="Calibri"/>
              </a:rPr>
              <a:t>Attendance</a:t>
            </a:r>
            <a:r>
              <a:rPr lang="en-US" sz="8000" b="1" dirty="0">
                <a:solidFill>
                  <a:srgbClr val="FFFFFF"/>
                </a:solidFill>
                <a:latin typeface="Calibri"/>
              </a:rPr>
              <a:t/>
            </a:r>
            <a:br>
              <a:rPr lang="en-US" sz="8000" b="1" dirty="0">
                <a:solidFill>
                  <a:srgbClr val="FFFFFF"/>
                </a:solidFill>
                <a:latin typeface="Calibri"/>
              </a:rPr>
            </a:br>
            <a:r>
              <a:rPr lang="en-US" sz="8000" b="1" dirty="0" smtClean="0">
                <a:solidFill>
                  <a:srgbClr val="FFFFFF"/>
                </a:solidFill>
                <a:latin typeface="Calibri"/>
              </a:rPr>
              <a:t>(PA </a:t>
            </a:r>
            <a:r>
              <a:rPr lang="en-US" sz="8000" b="1" dirty="0">
                <a:solidFill>
                  <a:srgbClr val="FFFFFF"/>
                </a:solidFill>
                <a:latin typeface="Calibri"/>
              </a:rPr>
              <a:t>or PAC) </a:t>
            </a:r>
          </a:p>
          <a:p>
            <a:r>
              <a:rPr lang="en-US" sz="8000" b="0" dirty="0" smtClean="0">
                <a:solidFill>
                  <a:srgbClr val="FFFFFF"/>
                </a:solidFill>
                <a:latin typeface="Calibri"/>
              </a:rPr>
              <a:t>Courses </a:t>
            </a:r>
            <a:r>
              <a:rPr lang="en-US" sz="8000" b="0" dirty="0">
                <a:solidFill>
                  <a:srgbClr val="FFFFFF"/>
                </a:solidFill>
                <a:latin typeface="Calibri"/>
              </a:rPr>
              <a:t>with irregular meeting patterns or fewer than 5 meetings, or non-credit courses</a:t>
            </a:r>
            <a:r>
              <a:rPr lang="en-US" sz="8000" b="0" dirty="0" smtClean="0">
                <a:solidFill>
                  <a:srgbClr val="FFFFFF"/>
                </a:solidFill>
                <a:latin typeface="Calibri"/>
              </a:rPr>
              <a:t>. The college must track the actual hours each student attends for the entire course. </a:t>
            </a:r>
            <a:endParaRPr lang="en-US" sz="8000" b="0" dirty="0">
              <a:solidFill>
                <a:srgbClr val="FFFFFF"/>
              </a:solidFill>
              <a:latin typeface="Calibri"/>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2015</TotalTime>
  <Words>704</Words>
  <Application>Microsoft Office PowerPoint</Application>
  <PresentationFormat>Custom</PresentationFormat>
  <Paragraphs>88</Paragraphs>
  <Slides>31</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does curriculum have to do with it?</vt:lpstr>
      <vt:lpstr>What does curriculum have to do with 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Lopez, Carlos</dc:creator>
  <cp:lastModifiedBy>Lopez, Carlos</cp:lastModifiedBy>
  <cp:revision>14</cp:revision>
  <dcterms:created xsi:type="dcterms:W3CDTF">2006-08-16T00:00:00Z</dcterms:created>
  <dcterms:modified xsi:type="dcterms:W3CDTF">2019-07-13T17:41:20Z</dcterms:modified>
</cp:coreProperties>
</file>