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7" r:id="rId2"/>
    <p:sldId id="258" r:id="rId3"/>
    <p:sldId id="260" r:id="rId4"/>
    <p:sldId id="262" r:id="rId5"/>
    <p:sldId id="261" r:id="rId6"/>
    <p:sldId id="266" r:id="rId7"/>
    <p:sldId id="263" r:id="rId8"/>
    <p:sldId id="265" r:id="rId9"/>
    <p:sldId id="259"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DC"/>
    <a:srgbClr val="30C8E9"/>
    <a:srgbClr val="C8E5B4"/>
    <a:srgbClr val="1E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p:restoredTop sz="61576" autoAdjust="0"/>
  </p:normalViewPr>
  <p:slideViewPr>
    <p:cSldViewPr snapToGrid="0" snapToObjects="1">
      <p:cViewPr varScale="1">
        <p:scale>
          <a:sx n="38" d="100"/>
          <a:sy n="38" d="100"/>
        </p:scale>
        <p:origin x="720" y="4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2/16/2022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2/16/2022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a:p>
            <a:endParaRPr lang="en-US" dirty="0"/>
          </a:p>
          <a:p>
            <a:r>
              <a:rPr lang="en-US" dirty="0"/>
              <a:t>Ask attendees in </a:t>
            </a:r>
            <a:r>
              <a:rPr lang="en-US" dirty="0" err="1"/>
              <a:t>Pathable</a:t>
            </a:r>
            <a:r>
              <a:rPr lang="en-US" dirty="0"/>
              <a:t> to complete the following 3 poll questions: </a:t>
            </a:r>
          </a:p>
          <a:p>
            <a:r>
              <a:rPr lang="en-US" dirty="0"/>
              <a:t>Q1: For those of you associated with a specific CA Community College, Where are you on your local accreditation cycle?</a:t>
            </a:r>
          </a:p>
          <a:p>
            <a:r>
              <a:rPr lang="en-US" dirty="0"/>
              <a:t>	1. We are working on our Self-Study/ ISER</a:t>
            </a:r>
          </a:p>
          <a:p>
            <a:r>
              <a:rPr lang="en-US" dirty="0"/>
              <a:t>	2. We have submitted our self-study and preparing for an accreditation visit</a:t>
            </a:r>
          </a:p>
          <a:p>
            <a:r>
              <a:rPr lang="en-US" dirty="0"/>
              <a:t>	3. I’m not sure</a:t>
            </a:r>
          </a:p>
          <a:p>
            <a:r>
              <a:rPr lang="en-US" dirty="0"/>
              <a:t>	4. Other</a:t>
            </a:r>
          </a:p>
          <a:p>
            <a:r>
              <a:rPr lang="en-US" dirty="0"/>
              <a:t>Q2: What role would best describe you?</a:t>
            </a:r>
          </a:p>
          <a:p>
            <a:r>
              <a:rPr lang="en-US" dirty="0"/>
              <a:t>	1. Faculty</a:t>
            </a:r>
          </a:p>
          <a:p>
            <a:r>
              <a:rPr lang="en-US" dirty="0"/>
              <a:t>	2. Administration and/or ALO</a:t>
            </a:r>
          </a:p>
          <a:p>
            <a:r>
              <a:rPr lang="en-US" dirty="0"/>
              <a:t>	3. Other</a:t>
            </a:r>
          </a:p>
          <a:p>
            <a:r>
              <a:rPr lang="en-US" dirty="0"/>
              <a:t>Q3: How would you most closely describe your feelings/perception about accreditation?</a:t>
            </a:r>
          </a:p>
          <a:p>
            <a:r>
              <a:rPr lang="en-US" dirty="0"/>
              <a:t>	1.I am an accreditation fanatic – Love accreditation!</a:t>
            </a:r>
          </a:p>
          <a:p>
            <a:r>
              <a:rPr lang="en-US" dirty="0"/>
              <a:t>	2. I have a strong respect and appreciation for the role of accreditation</a:t>
            </a:r>
          </a:p>
          <a:p>
            <a:r>
              <a:rPr lang="en-US" dirty="0"/>
              <a:t>	3. Accreditation is a requirement</a:t>
            </a:r>
          </a:p>
          <a:p>
            <a:r>
              <a:rPr lang="en-US" dirty="0"/>
              <a:t>	4. not a fan, It’s probably unprofessional for me to tell you what I think of accreditation.</a:t>
            </a:r>
          </a:p>
          <a:p>
            <a:endParaRPr lang="en-US" dirty="0"/>
          </a:p>
          <a:p>
            <a:r>
              <a:rPr lang="en-US" dirty="0"/>
              <a:t>Chat-Fall: This is where you type a word and wait until I give you the instruction to post.</a:t>
            </a:r>
          </a:p>
          <a:p>
            <a:r>
              <a:rPr lang="en-US" dirty="0"/>
              <a:t>Q: What word do you associate when you think of accreditation. – Put you word in the chat, but don’t hit “enter” until instructed</a:t>
            </a:r>
          </a:p>
          <a:p>
            <a:endParaRPr lang="en-US" dirty="0"/>
          </a:p>
          <a:p>
            <a:endParaRPr lang="en-US" dirty="0"/>
          </a:p>
          <a:p>
            <a:r>
              <a:rPr lang="en-US" b="1" u="sng" dirty="0"/>
              <a:t>Welcome Message: </a:t>
            </a:r>
            <a:r>
              <a:rPr lang="en-US" dirty="0"/>
              <a:t>The them of the institute really represents our desire to continue to improve how we meet our mission while things around us (often out of our control) continues to change.</a:t>
            </a:r>
          </a:p>
          <a:p>
            <a:endParaRPr lang="en-US" dirty="0"/>
          </a:p>
          <a:p>
            <a:r>
              <a:rPr lang="en-US" dirty="0"/>
              <a:t>Planning for this institute: Originally hope for f2f, then hybrid, then virtual (came from our goal to increase participation, accessibility, and have a meaningful event) Not easy conversations, a lot of work by our committee had to be redirected, and in some cases scrapped to make plans for something new. FLEXIBILITY has been our mantra.</a:t>
            </a:r>
          </a:p>
          <a:p>
            <a:endParaRPr lang="en-US" dirty="0"/>
          </a:p>
          <a:p>
            <a:r>
              <a:rPr lang="en-US" dirty="0"/>
              <a:t>In addition, it was important for our planning committee to highlight collaborations. To achieve synergy as a system we must work in an interconnected way. Locally accreditation is not done by one faculty member, or on the shoulders of one administrator. At it’s core it is a collaborative self-examination and partnership. </a:t>
            </a:r>
          </a:p>
          <a:p>
            <a:endParaRPr lang="en-US" dirty="0"/>
          </a:p>
          <a:p>
            <a:r>
              <a:rPr lang="en-US" dirty="0"/>
              <a:t>(tell story of my recovering SLO Coordinator and when we were doing SLO work and it was said that it was “my dog” – how I responded and took the metaphor to expand to all our work)</a:t>
            </a:r>
          </a:p>
          <a:p>
            <a:endParaRPr lang="en-US" dirty="0"/>
          </a:p>
          <a:p>
            <a:r>
              <a:rPr lang="en-US" dirty="0"/>
              <a:t>During this institute we are pleased to partner with ACCJC, the CIOs, the Chancellor’s Office, and the RP Group to bring this institute to a reality. You will see many of our session representatives from various groups presenting together.</a:t>
            </a:r>
          </a:p>
          <a:p>
            <a:endParaRPr lang="en-US" dirty="0"/>
          </a:p>
          <a:p>
            <a:r>
              <a:rPr lang="en-US" dirty="0"/>
              <a:t>Later today, our next General Session will highlight the focus of continuous improvements that are being made by ACCJC and the role of the ASCCC in this effort. We will be joined by a panel of ACCJC VPs and ASCCC executive members to share updates about ACCJC, the new  formative/summative comprehensive Review process,  and the creation of updated accreditation standards.</a:t>
            </a:r>
          </a:p>
          <a:p>
            <a:endParaRPr lang="en-US" dirty="0"/>
          </a:p>
          <a:p>
            <a:r>
              <a:rPr lang="en-US" dirty="0"/>
              <a:t>Other changes in California continue to force our community colleges to reexamine our curriculum, modes of delivery and even legislation that allows the expansion of baccalaureate degree programs houses in our community college system gives us an opportunity to demonstrate innovation</a:t>
            </a:r>
          </a:p>
          <a:p>
            <a:endParaRPr lang="en-US" dirty="0"/>
          </a:p>
          <a:p>
            <a:r>
              <a:rPr lang="en-US" dirty="0"/>
              <a:t>Our final General session tomorrow will allow you, our participants/attendees to share with us emerging and continued needs to support accreditation efforts. </a:t>
            </a:r>
          </a:p>
          <a:p>
            <a:endParaRPr lang="en-US" dirty="0"/>
          </a:p>
          <a:p>
            <a:r>
              <a:rPr lang="en-US" dirty="0"/>
              <a:t>I would like to take this moment to Thank a number of people …</a:t>
            </a:r>
          </a:p>
          <a:p>
            <a:endParaRPr lang="en-US" dirty="0"/>
          </a:p>
          <a:p>
            <a:r>
              <a:rPr lang="en-US" dirty="0"/>
              <a:t>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3</a:t>
            </a:fld>
            <a:endParaRPr lang="en-US" altLang="en-US"/>
          </a:p>
        </p:txBody>
      </p:sp>
    </p:spTree>
    <p:extLst>
      <p:ext uri="{BB962C8B-B14F-4D97-AF65-F5344CB8AC3E}">
        <p14:creationId xmlns:p14="http://schemas.microsoft.com/office/powerpoint/2010/main" val="65855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from the ASCCC Executive Team, and many who you will see in sessions during the institute.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5</a:t>
            </a:fld>
            <a:endParaRPr lang="en-US" altLang="en-US"/>
          </a:p>
        </p:txBody>
      </p:sp>
    </p:spTree>
    <p:extLst>
      <p:ext uri="{BB962C8B-B14F-4D97-AF65-F5344CB8AC3E}">
        <p14:creationId xmlns:p14="http://schemas.microsoft.com/office/powerpoint/2010/main" val="226475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true MVPs! Working behind the scenes to make sure our event is a success.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6</a:t>
            </a:fld>
            <a:endParaRPr lang="en-US" altLang="en-US"/>
          </a:p>
        </p:txBody>
      </p:sp>
    </p:spTree>
    <p:extLst>
      <p:ext uri="{BB962C8B-B14F-4D97-AF65-F5344CB8AC3E}">
        <p14:creationId xmlns:p14="http://schemas.microsoft.com/office/powerpoint/2010/main" val="388350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also on behalf of the ASCCC Accreditation Committee thank the following organization.</a:t>
            </a:r>
          </a:p>
          <a:p>
            <a:endParaRPr lang="en-US" dirty="0"/>
          </a:p>
          <a:p>
            <a:endParaRPr lang="en-US" dirty="0"/>
          </a:p>
          <a:p>
            <a:r>
              <a:rPr lang="en-US" dirty="0"/>
              <a:t>Transition and thank Dr. Miles, Interim President of ACCJC for being with us and provide an opportunity for her welcome of support.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7</a:t>
            </a:fld>
            <a:endParaRPr lang="en-US" altLang="en-US"/>
          </a:p>
        </p:txBody>
      </p:sp>
    </p:spTree>
    <p:extLst>
      <p:ext uri="{BB962C8B-B14F-4D97-AF65-F5344CB8AC3E}">
        <p14:creationId xmlns:p14="http://schemas.microsoft.com/office/powerpoint/2010/main" val="96082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Welcome, Introduce Dr. Siria Martinez and share highlights of her bio – next slide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8</a:t>
            </a:fld>
            <a:endParaRPr lang="en-US" altLang="en-US"/>
          </a:p>
        </p:txBody>
      </p:sp>
    </p:spTree>
    <p:extLst>
      <p:ext uri="{BB962C8B-B14F-4D97-AF65-F5344CB8AC3E}">
        <p14:creationId xmlns:p14="http://schemas.microsoft.com/office/powerpoint/2010/main" val="198452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Source Sans Pro" panose="020B0503030403020204" pitchFamily="34" charset="0"/>
              </a:rPr>
              <a:t>Siria S. Martinez, </a:t>
            </a:r>
            <a:r>
              <a:rPr lang="en-US" b="0" i="0" dirty="0" err="1">
                <a:solidFill>
                  <a:srgbClr val="555555"/>
                </a:solidFill>
                <a:effectLst/>
                <a:latin typeface="Source Sans Pro" panose="020B0503030403020204" pitchFamily="34" charset="0"/>
              </a:rPr>
              <a:t>Ph.D</a:t>
            </a:r>
            <a:r>
              <a:rPr lang="en-US" b="0" i="0" dirty="0">
                <a:solidFill>
                  <a:srgbClr val="555555"/>
                </a:solidFill>
                <a:effectLst/>
                <a:latin typeface="Source Sans Pro" panose="020B0503030403020204" pitchFamily="34" charset="0"/>
              </a:rPr>
              <a:t>, who has dedicated her career to eliminating educational inequality, will lead the Institutional Effectiveness Partnership Initiative (IEPI) in deploying professional development and technical assistance aimed at advancing equity and success strategies. She comes to the Chancellor’s Office from Woodland Community College, where she served as Dean of Student Success &amp; Institutional Effectiveness and Interim Dean of Student Services and where she co-led  an 11-person interdisciplinary Student Success Committee overseeing the development of a three-year Student Equity Plan.</a:t>
            </a:r>
          </a:p>
          <a:p>
            <a:pPr algn="l"/>
            <a:r>
              <a:rPr lang="en-US" b="0" i="0" dirty="0">
                <a:solidFill>
                  <a:srgbClr val="555555"/>
                </a:solidFill>
                <a:effectLst/>
                <a:latin typeface="Source Sans Pro" panose="020B0503030403020204" pitchFamily="34" charset="0"/>
              </a:rPr>
              <a:t>A Los Angeles native raised in Compton who was the first in her family to attend college, Martinez began her higher education career at the University of Southern California where she served as assistant director in the Office of Admissions and Associate Director of Academic Affairs in the Computer Science Department. She was recruited in 2007 to work for UC Riverside’s Bourns College of Engineering as its Graduate Student Affairs Manager, then worked for nearly two years at Palomar College as its Title V/Hispanic Serving Institution Project Supervisor providing leadership in supporting the retention and academic success of Hispanic and low-income students at the San Marcos campus. </a:t>
            </a:r>
          </a:p>
          <a:p>
            <a:pPr algn="l"/>
            <a:r>
              <a:rPr lang="en-US" b="0" i="0" dirty="0">
                <a:solidFill>
                  <a:srgbClr val="555555"/>
                </a:solidFill>
                <a:effectLst/>
                <a:latin typeface="Source Sans Pro" panose="020B0503030403020204" pitchFamily="34" charset="0"/>
              </a:rPr>
              <a:t>In 2011, Martinez returned to her alma mater, UC Davis, as Director of the Ronald E. McNair Scholars program guiding first-generation and low-income students to pursue doctorate degrees in their respective fields. While working with first-generation students, Martinez conducted research during her doctoral program that examined student experiences in community college developmental learning communities.</a:t>
            </a:r>
          </a:p>
          <a:p>
            <a:pPr algn="l"/>
            <a:r>
              <a:rPr lang="en-US" b="0" i="0" dirty="0">
                <a:solidFill>
                  <a:srgbClr val="555555"/>
                </a:solidFill>
                <a:effectLst/>
                <a:latin typeface="Source Sans Pro" panose="020B0503030403020204" pitchFamily="34" charset="0"/>
              </a:rPr>
              <a:t>Martinez holds a bachelor’s degree in rhetoric and communication from UC Davis; a master of education, postsecondary administration and student affairs, from USC; and a Ph.D. in higher education from Claremont Graduate University.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9</a:t>
            </a:fld>
            <a:endParaRPr lang="en-US" altLang="en-US"/>
          </a:p>
        </p:txBody>
      </p:sp>
    </p:spTree>
    <p:extLst>
      <p:ext uri="{BB962C8B-B14F-4D97-AF65-F5344CB8AC3E}">
        <p14:creationId xmlns:p14="http://schemas.microsoft.com/office/powerpoint/2010/main" val="4037359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8E9CC-3E5C-1A42-8F10-1C5F7D6F7DCB}"/>
              </a:ext>
            </a:extLst>
          </p:cNvPr>
          <p:cNvSpPr/>
          <p:nvPr userDrawn="1"/>
        </p:nvSpPr>
        <p:spPr>
          <a:xfrm>
            <a:off x="2352691" y="0"/>
            <a:ext cx="9839310" cy="235269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9" name="Picture 8">
            <a:extLst>
              <a:ext uri="{FF2B5EF4-FFF2-40B4-BE49-F238E27FC236}">
                <a16:creationId xmlns:a16="http://schemas.microsoft.com/office/drawing/2014/main" id="{D683F7ED-ADA5-0F4A-8BE2-B1987E86E8EC}"/>
              </a:ext>
            </a:extLst>
          </p:cNvPr>
          <p:cNvPicPr>
            <a:picLocks noChangeAspect="1"/>
          </p:cNvPicPr>
          <p:nvPr userDrawn="1"/>
        </p:nvPicPr>
        <p:blipFill>
          <a:blip r:embed="rId2"/>
          <a:stretch>
            <a:fillRect/>
          </a:stretch>
        </p:blipFill>
        <p:spPr>
          <a:xfrm>
            <a:off x="0" y="0"/>
            <a:ext cx="2352690" cy="2352690"/>
          </a:xfrm>
          <a:prstGeom prst="rect">
            <a:avLst/>
          </a:prstGeom>
        </p:spPr>
      </p:pic>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a:stretch>
            <a:fillRect/>
          </a:stretch>
        </p:blipFill>
        <p:spPr>
          <a:xfrm>
            <a:off x="456" y="5355"/>
            <a:ext cx="821412" cy="6852645"/>
          </a:xfrm>
          <a:prstGeom prst="rect">
            <a:avLst/>
          </a:prstGeom>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pic>
        <p:nvPicPr>
          <p:cNvPr id="8" name="Picture 7">
            <a:extLst>
              <a:ext uri="{FF2B5EF4-FFF2-40B4-BE49-F238E27FC236}">
                <a16:creationId xmlns:a16="http://schemas.microsoft.com/office/drawing/2014/main" id="{3A9881A1-1F1D-AA41-BB20-C1C416941427}"/>
              </a:ext>
            </a:extLst>
          </p:cNvPr>
          <p:cNvPicPr>
            <a:picLocks noChangeAspect="1"/>
          </p:cNvPicPr>
          <p:nvPr userDrawn="1"/>
        </p:nvPicPr>
        <p:blipFill>
          <a:blip r:embed="rId3"/>
          <a:stretch>
            <a:fillRect/>
          </a:stretch>
        </p:blipFill>
        <p:spPr>
          <a:xfrm>
            <a:off x="456" y="5355"/>
            <a:ext cx="821412" cy="6852645"/>
          </a:xfrm>
          <a:prstGeom prst="rect">
            <a:avLst/>
          </a:prstGeom>
          <a:effectLst/>
        </p:spPr>
      </p:pic>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4B549F50-4B9B-4D4D-9C9A-6CB9930169B0}"/>
              </a:ext>
            </a:extLst>
          </p:cNvPr>
          <p:cNvSpPr>
            <a:spLocks noGrp="1" noChangeArrowheads="1"/>
          </p:cNvSpPr>
          <p:nvPr>
            <p:ph type="title"/>
          </p:nvPr>
        </p:nvSpPr>
        <p:spPr>
          <a:xfrm>
            <a:off x="958850" y="4683125"/>
            <a:ext cx="10433050" cy="1736725"/>
          </a:xfrm>
        </p:spPr>
        <p:txBody>
          <a:bodyPr>
            <a:normAutofit fontScale="90000"/>
          </a:bodyPr>
          <a:lstStyle/>
          <a:p>
            <a:r>
              <a:rPr lang="en-US" altLang="en-US" dirty="0"/>
              <a:t>WELCOME</a:t>
            </a:r>
            <a:br>
              <a:rPr lang="en-US" altLang="en-US" dirty="0"/>
            </a:br>
            <a:r>
              <a:rPr lang="en-US" altLang="en-US" dirty="0"/>
              <a:t>General Session 1</a:t>
            </a:r>
            <a:br>
              <a:rPr lang="en-US" altLang="en-US" dirty="0"/>
            </a:br>
            <a:r>
              <a:rPr lang="en-US" altLang="en-US" dirty="0"/>
              <a:t>Friday February 25, 2022 </a:t>
            </a:r>
            <a:r>
              <a:rPr lang="en-US" altLang="en-US" dirty="0">
                <a:solidFill>
                  <a:schemeClr val="tx1"/>
                </a:solidFill>
                <a:latin typeface="Arial" panose="020B0604020202020204" pitchFamily="34" charset="0"/>
                <a:cs typeface="Arial" panose="020B0604020202020204" pitchFamily="34" charset="0"/>
              </a:rPr>
              <a:t>ǀ </a:t>
            </a:r>
            <a:r>
              <a:rPr lang="en-US" altLang="en-US" dirty="0">
                <a:latin typeface="Arial" panose="020B0604020202020204" pitchFamily="34" charset="0"/>
                <a:cs typeface="Arial" panose="020B0604020202020204" pitchFamily="34" charset="0"/>
              </a:rPr>
              <a:t>9:00am – 10:15am</a:t>
            </a:r>
            <a:endParaRPr lang="en-US"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8793-23DB-4015-B1AD-939CEE195F3C}"/>
              </a:ext>
            </a:extLst>
          </p:cNvPr>
          <p:cNvSpPr>
            <a:spLocks noGrp="1"/>
          </p:cNvSpPr>
          <p:nvPr>
            <p:ph type="title"/>
          </p:nvPr>
        </p:nvSpPr>
        <p:spPr>
          <a:xfrm>
            <a:off x="2655518" y="403412"/>
            <a:ext cx="9194103" cy="1685768"/>
          </a:xfrm>
        </p:spPr>
        <p:txBody>
          <a:bodyPr>
            <a:normAutofit/>
          </a:bodyPr>
          <a:lstStyle/>
          <a:p>
            <a:pPr algn="ctr"/>
            <a:r>
              <a:rPr lang="en-US" dirty="0"/>
              <a:t>Welcome – ASCCC President</a:t>
            </a:r>
          </a:p>
        </p:txBody>
      </p:sp>
      <p:sp>
        <p:nvSpPr>
          <p:cNvPr id="3" name="Content Placeholder 2">
            <a:extLst>
              <a:ext uri="{FF2B5EF4-FFF2-40B4-BE49-F238E27FC236}">
                <a16:creationId xmlns:a16="http://schemas.microsoft.com/office/drawing/2014/main" id="{204E6860-5BF0-433B-B267-6EB4536A5FDD}"/>
              </a:ext>
            </a:extLst>
          </p:cNvPr>
          <p:cNvSpPr>
            <a:spLocks noGrp="1"/>
          </p:cNvSpPr>
          <p:nvPr>
            <p:ph idx="1"/>
          </p:nvPr>
        </p:nvSpPr>
        <p:spPr>
          <a:xfrm>
            <a:off x="4554537" y="2946400"/>
            <a:ext cx="6799262" cy="3285587"/>
          </a:xfrm>
        </p:spPr>
        <p:txBody>
          <a:bodyPr/>
          <a:lstStyle/>
          <a:p>
            <a:r>
              <a:rPr lang="en-US" sz="3600" dirty="0"/>
              <a:t>Dolores Davison</a:t>
            </a:r>
          </a:p>
        </p:txBody>
      </p:sp>
      <p:sp>
        <p:nvSpPr>
          <p:cNvPr id="4" name="Slide Number Placeholder 3">
            <a:extLst>
              <a:ext uri="{FF2B5EF4-FFF2-40B4-BE49-F238E27FC236}">
                <a16:creationId xmlns:a16="http://schemas.microsoft.com/office/drawing/2014/main" id="{1F09B519-C195-4DED-A362-F1D02BAC3C39}"/>
              </a:ext>
            </a:extLst>
          </p:cNvPr>
          <p:cNvSpPr>
            <a:spLocks noGrp="1"/>
          </p:cNvSpPr>
          <p:nvPr>
            <p:ph type="sldNum" sz="quarter" idx="10"/>
          </p:nvPr>
        </p:nvSpPr>
        <p:spPr/>
        <p:txBody>
          <a:bodyPr/>
          <a:lstStyle/>
          <a:p>
            <a:pPr>
              <a:defRPr/>
            </a:pPr>
            <a:fld id="{68B9F06C-3E18-7D4A-8620-170A4BF71910}" type="slidenum">
              <a:rPr lang="en-US" altLang="en-US" smtClean="0"/>
              <a:pPr>
                <a:defRPr/>
              </a:pPr>
              <a:t>2</a:t>
            </a:fld>
            <a:endParaRPr lang="en-US" altLang="en-US"/>
          </a:p>
        </p:txBody>
      </p:sp>
      <p:pic>
        <p:nvPicPr>
          <p:cNvPr id="7" name="Picture 6">
            <a:extLst>
              <a:ext uri="{FF2B5EF4-FFF2-40B4-BE49-F238E27FC236}">
                <a16:creationId xmlns:a16="http://schemas.microsoft.com/office/drawing/2014/main" id="{AADDAD95-C7D2-446B-A6C9-FE2338FF898D}"/>
              </a:ext>
            </a:extLst>
          </p:cNvPr>
          <p:cNvPicPr>
            <a:picLocks noChangeAspect="1"/>
          </p:cNvPicPr>
          <p:nvPr/>
        </p:nvPicPr>
        <p:blipFill>
          <a:blip r:embed="rId2"/>
          <a:stretch>
            <a:fillRect/>
          </a:stretch>
        </p:blipFill>
        <p:spPr>
          <a:xfrm>
            <a:off x="4554537" y="4447276"/>
            <a:ext cx="4467225" cy="1000125"/>
          </a:xfrm>
          <a:prstGeom prst="rect">
            <a:avLst/>
          </a:prstGeom>
        </p:spPr>
      </p:pic>
      <p:pic>
        <p:nvPicPr>
          <p:cNvPr id="5" name="Picture 4">
            <a:extLst>
              <a:ext uri="{FF2B5EF4-FFF2-40B4-BE49-F238E27FC236}">
                <a16:creationId xmlns:a16="http://schemas.microsoft.com/office/drawing/2014/main" id="{E7F55A01-BBBE-40C9-84F1-64821A44F76A}"/>
              </a:ext>
            </a:extLst>
          </p:cNvPr>
          <p:cNvPicPr>
            <a:picLocks noChangeAspect="1"/>
          </p:cNvPicPr>
          <p:nvPr/>
        </p:nvPicPr>
        <p:blipFill>
          <a:blip r:embed="rId3"/>
          <a:stretch>
            <a:fillRect/>
          </a:stretch>
        </p:blipFill>
        <p:spPr>
          <a:xfrm>
            <a:off x="1462338" y="2763238"/>
            <a:ext cx="2464190" cy="3285587"/>
          </a:xfrm>
          <a:prstGeom prst="rect">
            <a:avLst/>
          </a:prstGeom>
        </p:spPr>
      </p:pic>
    </p:spTree>
    <p:extLst>
      <p:ext uri="{BB962C8B-B14F-4D97-AF65-F5344CB8AC3E}">
        <p14:creationId xmlns:p14="http://schemas.microsoft.com/office/powerpoint/2010/main" val="102158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E125-2BFC-4327-8B7D-B7DA17B79553}"/>
              </a:ext>
            </a:extLst>
          </p:cNvPr>
          <p:cNvSpPr>
            <a:spLocks noGrp="1"/>
          </p:cNvSpPr>
          <p:nvPr>
            <p:ph type="title"/>
          </p:nvPr>
        </p:nvSpPr>
        <p:spPr/>
        <p:txBody>
          <a:bodyPr/>
          <a:lstStyle/>
          <a:p>
            <a:r>
              <a:rPr lang="en-US" dirty="0"/>
              <a:t>Welcome – ASCCC Accreditation Committee Chair</a:t>
            </a:r>
          </a:p>
        </p:txBody>
      </p:sp>
      <p:sp>
        <p:nvSpPr>
          <p:cNvPr id="3" name="Content Placeholder 2">
            <a:extLst>
              <a:ext uri="{FF2B5EF4-FFF2-40B4-BE49-F238E27FC236}">
                <a16:creationId xmlns:a16="http://schemas.microsoft.com/office/drawing/2014/main" id="{5C842373-2183-4C0D-9A15-AA2EC1BA6339}"/>
              </a:ext>
            </a:extLst>
          </p:cNvPr>
          <p:cNvSpPr>
            <a:spLocks noGrp="1"/>
          </p:cNvSpPr>
          <p:nvPr>
            <p:ph idx="1"/>
          </p:nvPr>
        </p:nvSpPr>
        <p:spPr>
          <a:xfrm>
            <a:off x="4418901" y="2988605"/>
            <a:ext cx="6000750" cy="1685769"/>
          </a:xfrm>
        </p:spPr>
        <p:txBody>
          <a:bodyPr/>
          <a:lstStyle/>
          <a:p>
            <a:r>
              <a:rPr lang="en-US" sz="3600" dirty="0"/>
              <a:t>Christopher J. Howerton</a:t>
            </a:r>
          </a:p>
        </p:txBody>
      </p:sp>
      <p:sp>
        <p:nvSpPr>
          <p:cNvPr id="4" name="Slide Number Placeholder 3">
            <a:extLst>
              <a:ext uri="{FF2B5EF4-FFF2-40B4-BE49-F238E27FC236}">
                <a16:creationId xmlns:a16="http://schemas.microsoft.com/office/drawing/2014/main" id="{19FDD0CE-1059-41A4-90AC-249EE5041D8B}"/>
              </a:ext>
            </a:extLst>
          </p:cNvPr>
          <p:cNvSpPr>
            <a:spLocks noGrp="1"/>
          </p:cNvSpPr>
          <p:nvPr>
            <p:ph type="sldNum" sz="quarter" idx="10"/>
          </p:nvPr>
        </p:nvSpPr>
        <p:spPr/>
        <p:txBody>
          <a:bodyPr/>
          <a:lstStyle/>
          <a:p>
            <a:pPr>
              <a:defRPr/>
            </a:pPr>
            <a:fld id="{68B9F06C-3E18-7D4A-8620-170A4BF71910}" type="slidenum">
              <a:rPr lang="en-US" altLang="en-US" smtClean="0"/>
              <a:pPr>
                <a:defRPr/>
              </a:pPr>
              <a:t>3</a:t>
            </a:fld>
            <a:endParaRPr lang="en-US" altLang="en-US"/>
          </a:p>
        </p:txBody>
      </p:sp>
      <p:pic>
        <p:nvPicPr>
          <p:cNvPr id="6" name="Picture 5">
            <a:extLst>
              <a:ext uri="{FF2B5EF4-FFF2-40B4-BE49-F238E27FC236}">
                <a16:creationId xmlns:a16="http://schemas.microsoft.com/office/drawing/2014/main" id="{5FD9BFBE-AEF7-4E7C-8A0B-243809BAD86D}"/>
              </a:ext>
            </a:extLst>
          </p:cNvPr>
          <p:cNvPicPr>
            <a:picLocks noChangeAspect="1"/>
          </p:cNvPicPr>
          <p:nvPr/>
        </p:nvPicPr>
        <p:blipFill>
          <a:blip r:embed="rId3"/>
          <a:stretch>
            <a:fillRect/>
          </a:stretch>
        </p:blipFill>
        <p:spPr>
          <a:xfrm>
            <a:off x="4886984" y="4674374"/>
            <a:ext cx="4467225" cy="1000125"/>
          </a:xfrm>
          <a:prstGeom prst="rect">
            <a:avLst/>
          </a:prstGeom>
        </p:spPr>
      </p:pic>
      <p:pic>
        <p:nvPicPr>
          <p:cNvPr id="8" name="Picture 7" descr="A person with a beard and glasses&#10;&#10;Description automatically generated with low confidence">
            <a:extLst>
              <a:ext uri="{FF2B5EF4-FFF2-40B4-BE49-F238E27FC236}">
                <a16:creationId xmlns:a16="http://schemas.microsoft.com/office/drawing/2014/main" id="{BB9A1540-9AC4-4AA0-952C-AA07872A1BA9}"/>
              </a:ext>
            </a:extLst>
          </p:cNvPr>
          <p:cNvPicPr>
            <a:picLocks noChangeAspect="1"/>
          </p:cNvPicPr>
          <p:nvPr/>
        </p:nvPicPr>
        <p:blipFill>
          <a:blip r:embed="rId4"/>
          <a:stretch>
            <a:fillRect/>
          </a:stretch>
        </p:blipFill>
        <p:spPr>
          <a:xfrm>
            <a:off x="1772349" y="2988605"/>
            <a:ext cx="2085935" cy="2966761"/>
          </a:xfrm>
          <a:prstGeom prst="rect">
            <a:avLst/>
          </a:prstGeom>
        </p:spPr>
      </p:pic>
    </p:spTree>
    <p:extLst>
      <p:ext uri="{BB962C8B-B14F-4D97-AF65-F5344CB8AC3E}">
        <p14:creationId xmlns:p14="http://schemas.microsoft.com/office/powerpoint/2010/main" val="319880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C831-3870-4116-A9BD-C47800A1007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7F90FA8-7C71-48F7-9031-83C8C0DF2821}"/>
              </a:ext>
            </a:extLst>
          </p:cNvPr>
          <p:cNvSpPr>
            <a:spLocks noGrp="1"/>
          </p:cNvSpPr>
          <p:nvPr>
            <p:ph sz="half" idx="2"/>
          </p:nvPr>
        </p:nvSpPr>
        <p:spPr>
          <a:xfrm>
            <a:off x="1277650" y="1798320"/>
            <a:ext cx="5110609" cy="4558030"/>
          </a:xfrm>
        </p:spPr>
        <p:txBody>
          <a:bodyPr/>
          <a:lstStyle/>
          <a:p>
            <a:pPr marL="0" indent="0">
              <a:buNone/>
            </a:pPr>
            <a:r>
              <a:rPr lang="en-US" b="1" dirty="0">
                <a:solidFill>
                  <a:schemeClr val="tx1"/>
                </a:solidFill>
              </a:rPr>
              <a:t>ASCCC Accreditation Committee</a:t>
            </a:r>
          </a:p>
          <a:p>
            <a:r>
              <a:rPr lang="en-US" dirty="0"/>
              <a:t>Christopher Howerton, Chair</a:t>
            </a:r>
          </a:p>
          <a:p>
            <a:r>
              <a:rPr lang="en-US" dirty="0"/>
              <a:t>Laura Adams</a:t>
            </a:r>
          </a:p>
          <a:p>
            <a:r>
              <a:rPr lang="en-US" dirty="0"/>
              <a:t>Kevin </a:t>
            </a:r>
            <a:r>
              <a:rPr lang="en-US" dirty="0" err="1"/>
              <a:t>Bontenbal</a:t>
            </a:r>
            <a:r>
              <a:rPr lang="en-US" dirty="0"/>
              <a:t>, ACCJC Liaison</a:t>
            </a:r>
          </a:p>
          <a:p>
            <a:r>
              <a:rPr lang="en-US" dirty="0"/>
              <a:t>Jeff Lamb, CIO Liaison</a:t>
            </a:r>
          </a:p>
          <a:p>
            <a:r>
              <a:rPr lang="en-US" dirty="0"/>
              <a:t>Jamar London</a:t>
            </a:r>
          </a:p>
          <a:p>
            <a:r>
              <a:rPr lang="en-US" dirty="0"/>
              <a:t>Alicia Robles López</a:t>
            </a:r>
          </a:p>
          <a:p>
            <a:r>
              <a:rPr lang="en-US" dirty="0"/>
              <a:t>Van Rider</a:t>
            </a:r>
          </a:p>
          <a:p>
            <a:r>
              <a:rPr lang="en-US" dirty="0"/>
              <a:t>Carrie Roberson</a:t>
            </a:r>
          </a:p>
          <a:p>
            <a:r>
              <a:rPr lang="en-US" dirty="0"/>
              <a:t>Robert Steinberg	</a:t>
            </a:r>
          </a:p>
        </p:txBody>
      </p:sp>
      <p:sp>
        <p:nvSpPr>
          <p:cNvPr id="5" name="Slide Number Placeholder 4">
            <a:extLst>
              <a:ext uri="{FF2B5EF4-FFF2-40B4-BE49-F238E27FC236}">
                <a16:creationId xmlns:a16="http://schemas.microsoft.com/office/drawing/2014/main" id="{D5C7F477-8BAA-4564-AD92-C76CD21D0D7E}"/>
              </a:ext>
            </a:extLst>
          </p:cNvPr>
          <p:cNvSpPr>
            <a:spLocks noGrp="1"/>
          </p:cNvSpPr>
          <p:nvPr>
            <p:ph type="sldNum" sz="quarter" idx="10"/>
          </p:nvPr>
        </p:nvSpPr>
        <p:spPr/>
        <p:txBody>
          <a:bodyPr/>
          <a:lstStyle/>
          <a:p>
            <a:pPr>
              <a:defRPr/>
            </a:pPr>
            <a:fld id="{B7979332-CAD7-7B44-A441-F122C39CA061}" type="slidenum">
              <a:rPr lang="en-US" altLang="en-US" smtClean="0"/>
              <a:pPr>
                <a:defRPr/>
              </a:pPr>
              <a:t>4</a:t>
            </a:fld>
            <a:endParaRPr lang="en-US" altLang="en-US"/>
          </a:p>
        </p:txBody>
      </p:sp>
      <p:pic>
        <p:nvPicPr>
          <p:cNvPr id="6" name="Picture 5">
            <a:extLst>
              <a:ext uri="{FF2B5EF4-FFF2-40B4-BE49-F238E27FC236}">
                <a16:creationId xmlns:a16="http://schemas.microsoft.com/office/drawing/2014/main" id="{6034CF91-AA2E-44C3-A9F1-33EB34CAA4D3}"/>
              </a:ext>
            </a:extLst>
          </p:cNvPr>
          <p:cNvPicPr>
            <a:picLocks noChangeAspect="1"/>
          </p:cNvPicPr>
          <p:nvPr/>
        </p:nvPicPr>
        <p:blipFill>
          <a:blip r:embed="rId2"/>
          <a:stretch>
            <a:fillRect/>
          </a:stretch>
        </p:blipFill>
        <p:spPr>
          <a:xfrm>
            <a:off x="6538912" y="2528326"/>
            <a:ext cx="5110609" cy="3828024"/>
          </a:xfrm>
          <a:prstGeom prst="rect">
            <a:avLst/>
          </a:prstGeom>
        </p:spPr>
      </p:pic>
    </p:spTree>
    <p:extLst>
      <p:ext uri="{BB962C8B-B14F-4D97-AF65-F5344CB8AC3E}">
        <p14:creationId xmlns:p14="http://schemas.microsoft.com/office/powerpoint/2010/main" val="383959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42B-DCC2-4C31-AF68-876E92770B2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00DAF15-2CC3-49FD-B15C-0866A4482403}"/>
              </a:ext>
            </a:extLst>
          </p:cNvPr>
          <p:cNvSpPr>
            <a:spLocks noGrp="1"/>
          </p:cNvSpPr>
          <p:nvPr>
            <p:ph sz="half" idx="1"/>
          </p:nvPr>
        </p:nvSpPr>
        <p:spPr>
          <a:xfrm>
            <a:off x="1277650" y="1798320"/>
            <a:ext cx="10704800" cy="4419600"/>
          </a:xfrm>
        </p:spPr>
        <p:txBody>
          <a:bodyPr numCol="2"/>
          <a:lstStyle/>
          <a:p>
            <a:pPr marL="0" indent="0">
              <a:buNone/>
            </a:pPr>
            <a:r>
              <a:rPr lang="en-US" b="1" dirty="0">
                <a:solidFill>
                  <a:schemeClr val="tx1"/>
                </a:solidFill>
              </a:rPr>
              <a:t>ASCCC Executive Committee</a:t>
            </a:r>
          </a:p>
          <a:p>
            <a:r>
              <a:rPr lang="en-US" dirty="0"/>
              <a:t>Dolores Davison, President</a:t>
            </a:r>
          </a:p>
          <a:p>
            <a:r>
              <a:rPr lang="en-US" dirty="0"/>
              <a:t>Virginia “</a:t>
            </a:r>
            <a:r>
              <a:rPr lang="en-US" dirty="0" err="1"/>
              <a:t>Ginni</a:t>
            </a:r>
            <a:r>
              <a:rPr lang="en-US" dirty="0"/>
              <a:t>” May, Vice President</a:t>
            </a:r>
          </a:p>
          <a:p>
            <a:r>
              <a:rPr lang="en-US" dirty="0"/>
              <a:t>Cheryl </a:t>
            </a:r>
            <a:r>
              <a:rPr lang="en-US" dirty="0" err="1"/>
              <a:t>Aschenbach</a:t>
            </a:r>
            <a:r>
              <a:rPr lang="en-US" dirty="0"/>
              <a:t>, Secretary</a:t>
            </a:r>
          </a:p>
          <a:p>
            <a:r>
              <a:rPr lang="en-US" dirty="0"/>
              <a:t>Michelle Bean, Treasurer</a:t>
            </a:r>
          </a:p>
          <a:p>
            <a:r>
              <a:rPr lang="en-US" dirty="0"/>
              <a:t>Stephanie Curry, Area A Rep.</a:t>
            </a:r>
          </a:p>
          <a:p>
            <a:r>
              <a:rPr lang="en-US" dirty="0"/>
              <a:t>Karen Chow, Area B Rep.</a:t>
            </a:r>
          </a:p>
          <a:p>
            <a:r>
              <a:rPr lang="en-US" dirty="0"/>
              <a:t>Robert L. Stewart Jr, Area C Rep.</a:t>
            </a:r>
          </a:p>
          <a:p>
            <a:r>
              <a:rPr lang="en-US" dirty="0"/>
              <a:t>LaTonya Parker, Area D Rep.</a:t>
            </a:r>
          </a:p>
          <a:p>
            <a:pPr marL="0" indent="0">
              <a:buNone/>
            </a:pPr>
            <a:endParaRPr lang="en-US" dirty="0"/>
          </a:p>
          <a:p>
            <a:r>
              <a:rPr lang="en-US" dirty="0"/>
              <a:t>Karla Kirk, North Rep.</a:t>
            </a:r>
          </a:p>
          <a:p>
            <a:r>
              <a:rPr lang="en-US" dirty="0"/>
              <a:t>Christopher Howerton, North Rep.</a:t>
            </a:r>
          </a:p>
          <a:p>
            <a:r>
              <a:rPr lang="en-US" dirty="0"/>
              <a:t>Amber Gillis, South Rep.</a:t>
            </a:r>
          </a:p>
          <a:p>
            <a:r>
              <a:rPr lang="en-US" dirty="0"/>
              <a:t>Manuel </a:t>
            </a:r>
            <a:r>
              <a:rPr lang="en-US" dirty="0" err="1"/>
              <a:t>Vélez</a:t>
            </a:r>
            <a:r>
              <a:rPr lang="en-US" dirty="0"/>
              <a:t>, South Rep.</a:t>
            </a:r>
          </a:p>
          <a:p>
            <a:r>
              <a:rPr lang="en-US" dirty="0"/>
              <a:t>Juan </a:t>
            </a:r>
            <a:r>
              <a:rPr lang="en-US" dirty="0" err="1"/>
              <a:t>Arzola</a:t>
            </a:r>
            <a:r>
              <a:rPr lang="en-US" dirty="0"/>
              <a:t>, At-Large Rep.</a:t>
            </a:r>
          </a:p>
          <a:p>
            <a:r>
              <a:rPr lang="en-US" dirty="0"/>
              <a:t>Carrie Roberson, At-Large Rep.</a:t>
            </a:r>
          </a:p>
        </p:txBody>
      </p:sp>
      <p:sp>
        <p:nvSpPr>
          <p:cNvPr id="4" name="Slide Number Placeholder 3">
            <a:extLst>
              <a:ext uri="{FF2B5EF4-FFF2-40B4-BE49-F238E27FC236}">
                <a16:creationId xmlns:a16="http://schemas.microsoft.com/office/drawing/2014/main" id="{265721FC-2553-4AEA-94C4-FF702E400D89}"/>
              </a:ext>
            </a:extLst>
          </p:cNvPr>
          <p:cNvSpPr>
            <a:spLocks noGrp="1"/>
          </p:cNvSpPr>
          <p:nvPr>
            <p:ph type="sldNum" sz="quarter" idx="10"/>
          </p:nvPr>
        </p:nvSpPr>
        <p:spPr/>
        <p:txBody>
          <a:bodyPr/>
          <a:lstStyle/>
          <a:p>
            <a:pPr>
              <a:defRPr/>
            </a:pPr>
            <a:fld id="{0154297E-07AE-1449-BCEE-4C04EBDD19BF}" type="slidenum">
              <a:rPr lang="en-US" altLang="en-US" smtClean="0"/>
              <a:pPr>
                <a:defRPr/>
              </a:pPr>
              <a:t>5</a:t>
            </a:fld>
            <a:endParaRPr lang="en-US" altLang="en-US"/>
          </a:p>
        </p:txBody>
      </p:sp>
    </p:spTree>
    <p:extLst>
      <p:ext uri="{BB962C8B-B14F-4D97-AF65-F5344CB8AC3E}">
        <p14:creationId xmlns:p14="http://schemas.microsoft.com/office/powerpoint/2010/main" val="8381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42B-DCC2-4C31-AF68-876E92770B2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00DAF15-2CC3-49FD-B15C-0866A4482403}"/>
              </a:ext>
            </a:extLst>
          </p:cNvPr>
          <p:cNvSpPr>
            <a:spLocks noGrp="1"/>
          </p:cNvSpPr>
          <p:nvPr>
            <p:ph sz="half" idx="1"/>
          </p:nvPr>
        </p:nvSpPr>
        <p:spPr>
          <a:xfrm>
            <a:off x="1277650" y="1798320"/>
            <a:ext cx="10704800" cy="4419600"/>
          </a:xfrm>
        </p:spPr>
        <p:txBody>
          <a:bodyPr numCol="2"/>
          <a:lstStyle/>
          <a:p>
            <a:pPr marL="0" indent="0">
              <a:buNone/>
            </a:pPr>
            <a:r>
              <a:rPr lang="en-US" b="1" dirty="0">
                <a:solidFill>
                  <a:schemeClr val="tx1"/>
                </a:solidFill>
              </a:rPr>
              <a:t>ASCCC Staff</a:t>
            </a:r>
          </a:p>
          <a:p>
            <a:r>
              <a:rPr lang="en-US" dirty="0" err="1"/>
              <a:t>Krystinne</a:t>
            </a:r>
            <a:r>
              <a:rPr lang="en-US" dirty="0"/>
              <a:t> Mica, Executive Director</a:t>
            </a:r>
          </a:p>
          <a:p>
            <a:r>
              <a:rPr lang="en-US" dirty="0"/>
              <a:t>Tonya Davis, Director of Administration</a:t>
            </a:r>
          </a:p>
          <a:p>
            <a:r>
              <a:rPr lang="en-US" dirty="0"/>
              <a:t>Edie Martinelli, Events Manager</a:t>
            </a:r>
          </a:p>
          <a:p>
            <a:r>
              <a:rPr lang="en-US" dirty="0"/>
              <a:t>Miguel Rother, Program Manager</a:t>
            </a:r>
          </a:p>
          <a:p>
            <a:r>
              <a:rPr lang="en-US" dirty="0"/>
              <a:t>Megan Trader, Programs Coordinator</a:t>
            </a:r>
          </a:p>
          <a:p>
            <a:r>
              <a:rPr lang="en-US" dirty="0"/>
              <a:t>Alice Hammer, Director of Finance</a:t>
            </a:r>
          </a:p>
          <a:p>
            <a:r>
              <a:rPr lang="en-US" dirty="0"/>
              <a:t>Selena Silva, Program Manager</a:t>
            </a:r>
          </a:p>
          <a:p>
            <a:pPr marL="0" indent="0">
              <a:buNone/>
            </a:pPr>
            <a:endParaRPr lang="en-US" dirty="0"/>
          </a:p>
          <a:p>
            <a:r>
              <a:rPr lang="en-US" dirty="0"/>
              <a:t>Emily Nicol, Administrative Assistant</a:t>
            </a:r>
          </a:p>
          <a:p>
            <a:r>
              <a:rPr lang="en-US" dirty="0"/>
              <a:t>Melissa Marquez, Executive Assistant</a:t>
            </a:r>
          </a:p>
          <a:p>
            <a:r>
              <a:rPr lang="en-US" dirty="0"/>
              <a:t>Katie Nash, Visual Designer</a:t>
            </a:r>
          </a:p>
          <a:p>
            <a:r>
              <a:rPr lang="en-US" dirty="0"/>
              <a:t>Kyoko </a:t>
            </a:r>
            <a:r>
              <a:rPr lang="en-US" dirty="0" err="1"/>
              <a:t>Hatano</a:t>
            </a:r>
            <a:r>
              <a:rPr lang="en-US" dirty="0"/>
              <a:t>, Administrative Assistant</a:t>
            </a:r>
          </a:p>
          <a:p>
            <a:r>
              <a:rPr lang="en-US" dirty="0"/>
              <a:t>Gina Lam, Research Associate</a:t>
            </a:r>
          </a:p>
          <a:p>
            <a:endParaRPr lang="en-US" dirty="0"/>
          </a:p>
        </p:txBody>
      </p:sp>
      <p:sp>
        <p:nvSpPr>
          <p:cNvPr id="4" name="Slide Number Placeholder 3">
            <a:extLst>
              <a:ext uri="{FF2B5EF4-FFF2-40B4-BE49-F238E27FC236}">
                <a16:creationId xmlns:a16="http://schemas.microsoft.com/office/drawing/2014/main" id="{265721FC-2553-4AEA-94C4-FF702E400D89}"/>
              </a:ext>
            </a:extLst>
          </p:cNvPr>
          <p:cNvSpPr>
            <a:spLocks noGrp="1"/>
          </p:cNvSpPr>
          <p:nvPr>
            <p:ph type="sldNum" sz="quarter" idx="10"/>
          </p:nvPr>
        </p:nvSpPr>
        <p:spPr/>
        <p:txBody>
          <a:bodyPr/>
          <a:lstStyle/>
          <a:p>
            <a:pPr>
              <a:defRPr/>
            </a:pPr>
            <a:fld id="{0154297E-07AE-1449-BCEE-4C04EBDD19BF}" type="slidenum">
              <a:rPr lang="en-US" altLang="en-US" smtClean="0"/>
              <a:pPr>
                <a:defRPr/>
              </a:pPr>
              <a:t>6</a:t>
            </a:fld>
            <a:endParaRPr lang="en-US" altLang="en-US"/>
          </a:p>
        </p:txBody>
      </p:sp>
    </p:spTree>
    <p:extLst>
      <p:ext uri="{BB962C8B-B14F-4D97-AF65-F5344CB8AC3E}">
        <p14:creationId xmlns:p14="http://schemas.microsoft.com/office/powerpoint/2010/main" val="248276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90AA-DEB4-46D9-8F0F-997E565BA88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068F5E1-C7A4-4212-9A28-8C3052E5258F}"/>
              </a:ext>
            </a:extLst>
          </p:cNvPr>
          <p:cNvSpPr>
            <a:spLocks noGrp="1"/>
          </p:cNvSpPr>
          <p:nvPr>
            <p:ph sz="half" idx="1"/>
          </p:nvPr>
        </p:nvSpPr>
        <p:spPr/>
        <p:txBody>
          <a:bodyPr/>
          <a:lstStyle/>
          <a:p>
            <a:r>
              <a:rPr lang="en-US" dirty="0"/>
              <a:t>Partnerships/ Collaboration</a:t>
            </a:r>
          </a:p>
          <a:p>
            <a:pPr lvl="1"/>
            <a:r>
              <a:rPr lang="en-US" dirty="0"/>
              <a:t>ACCJC</a:t>
            </a:r>
          </a:p>
          <a:p>
            <a:pPr lvl="1"/>
            <a:r>
              <a:rPr lang="en-US" dirty="0"/>
              <a:t>CCCCO</a:t>
            </a:r>
          </a:p>
          <a:p>
            <a:pPr lvl="1"/>
            <a:r>
              <a:rPr lang="en-US" dirty="0"/>
              <a:t>CCCIOs</a:t>
            </a:r>
          </a:p>
          <a:p>
            <a:pPr lvl="1"/>
            <a:r>
              <a:rPr lang="en-US" dirty="0"/>
              <a:t>RP Group</a:t>
            </a:r>
          </a:p>
          <a:p>
            <a:pPr marL="457200" lvl="1" indent="0">
              <a:buNone/>
            </a:pPr>
            <a:endParaRPr lang="en-US" dirty="0"/>
          </a:p>
          <a:p>
            <a:r>
              <a:rPr lang="en-US" dirty="0"/>
              <a:t>Presenters &amp; Attendees</a:t>
            </a:r>
          </a:p>
        </p:txBody>
      </p:sp>
      <p:sp>
        <p:nvSpPr>
          <p:cNvPr id="4" name="Slide Number Placeholder 3">
            <a:extLst>
              <a:ext uri="{FF2B5EF4-FFF2-40B4-BE49-F238E27FC236}">
                <a16:creationId xmlns:a16="http://schemas.microsoft.com/office/drawing/2014/main" id="{70479E2E-FD1F-477C-80EE-732592C512E4}"/>
              </a:ext>
            </a:extLst>
          </p:cNvPr>
          <p:cNvSpPr>
            <a:spLocks noGrp="1"/>
          </p:cNvSpPr>
          <p:nvPr>
            <p:ph type="sldNum" sz="quarter" idx="10"/>
          </p:nvPr>
        </p:nvSpPr>
        <p:spPr/>
        <p:txBody>
          <a:bodyPr/>
          <a:lstStyle/>
          <a:p>
            <a:pPr>
              <a:defRPr/>
            </a:pPr>
            <a:fld id="{0154297E-07AE-1449-BCEE-4C04EBDD19BF}"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3E7B41F3-3B0B-4CED-831B-51E148CA1658}"/>
              </a:ext>
            </a:extLst>
          </p:cNvPr>
          <p:cNvPicPr>
            <a:picLocks noChangeAspect="1"/>
          </p:cNvPicPr>
          <p:nvPr/>
        </p:nvPicPr>
        <p:blipFill>
          <a:blip r:embed="rId3"/>
          <a:stretch>
            <a:fillRect/>
          </a:stretch>
        </p:blipFill>
        <p:spPr>
          <a:xfrm>
            <a:off x="1076325" y="5076930"/>
            <a:ext cx="4167188" cy="729118"/>
          </a:xfrm>
          <a:prstGeom prst="rect">
            <a:avLst/>
          </a:prstGeom>
        </p:spPr>
      </p:pic>
      <p:pic>
        <p:nvPicPr>
          <p:cNvPr id="6" name="Picture 5">
            <a:extLst>
              <a:ext uri="{FF2B5EF4-FFF2-40B4-BE49-F238E27FC236}">
                <a16:creationId xmlns:a16="http://schemas.microsoft.com/office/drawing/2014/main" id="{92B3351E-F859-459A-BCB0-0646721A6A9D}"/>
              </a:ext>
            </a:extLst>
          </p:cNvPr>
          <p:cNvPicPr>
            <a:picLocks noChangeAspect="1"/>
          </p:cNvPicPr>
          <p:nvPr/>
        </p:nvPicPr>
        <p:blipFill>
          <a:blip r:embed="rId4"/>
          <a:stretch>
            <a:fillRect/>
          </a:stretch>
        </p:blipFill>
        <p:spPr>
          <a:xfrm>
            <a:off x="8658225" y="4756181"/>
            <a:ext cx="3048000" cy="1049867"/>
          </a:xfrm>
          <a:prstGeom prst="rect">
            <a:avLst/>
          </a:prstGeom>
        </p:spPr>
      </p:pic>
      <p:pic>
        <p:nvPicPr>
          <p:cNvPr id="7" name="Picture 6">
            <a:extLst>
              <a:ext uri="{FF2B5EF4-FFF2-40B4-BE49-F238E27FC236}">
                <a16:creationId xmlns:a16="http://schemas.microsoft.com/office/drawing/2014/main" id="{B61BD1C7-E3F3-4AB4-8858-842996DA2759}"/>
              </a:ext>
            </a:extLst>
          </p:cNvPr>
          <p:cNvPicPr>
            <a:picLocks noChangeAspect="1"/>
          </p:cNvPicPr>
          <p:nvPr/>
        </p:nvPicPr>
        <p:blipFill>
          <a:blip r:embed="rId5"/>
          <a:stretch>
            <a:fillRect/>
          </a:stretch>
        </p:blipFill>
        <p:spPr>
          <a:xfrm>
            <a:off x="5487700" y="4864489"/>
            <a:ext cx="2800350" cy="1058087"/>
          </a:xfrm>
          <a:prstGeom prst="rect">
            <a:avLst/>
          </a:prstGeom>
        </p:spPr>
      </p:pic>
    </p:spTree>
    <p:extLst>
      <p:ext uri="{BB962C8B-B14F-4D97-AF65-F5344CB8AC3E}">
        <p14:creationId xmlns:p14="http://schemas.microsoft.com/office/powerpoint/2010/main" val="29358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F83A-2681-406A-ABF6-CD5EC7714F92}"/>
              </a:ext>
            </a:extLst>
          </p:cNvPr>
          <p:cNvSpPr>
            <a:spLocks noGrp="1"/>
          </p:cNvSpPr>
          <p:nvPr>
            <p:ph type="title"/>
          </p:nvPr>
        </p:nvSpPr>
        <p:spPr/>
        <p:txBody>
          <a:bodyPr/>
          <a:lstStyle/>
          <a:p>
            <a:r>
              <a:rPr lang="en-US" dirty="0"/>
              <a:t>Welcome – ACCJC Interim President</a:t>
            </a:r>
          </a:p>
        </p:txBody>
      </p:sp>
      <p:sp>
        <p:nvSpPr>
          <p:cNvPr id="3" name="Content Placeholder 2">
            <a:extLst>
              <a:ext uri="{FF2B5EF4-FFF2-40B4-BE49-F238E27FC236}">
                <a16:creationId xmlns:a16="http://schemas.microsoft.com/office/drawing/2014/main" id="{D7CD6DC8-08B0-4150-92AD-EA76437AF83C}"/>
              </a:ext>
            </a:extLst>
          </p:cNvPr>
          <p:cNvSpPr>
            <a:spLocks noGrp="1"/>
          </p:cNvSpPr>
          <p:nvPr>
            <p:ph idx="1"/>
          </p:nvPr>
        </p:nvSpPr>
        <p:spPr>
          <a:xfrm>
            <a:off x="4914900" y="2824865"/>
            <a:ext cx="4378435" cy="1782953"/>
          </a:xfrm>
        </p:spPr>
        <p:txBody>
          <a:bodyPr/>
          <a:lstStyle/>
          <a:p>
            <a:r>
              <a:rPr lang="en-US" sz="3600" dirty="0"/>
              <a:t>Dr. Cindy Miles</a:t>
            </a:r>
          </a:p>
        </p:txBody>
      </p:sp>
      <p:sp>
        <p:nvSpPr>
          <p:cNvPr id="4" name="Slide Number Placeholder 3">
            <a:extLst>
              <a:ext uri="{FF2B5EF4-FFF2-40B4-BE49-F238E27FC236}">
                <a16:creationId xmlns:a16="http://schemas.microsoft.com/office/drawing/2014/main" id="{649FC07F-BEAD-4C78-BBB0-7402481F656B}"/>
              </a:ext>
            </a:extLst>
          </p:cNvPr>
          <p:cNvSpPr>
            <a:spLocks noGrp="1"/>
          </p:cNvSpPr>
          <p:nvPr>
            <p:ph type="sldNum" sz="quarter" idx="10"/>
          </p:nvPr>
        </p:nvSpPr>
        <p:spPr/>
        <p:txBody>
          <a:bodyPr/>
          <a:lstStyle/>
          <a:p>
            <a:pPr>
              <a:defRPr/>
            </a:pPr>
            <a:fld id="{68B9F06C-3E18-7D4A-8620-170A4BF71910}" type="slidenum">
              <a:rPr lang="en-US" altLang="en-US" smtClean="0"/>
              <a:pPr>
                <a:defRPr/>
              </a:pPr>
              <a:t>8</a:t>
            </a:fld>
            <a:endParaRPr lang="en-US" altLang="en-US"/>
          </a:p>
        </p:txBody>
      </p:sp>
      <p:pic>
        <p:nvPicPr>
          <p:cNvPr id="5" name="Picture 4">
            <a:extLst>
              <a:ext uri="{FF2B5EF4-FFF2-40B4-BE49-F238E27FC236}">
                <a16:creationId xmlns:a16="http://schemas.microsoft.com/office/drawing/2014/main" id="{FB2E437B-7D20-43E8-9953-2D583DF2F77F}"/>
              </a:ext>
            </a:extLst>
          </p:cNvPr>
          <p:cNvPicPr>
            <a:picLocks noChangeAspect="1"/>
          </p:cNvPicPr>
          <p:nvPr/>
        </p:nvPicPr>
        <p:blipFill>
          <a:blip r:embed="rId3"/>
          <a:stretch>
            <a:fillRect/>
          </a:stretch>
        </p:blipFill>
        <p:spPr>
          <a:xfrm>
            <a:off x="1194439" y="2824866"/>
            <a:ext cx="3244821" cy="3244821"/>
          </a:xfrm>
          <a:prstGeom prst="rect">
            <a:avLst/>
          </a:prstGeom>
        </p:spPr>
      </p:pic>
      <p:pic>
        <p:nvPicPr>
          <p:cNvPr id="6" name="Picture 5">
            <a:extLst>
              <a:ext uri="{FF2B5EF4-FFF2-40B4-BE49-F238E27FC236}">
                <a16:creationId xmlns:a16="http://schemas.microsoft.com/office/drawing/2014/main" id="{4B183915-1EA1-4FCF-903B-DF7B510ABFCB}"/>
              </a:ext>
            </a:extLst>
          </p:cNvPr>
          <p:cNvPicPr>
            <a:picLocks noChangeAspect="1"/>
          </p:cNvPicPr>
          <p:nvPr/>
        </p:nvPicPr>
        <p:blipFill>
          <a:blip r:embed="rId4"/>
          <a:stretch>
            <a:fillRect/>
          </a:stretch>
        </p:blipFill>
        <p:spPr>
          <a:xfrm>
            <a:off x="4914900" y="4960399"/>
            <a:ext cx="5963259" cy="1043370"/>
          </a:xfrm>
          <a:prstGeom prst="rect">
            <a:avLst/>
          </a:prstGeom>
        </p:spPr>
      </p:pic>
    </p:spTree>
    <p:extLst>
      <p:ext uri="{BB962C8B-B14F-4D97-AF65-F5344CB8AC3E}">
        <p14:creationId xmlns:p14="http://schemas.microsoft.com/office/powerpoint/2010/main" val="349233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B8B7-78CE-4FC6-8050-2186C5AEA5C7}"/>
              </a:ext>
            </a:extLst>
          </p:cNvPr>
          <p:cNvSpPr>
            <a:spLocks noGrp="1"/>
          </p:cNvSpPr>
          <p:nvPr>
            <p:ph type="title"/>
          </p:nvPr>
        </p:nvSpPr>
        <p:spPr/>
        <p:txBody>
          <a:bodyPr/>
          <a:lstStyle/>
          <a:p>
            <a:r>
              <a:rPr lang="en-US" dirty="0"/>
              <a:t>Keynote Presentation</a:t>
            </a:r>
          </a:p>
        </p:txBody>
      </p:sp>
      <p:sp>
        <p:nvSpPr>
          <p:cNvPr id="3" name="Content Placeholder 2">
            <a:extLst>
              <a:ext uri="{FF2B5EF4-FFF2-40B4-BE49-F238E27FC236}">
                <a16:creationId xmlns:a16="http://schemas.microsoft.com/office/drawing/2014/main" id="{AEA8493F-AB44-42F2-8F73-6F6580870753}"/>
              </a:ext>
            </a:extLst>
          </p:cNvPr>
          <p:cNvSpPr>
            <a:spLocks noGrp="1"/>
          </p:cNvSpPr>
          <p:nvPr>
            <p:ph idx="1"/>
          </p:nvPr>
        </p:nvSpPr>
        <p:spPr>
          <a:xfrm>
            <a:off x="1493873" y="2775639"/>
            <a:ext cx="5082291" cy="1993182"/>
          </a:xfrm>
        </p:spPr>
        <p:txBody>
          <a:bodyPr/>
          <a:lstStyle/>
          <a:p>
            <a:r>
              <a:rPr lang="en-US" sz="3600" dirty="0"/>
              <a:t>Dr. Siria Martinez</a:t>
            </a:r>
          </a:p>
          <a:p>
            <a:endParaRPr lang="en-US" sz="3600" dirty="0"/>
          </a:p>
          <a:p>
            <a:r>
              <a:rPr lang="en-US" sz="2800" dirty="0"/>
              <a:t>Assistant Vice Chancellor of Student Equity and Success</a:t>
            </a:r>
          </a:p>
        </p:txBody>
      </p:sp>
      <p:sp>
        <p:nvSpPr>
          <p:cNvPr id="4" name="Slide Number Placeholder 3">
            <a:extLst>
              <a:ext uri="{FF2B5EF4-FFF2-40B4-BE49-F238E27FC236}">
                <a16:creationId xmlns:a16="http://schemas.microsoft.com/office/drawing/2014/main" id="{3C2DA3EB-AE38-4944-BBA7-7ABD080CDFD3}"/>
              </a:ext>
            </a:extLst>
          </p:cNvPr>
          <p:cNvSpPr>
            <a:spLocks noGrp="1"/>
          </p:cNvSpPr>
          <p:nvPr>
            <p:ph type="sldNum" sz="quarter" idx="10"/>
          </p:nvPr>
        </p:nvSpPr>
        <p:spPr/>
        <p:txBody>
          <a:bodyPr/>
          <a:lstStyle/>
          <a:p>
            <a:pPr>
              <a:defRPr/>
            </a:pPr>
            <a:fld id="{68B9F06C-3E18-7D4A-8620-170A4BF71910}" type="slidenum">
              <a:rPr lang="en-US" altLang="en-US" smtClean="0"/>
              <a:pPr>
                <a:defRPr/>
              </a:pPr>
              <a:t>9</a:t>
            </a:fld>
            <a:endParaRPr lang="en-US" altLang="en-US"/>
          </a:p>
        </p:txBody>
      </p:sp>
      <p:pic>
        <p:nvPicPr>
          <p:cNvPr id="5" name="Picture 4">
            <a:extLst>
              <a:ext uri="{FF2B5EF4-FFF2-40B4-BE49-F238E27FC236}">
                <a16:creationId xmlns:a16="http://schemas.microsoft.com/office/drawing/2014/main" id="{C530A37E-3A4F-4304-A76C-1DFE59C9920E}"/>
              </a:ext>
            </a:extLst>
          </p:cNvPr>
          <p:cNvPicPr>
            <a:picLocks noChangeAspect="1"/>
          </p:cNvPicPr>
          <p:nvPr/>
        </p:nvPicPr>
        <p:blipFill>
          <a:blip r:embed="rId3"/>
          <a:stretch>
            <a:fillRect/>
          </a:stretch>
        </p:blipFill>
        <p:spPr>
          <a:xfrm>
            <a:off x="7324656" y="2775639"/>
            <a:ext cx="3476625" cy="3343275"/>
          </a:xfrm>
          <a:prstGeom prst="rect">
            <a:avLst/>
          </a:prstGeom>
        </p:spPr>
      </p:pic>
      <p:pic>
        <p:nvPicPr>
          <p:cNvPr id="6" name="Picture 5">
            <a:extLst>
              <a:ext uri="{FF2B5EF4-FFF2-40B4-BE49-F238E27FC236}">
                <a16:creationId xmlns:a16="http://schemas.microsoft.com/office/drawing/2014/main" id="{DE564FEB-3144-474E-BE34-E082C4388A3A}"/>
              </a:ext>
            </a:extLst>
          </p:cNvPr>
          <p:cNvPicPr>
            <a:picLocks noChangeAspect="1"/>
          </p:cNvPicPr>
          <p:nvPr/>
        </p:nvPicPr>
        <p:blipFill>
          <a:blip r:embed="rId4"/>
          <a:stretch>
            <a:fillRect/>
          </a:stretch>
        </p:blipFill>
        <p:spPr>
          <a:xfrm>
            <a:off x="2187168" y="5089525"/>
            <a:ext cx="3352800" cy="1266825"/>
          </a:xfrm>
          <a:prstGeom prst="rect">
            <a:avLst/>
          </a:prstGeom>
        </p:spPr>
      </p:pic>
    </p:spTree>
    <p:extLst>
      <p:ext uri="{BB962C8B-B14F-4D97-AF65-F5344CB8AC3E}">
        <p14:creationId xmlns:p14="http://schemas.microsoft.com/office/powerpoint/2010/main" val="409220972"/>
      </p:ext>
    </p:extLst>
  </p:cSld>
  <p:clrMapOvr>
    <a:masterClrMapping/>
  </p:clrMapOvr>
</p:sld>
</file>

<file path=ppt/theme/theme1.xml><?xml version="1.0" encoding="utf-8"?>
<a:theme xmlns:a="http://schemas.openxmlformats.org/drawingml/2006/main" name="ASCCC Curriculum Inst. 2020 Theme">
  <a:themeElements>
    <a:clrScheme name="ASCCC Ai 2022 2">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8ED4CE"/>
      </a:accent5>
      <a:accent6>
        <a:srgbClr val="D0AAEE"/>
      </a:accent6>
      <a:hlink>
        <a:srgbClr val="8A528C"/>
      </a:hlink>
      <a:folHlink>
        <a:srgbClr val="A37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I 2022 ppt layout 1" id="{94C3D8B1-7C66-F54A-8D09-75CC90F3B9E7}" vid="{57358102-F10B-BD47-8E49-9FF61B1B20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AI 2022 ppt template 1</Template>
  <TotalTime>4830</TotalTime>
  <Words>1311</Words>
  <Application>Microsoft Office PowerPoint</Application>
  <PresentationFormat>Widescreen</PresentationFormat>
  <Paragraphs>134</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Palatino</vt:lpstr>
      <vt:lpstr>Source Sans Pro</vt:lpstr>
      <vt:lpstr>ASCCC Curriculum Inst. 2020 Theme</vt:lpstr>
      <vt:lpstr>WELCOME General Session 1 Friday February 25, 2022 ǀ 9:00am – 10:15am</vt:lpstr>
      <vt:lpstr>Welcome – ASCCC President</vt:lpstr>
      <vt:lpstr>Welcome – ASCCC Accreditation Committee Chair</vt:lpstr>
      <vt:lpstr>Thank you</vt:lpstr>
      <vt:lpstr>Thank You</vt:lpstr>
      <vt:lpstr>Thank You</vt:lpstr>
      <vt:lpstr>Thank You</vt:lpstr>
      <vt:lpstr>Welcome – ACCJC Interim President</vt:lpstr>
      <vt:lpstr>Keynote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Howerton</dc:creator>
  <cp:lastModifiedBy>Christopher Howerton</cp:lastModifiedBy>
  <cp:revision>13</cp:revision>
  <cp:lastPrinted>2020-11-24T19:39:26Z</cp:lastPrinted>
  <dcterms:created xsi:type="dcterms:W3CDTF">2022-02-10T17:37:38Z</dcterms:created>
  <dcterms:modified xsi:type="dcterms:W3CDTF">2022-02-17T22:54:52Z</dcterms:modified>
</cp:coreProperties>
</file>