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3"/>
  </p:notesMasterIdLst>
  <p:handoutMasterIdLst>
    <p:handoutMasterId r:id="rId24"/>
  </p:handoutMasterIdLst>
  <p:sldIdLst>
    <p:sldId id="256" r:id="rId2"/>
    <p:sldId id="257" r:id="rId3"/>
    <p:sldId id="267" r:id="rId4"/>
    <p:sldId id="258" r:id="rId5"/>
    <p:sldId id="269" r:id="rId6"/>
    <p:sldId id="268" r:id="rId7"/>
    <p:sldId id="270" r:id="rId8"/>
    <p:sldId id="273" r:id="rId9"/>
    <p:sldId id="259" r:id="rId10"/>
    <p:sldId id="261" r:id="rId11"/>
    <p:sldId id="260" r:id="rId12"/>
    <p:sldId id="262" r:id="rId13"/>
    <p:sldId id="263" r:id="rId14"/>
    <p:sldId id="271" r:id="rId15"/>
    <p:sldId id="274" r:id="rId16"/>
    <p:sldId id="264" r:id="rId17"/>
    <p:sldId id="265" r:id="rId18"/>
    <p:sldId id="266" r:id="rId19"/>
    <p:sldId id="276" r:id="rId20"/>
    <p:sldId id="277"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708" autoAdjust="0"/>
  </p:normalViewPr>
  <p:slideViewPr>
    <p:cSldViewPr snapToGrid="0" snapToObjects="1">
      <p:cViewPr>
        <p:scale>
          <a:sx n="80" d="100"/>
          <a:sy n="80" d="100"/>
        </p:scale>
        <p:origin x="-1320"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t>11/2/15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t>11/2/15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a:t>
            </a:r>
            <a:r>
              <a:rPr lang="en-US" baseline="0" dirty="0" smtClean="0"/>
              <a:t> you need to do this one, I am unfamiliar with where this info came from</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10</a:t>
            </a:fld>
            <a:endParaRPr lang="en-US"/>
          </a:p>
        </p:txBody>
      </p:sp>
    </p:spTree>
    <p:extLst>
      <p:ext uri="{BB962C8B-B14F-4D97-AF65-F5344CB8AC3E}">
        <p14:creationId xmlns:p14="http://schemas.microsoft.com/office/powerpoint/2010/main" val="252446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Monday, November 2,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Monday, November 2,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Monday, November 2,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Monday, November 2,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Monday, November 2,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Monday, November 2,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Monday, November 2, 15</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Monday, November 2, 15</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Monday, November 2, 15</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Monday, November 2,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Monday, November 2,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Monday, November 2, 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alstate.edu/eo/EO-1100.html" TargetMode="External"/><Relationship Id="rId4" Type="http://schemas.openxmlformats.org/officeDocument/2006/relationships/hyperlink" Target="http://www.calstate.edu/app/GEAC/documents/2015/sept-2015/06-Statway-presentation.pdf" TargetMode="External"/><Relationship Id="rId1" Type="http://schemas.openxmlformats.org/officeDocument/2006/relationships/slideLayout" Target="../slideLayouts/slideLayout2.xml"/><Relationship Id="rId2" Type="http://schemas.openxmlformats.org/officeDocument/2006/relationships/hyperlink" Target="https://www.calstate.edu/eo/EO-1065.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alstate.edu/acadsen/Records/Resolutions/2015-2016/documents/3230_Attachment_1.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alstate.edu/acadsen/Records/Resolutions/2015-2016/documents/3230.s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alstate.edu/app/geac/documents/statistics-pathways-in-csu-quantitative-reasoning-fall2015.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sccc.org/content/quantitative-reasoning-baccalaureate-level-how-we-arrived-moment-and-need-further-dialo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 Id="rId3" Type="http://schemas.openxmlformats.org/officeDocument/2006/relationships/hyperlink" Target="http://rpgroup.org/content/poppycop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95887"/>
            <a:ext cx="7848600" cy="1927225"/>
          </a:xfrm>
        </p:spPr>
        <p:txBody>
          <a:bodyPr/>
          <a:lstStyle/>
          <a:p>
            <a:r>
              <a:rPr lang="en-US" sz="4000" b="1" cap="none" dirty="0" smtClean="0">
                <a:latin typeface="Times New Roman"/>
                <a:cs typeface="Times New Roman"/>
              </a:rPr>
              <a:t/>
            </a:r>
            <a:br>
              <a:rPr lang="en-US" sz="4000" b="1" cap="none" dirty="0" smtClean="0">
                <a:latin typeface="Times New Roman"/>
                <a:cs typeface="Times New Roman"/>
              </a:rPr>
            </a:br>
            <a:r>
              <a:rPr lang="en-US" sz="4000" b="1" cap="none" dirty="0">
                <a:latin typeface="Times New Roman"/>
                <a:cs typeface="Times New Roman"/>
              </a:rPr>
              <a:t/>
            </a:r>
            <a:br>
              <a:rPr lang="en-US" sz="4000" b="1" cap="none" dirty="0">
                <a:latin typeface="Times New Roman"/>
                <a:cs typeface="Times New Roman"/>
              </a:rPr>
            </a:br>
            <a:r>
              <a:rPr lang="en-US" sz="4000" b="1" cap="none" dirty="0" smtClean="0">
                <a:latin typeface="Times New Roman"/>
                <a:cs typeface="Times New Roman"/>
              </a:rPr>
              <a:t/>
            </a:r>
            <a:br>
              <a:rPr lang="en-US" sz="4000" b="1" cap="none" dirty="0" smtClean="0">
                <a:latin typeface="Times New Roman"/>
                <a:cs typeface="Times New Roman"/>
              </a:rPr>
            </a:br>
            <a:r>
              <a:rPr lang="en-US" sz="3200" b="1" cap="none" dirty="0" smtClean="0">
                <a:latin typeface="Times New Roman"/>
                <a:cs typeface="Times New Roman"/>
              </a:rPr>
              <a:t>What </a:t>
            </a:r>
            <a:r>
              <a:rPr lang="en-US" sz="3200" b="1" cap="none" dirty="0">
                <a:latin typeface="Times New Roman"/>
                <a:cs typeface="Times New Roman"/>
              </a:rPr>
              <a:t>is the Standard for Baccalaureate </a:t>
            </a:r>
            <a:r>
              <a:rPr lang="en-US" sz="3200" b="1" cap="none" dirty="0" smtClean="0">
                <a:latin typeface="Times New Roman"/>
                <a:cs typeface="Times New Roman"/>
              </a:rPr>
              <a:t/>
            </a:r>
            <a:br>
              <a:rPr lang="en-US" sz="3200" b="1" cap="none" dirty="0" smtClean="0">
                <a:latin typeface="Times New Roman"/>
                <a:cs typeface="Times New Roman"/>
              </a:rPr>
            </a:br>
            <a:r>
              <a:rPr lang="en-US" sz="3200" b="1" cap="none" dirty="0" smtClean="0">
                <a:latin typeface="Times New Roman"/>
                <a:cs typeface="Times New Roman"/>
              </a:rPr>
              <a:t>Level </a:t>
            </a:r>
            <a:r>
              <a:rPr lang="en-US" sz="3200" b="1" cap="none" dirty="0">
                <a:latin typeface="Times New Roman"/>
                <a:cs typeface="Times New Roman"/>
              </a:rPr>
              <a:t>Quantitative Reasoning? </a:t>
            </a:r>
            <a:r>
              <a:rPr lang="en-US" sz="3200" b="1" cap="none" dirty="0" smtClean="0">
                <a:latin typeface="Times New Roman"/>
                <a:cs typeface="Times New Roman"/>
              </a:rPr>
              <a:t/>
            </a:r>
            <a:br>
              <a:rPr lang="en-US" sz="3200" b="1" cap="none" dirty="0" smtClean="0">
                <a:latin typeface="Times New Roman"/>
                <a:cs typeface="Times New Roman"/>
              </a:rPr>
            </a:br>
            <a:r>
              <a:rPr lang="en-US" sz="2800" b="1" cap="none" dirty="0" smtClean="0">
                <a:latin typeface="Times New Roman"/>
                <a:cs typeface="Times New Roman"/>
              </a:rPr>
              <a:t>Starting </a:t>
            </a:r>
            <a:r>
              <a:rPr lang="en-US" sz="2800" b="1" cap="none" dirty="0">
                <a:latin typeface="Times New Roman"/>
                <a:cs typeface="Times New Roman"/>
              </a:rPr>
              <a:t>the </a:t>
            </a:r>
            <a:r>
              <a:rPr lang="en-US" sz="2800" b="1" cap="none" dirty="0" err="1" smtClean="0">
                <a:latin typeface="Times New Roman"/>
                <a:cs typeface="Times New Roman"/>
              </a:rPr>
              <a:t>Intersegmental</a:t>
            </a:r>
            <a:r>
              <a:rPr lang="en-US" sz="2800" b="1" cap="none" dirty="0" smtClean="0">
                <a:latin typeface="Times New Roman"/>
                <a:cs typeface="Times New Roman"/>
              </a:rPr>
              <a:t> </a:t>
            </a:r>
            <a:br>
              <a:rPr lang="en-US" sz="2800" b="1" cap="none" dirty="0" smtClean="0">
                <a:latin typeface="Times New Roman"/>
                <a:cs typeface="Times New Roman"/>
              </a:rPr>
            </a:br>
            <a:r>
              <a:rPr lang="en-US" sz="2800" b="1" cap="none" dirty="0" smtClean="0">
                <a:latin typeface="Times New Roman"/>
                <a:cs typeface="Times New Roman"/>
              </a:rPr>
              <a:t>Conversation</a:t>
            </a:r>
            <a:r>
              <a:rPr lang="en-US" sz="2800" b="1" cap="none" dirty="0">
                <a:latin typeface="Times New Roman"/>
                <a:cs typeface="Times New Roman"/>
              </a:rPr>
              <a:t/>
            </a:r>
            <a:br>
              <a:rPr lang="en-US" sz="2800" b="1" cap="none" dirty="0">
                <a:latin typeface="Times New Roman"/>
                <a:cs typeface="Times New Roman"/>
              </a:rPr>
            </a:br>
            <a:endParaRPr lang="en-US" sz="2800" b="1" cap="none" dirty="0">
              <a:latin typeface="Times New Roman"/>
              <a:cs typeface="Times New Roman"/>
            </a:endParaRPr>
          </a:p>
        </p:txBody>
      </p:sp>
      <p:sp>
        <p:nvSpPr>
          <p:cNvPr id="3" name="Subtitle 2"/>
          <p:cNvSpPr>
            <a:spLocks noGrp="1"/>
          </p:cNvSpPr>
          <p:nvPr>
            <p:ph type="subTitle" idx="1"/>
          </p:nvPr>
        </p:nvSpPr>
        <p:spPr>
          <a:xfrm>
            <a:off x="685800" y="3553778"/>
            <a:ext cx="7713133" cy="2732721"/>
          </a:xfrm>
        </p:spPr>
        <p:txBody>
          <a:bodyPr>
            <a:normAutofit/>
          </a:bodyPr>
          <a:lstStyle/>
          <a:p>
            <a:r>
              <a:rPr lang="en-US" dirty="0" err="1" smtClean="0">
                <a:latin typeface="Times New Roman"/>
                <a:cs typeface="Times New Roman"/>
              </a:rPr>
              <a:t>Ginni</a:t>
            </a:r>
            <a:r>
              <a:rPr lang="en-US" dirty="0" smtClean="0">
                <a:latin typeface="Times New Roman"/>
                <a:cs typeface="Times New Roman"/>
              </a:rPr>
              <a:t> May, ASCCC Executive Committee</a:t>
            </a:r>
          </a:p>
          <a:p>
            <a:r>
              <a:rPr lang="en-US" dirty="0" smtClean="0">
                <a:latin typeface="Times New Roman"/>
                <a:cs typeface="Times New Roman"/>
              </a:rPr>
              <a:t>John </a:t>
            </a:r>
            <a:r>
              <a:rPr lang="en-US" dirty="0" err="1" smtClean="0">
                <a:latin typeface="Times New Roman"/>
                <a:cs typeface="Times New Roman"/>
              </a:rPr>
              <a:t>Stanskas</a:t>
            </a:r>
            <a:r>
              <a:rPr lang="en-US" dirty="0" smtClean="0">
                <a:latin typeface="Times New Roman"/>
                <a:cs typeface="Times New Roman"/>
              </a:rPr>
              <a:t>, ASCCC Executive Committee</a:t>
            </a:r>
          </a:p>
          <a:p>
            <a:endParaRPr lang="en-US" dirty="0">
              <a:latin typeface="Times New Roman"/>
              <a:cs typeface="Times New Roman"/>
            </a:endParaRPr>
          </a:p>
          <a:p>
            <a:endParaRPr lang="en-US" dirty="0">
              <a:latin typeface="Times New Roman"/>
              <a:cs typeface="Times New Roman"/>
            </a:endParaRPr>
          </a:p>
          <a:p>
            <a:endParaRPr lang="en-US" dirty="0">
              <a:latin typeface="Times New Roman"/>
              <a:cs typeface="Times New Roman"/>
            </a:endParaRPr>
          </a:p>
          <a:p>
            <a:pPr algn="ctr"/>
            <a:r>
              <a:rPr lang="en-US" sz="2000" dirty="0" smtClean="0">
                <a:solidFill>
                  <a:srgbClr val="FF0000"/>
                </a:solidFill>
                <a:latin typeface="Times New Roman"/>
                <a:cs typeface="Times New Roman"/>
              </a:rPr>
              <a:t>Fall 2015 Plenary Session – November 5-7 – Irvine Marriott</a:t>
            </a:r>
            <a:endParaRPr lang="en-US" sz="2000" dirty="0">
              <a:solidFill>
                <a:srgbClr val="FF0000"/>
              </a:solidFill>
              <a:latin typeface="Times New Roman"/>
              <a:cs typeface="Times New Roman"/>
            </a:endParaRPr>
          </a:p>
        </p:txBody>
      </p:sp>
      <p:pic>
        <p:nvPicPr>
          <p:cNvPr id="5" name="Picture 4" descr="ASCCC_Logo"/>
          <p:cNvPicPr/>
          <p:nvPr/>
        </p:nvPicPr>
        <p:blipFill>
          <a:blip r:embed="rId3"/>
          <a:srcRect/>
          <a:stretch>
            <a:fillRect/>
          </a:stretch>
        </p:blipFill>
        <p:spPr bwMode="auto">
          <a:xfrm>
            <a:off x="2249507" y="400050"/>
            <a:ext cx="4231670" cy="786470"/>
          </a:xfrm>
          <a:prstGeom prst="rect">
            <a:avLst/>
          </a:prstGeom>
          <a:noFill/>
          <a:ln w="9525">
            <a:noFill/>
            <a:miter lim="800000"/>
            <a:headEnd/>
            <a:tailEnd/>
          </a:ln>
        </p:spPr>
      </p:pic>
      <p:pic>
        <p:nvPicPr>
          <p:cNvPr id="6" name="Picture 5" descr="Fall Session 201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1177" y="1980566"/>
            <a:ext cx="2302933" cy="3742900"/>
          </a:xfrm>
          <a:prstGeom prst="rect">
            <a:avLst/>
          </a:prstGeom>
          <a:noFill/>
          <a:ln>
            <a:noFill/>
          </a:ln>
        </p:spPr>
      </p:pic>
    </p:spTree>
    <p:extLst>
      <p:ext uri="{BB962C8B-B14F-4D97-AF65-F5344CB8AC3E}">
        <p14:creationId xmlns:p14="http://schemas.microsoft.com/office/powerpoint/2010/main" val="257138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History – CSU GEAC</a:t>
            </a:r>
            <a:endParaRPr lang="en-US" dirty="0">
              <a:latin typeface="Times New Roman"/>
              <a:cs typeface="Times New Roman"/>
            </a:endParaRPr>
          </a:p>
        </p:txBody>
      </p:sp>
      <p:sp>
        <p:nvSpPr>
          <p:cNvPr id="3" name="Content Placeholder 2"/>
          <p:cNvSpPr>
            <a:spLocks noGrp="1"/>
          </p:cNvSpPr>
          <p:nvPr>
            <p:ph idx="1"/>
          </p:nvPr>
        </p:nvSpPr>
        <p:spPr/>
        <p:txBody>
          <a:bodyPr/>
          <a:lstStyle/>
          <a:p>
            <a:r>
              <a:rPr lang="en-US" dirty="0" smtClean="0">
                <a:latin typeface="Times New Roman"/>
                <a:cs typeface="Times New Roman"/>
              </a:rPr>
              <a:t>The </a:t>
            </a:r>
            <a:r>
              <a:rPr lang="en-US" dirty="0" err="1" smtClean="0">
                <a:latin typeface="Times New Roman"/>
                <a:cs typeface="Times New Roman"/>
              </a:rPr>
              <a:t>Statway</a:t>
            </a:r>
            <a:r>
              <a:rPr lang="en-US" dirty="0" smtClean="0">
                <a:latin typeface="Times New Roman"/>
                <a:cs typeface="Times New Roman"/>
              </a:rPr>
              <a:t> project reported back to GEAC in</a:t>
            </a:r>
          </a:p>
          <a:p>
            <a:pPr lvl="1"/>
            <a:r>
              <a:rPr lang="en-US" dirty="0" smtClean="0">
                <a:latin typeface="Times New Roman"/>
                <a:cs typeface="Times New Roman"/>
              </a:rPr>
              <a:t>2014 – data set too small</a:t>
            </a:r>
          </a:p>
          <a:p>
            <a:pPr lvl="1"/>
            <a:r>
              <a:rPr lang="en-US" dirty="0" smtClean="0">
                <a:latin typeface="Times New Roman"/>
                <a:cs typeface="Times New Roman"/>
              </a:rPr>
              <a:t>2015 – better data, social science degrees</a:t>
            </a:r>
          </a:p>
          <a:p>
            <a:endParaRPr lang="en-US" dirty="0" smtClean="0">
              <a:latin typeface="Times New Roman"/>
              <a:cs typeface="Times New Roman"/>
            </a:endParaRPr>
          </a:p>
          <a:p>
            <a:r>
              <a:rPr lang="en-US" dirty="0" err="1" smtClean="0">
                <a:latin typeface="Times New Roman"/>
                <a:cs typeface="Times New Roman"/>
              </a:rPr>
              <a:t>Statway</a:t>
            </a:r>
            <a:r>
              <a:rPr lang="en-US" dirty="0" smtClean="0">
                <a:latin typeface="Times New Roman"/>
                <a:cs typeface="Times New Roman"/>
              </a:rPr>
              <a:t> now charges $25000 one-time fee to college adopters</a:t>
            </a:r>
          </a:p>
          <a:p>
            <a:endParaRPr lang="en-US" dirty="0">
              <a:latin typeface="Times New Roman"/>
              <a:cs typeface="Times New Roman"/>
            </a:endParaRPr>
          </a:p>
          <a:p>
            <a:r>
              <a:rPr lang="en-US" dirty="0" smtClean="0">
                <a:latin typeface="Times New Roman"/>
                <a:cs typeface="Times New Roman"/>
              </a:rPr>
              <a:t>GEAC also acknowledged that CAP was using existing Title 5 waiver of prerequisite forms for alternative pathway to statistics</a:t>
            </a:r>
            <a:endParaRPr lang="en-US" dirty="0">
              <a:latin typeface="Times New Roman"/>
              <a:cs typeface="Times New Roman"/>
            </a:endParaRPr>
          </a:p>
        </p:txBody>
      </p:sp>
    </p:spTree>
    <p:extLst>
      <p:ext uri="{BB962C8B-B14F-4D97-AF65-F5344CB8AC3E}">
        <p14:creationId xmlns:p14="http://schemas.microsoft.com/office/powerpoint/2010/main" val="1676191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a:cs typeface="Times New Roman"/>
              </a:rPr>
              <a:t>History – </a:t>
            </a:r>
            <a:r>
              <a:rPr lang="en-US" dirty="0">
                <a:latin typeface="Times New Roman"/>
                <a:cs typeface="Times New Roman"/>
              </a:rPr>
              <a:t> </a:t>
            </a:r>
            <a:r>
              <a:rPr lang="en-US" dirty="0" smtClean="0">
                <a:latin typeface="Times New Roman"/>
                <a:cs typeface="Times New Roman"/>
              </a:rPr>
              <a:t>CSU GEAC	</a:t>
            </a:r>
            <a:endParaRPr lang="en-US" dirty="0">
              <a:latin typeface="Times New Roman"/>
              <a:cs typeface="Times New Roman"/>
            </a:endParaRPr>
          </a:p>
        </p:txBody>
      </p:sp>
      <p:sp>
        <p:nvSpPr>
          <p:cNvPr id="3" name="Content Placeholder 2"/>
          <p:cNvSpPr>
            <a:spLocks noGrp="1"/>
          </p:cNvSpPr>
          <p:nvPr>
            <p:ph idx="1"/>
          </p:nvPr>
        </p:nvSpPr>
        <p:spPr/>
        <p:txBody>
          <a:bodyPr/>
          <a:lstStyle/>
          <a:p>
            <a:r>
              <a:rPr lang="en-US" dirty="0">
                <a:latin typeface="Times New Roman"/>
                <a:cs typeface="Times New Roman"/>
              </a:rPr>
              <a:t>CSU Executive Order </a:t>
            </a:r>
            <a:r>
              <a:rPr lang="en-US" dirty="0" smtClean="0">
                <a:latin typeface="Times New Roman"/>
                <a:cs typeface="Times New Roman"/>
              </a:rPr>
              <a:t>1065 and 1100 – Explicit Prerequisite Requirement of Intermediate Algebra for Transfer level Mathematics</a:t>
            </a:r>
          </a:p>
          <a:p>
            <a:pPr marL="0" indent="0">
              <a:buNone/>
            </a:pPr>
            <a:r>
              <a:rPr lang="en-US" dirty="0" smtClean="0">
                <a:latin typeface="Times New Roman"/>
                <a:cs typeface="Times New Roman"/>
                <a:hlinkClick r:id="rId2"/>
              </a:rPr>
              <a:t>Executive Order 1065</a:t>
            </a:r>
            <a:r>
              <a:rPr lang="en-US" dirty="0" smtClean="0">
                <a:latin typeface="Times New Roman"/>
                <a:cs typeface="Times New Roman"/>
              </a:rPr>
              <a:t>- </a:t>
            </a:r>
            <a:r>
              <a:rPr lang="en-US" dirty="0" smtClean="0">
                <a:latin typeface="Times New Roman"/>
                <a:cs typeface="Times New Roman"/>
              </a:rPr>
              <a:t>September 2011</a:t>
            </a:r>
          </a:p>
          <a:p>
            <a:pPr marL="0" indent="0">
              <a:buNone/>
            </a:pPr>
            <a:r>
              <a:rPr lang="en-US" dirty="0" smtClean="0">
                <a:latin typeface="Times New Roman"/>
                <a:cs typeface="Times New Roman"/>
                <a:hlinkClick r:id="rId3"/>
              </a:rPr>
              <a:t>Executive Order 1100</a:t>
            </a:r>
            <a:r>
              <a:rPr lang="en-US" dirty="0" smtClean="0">
                <a:latin typeface="Times New Roman"/>
                <a:cs typeface="Times New Roman"/>
              </a:rPr>
              <a:t>- </a:t>
            </a:r>
            <a:r>
              <a:rPr lang="en-US" dirty="0" smtClean="0">
                <a:latin typeface="Times New Roman"/>
                <a:cs typeface="Times New Roman"/>
              </a:rPr>
              <a:t>February 2015 </a:t>
            </a:r>
          </a:p>
          <a:p>
            <a:pPr marL="0" indent="0">
              <a:buNone/>
            </a:pPr>
            <a:endParaRPr lang="en-US" dirty="0" smtClean="0">
              <a:latin typeface="Times New Roman"/>
              <a:cs typeface="Times New Roman"/>
            </a:endParaRPr>
          </a:p>
          <a:p>
            <a:r>
              <a:rPr lang="en-US" dirty="0" smtClean="0">
                <a:latin typeface="Times New Roman"/>
                <a:cs typeface="Times New Roman"/>
              </a:rPr>
              <a:t>Exemption to Executive Order 1065</a:t>
            </a:r>
          </a:p>
          <a:p>
            <a:pPr lvl="1"/>
            <a:r>
              <a:rPr lang="en-US" dirty="0" smtClean="0">
                <a:latin typeface="Times New Roman"/>
                <a:cs typeface="Times New Roman"/>
              </a:rPr>
              <a:t>Waiver for </a:t>
            </a:r>
            <a:r>
              <a:rPr lang="en-US" dirty="0">
                <a:latin typeface="Times New Roman"/>
                <a:cs typeface="Times New Roman"/>
              </a:rPr>
              <a:t>5</a:t>
            </a:r>
            <a:r>
              <a:rPr lang="en-US" dirty="0" smtClean="0">
                <a:latin typeface="Times New Roman"/>
                <a:cs typeface="Times New Roman"/>
              </a:rPr>
              <a:t> districts to offer a </a:t>
            </a:r>
            <a:r>
              <a:rPr lang="en-US" dirty="0" err="1" smtClean="0">
                <a:latin typeface="Times New Roman"/>
                <a:cs typeface="Times New Roman"/>
              </a:rPr>
              <a:t>Statway</a:t>
            </a:r>
            <a:r>
              <a:rPr lang="en-US" dirty="0" smtClean="0">
                <a:latin typeface="Times New Roman"/>
                <a:cs typeface="Times New Roman"/>
              </a:rPr>
              <a:t> model to transfer granted in 2010, a 6</a:t>
            </a:r>
            <a:r>
              <a:rPr lang="en-US" baseline="30000" dirty="0" smtClean="0">
                <a:latin typeface="Times New Roman"/>
                <a:cs typeface="Times New Roman"/>
              </a:rPr>
              <a:t>th</a:t>
            </a:r>
            <a:r>
              <a:rPr lang="en-US" dirty="0" smtClean="0">
                <a:latin typeface="Times New Roman"/>
                <a:cs typeface="Times New Roman"/>
              </a:rPr>
              <a:t> district was added later </a:t>
            </a:r>
          </a:p>
          <a:p>
            <a:pPr lvl="1"/>
            <a:r>
              <a:rPr lang="en-US" dirty="0" smtClean="0">
                <a:latin typeface="Times New Roman"/>
                <a:cs typeface="Times New Roman"/>
              </a:rPr>
              <a:t>Track students through transfer and baccalaureate graduation</a:t>
            </a:r>
          </a:p>
          <a:p>
            <a:pPr lvl="1"/>
            <a:r>
              <a:rPr lang="en-US" dirty="0">
                <a:latin typeface="Times New Roman"/>
                <a:cs typeface="Times New Roman"/>
                <a:hlinkClick r:id="rId4"/>
              </a:rPr>
              <a:t>http://www.calstate.edu/app/GEAC/documents/2015/sept-2015/06-Statway-</a:t>
            </a:r>
            <a:r>
              <a:rPr lang="en-US" dirty="0" smtClean="0">
                <a:latin typeface="Times New Roman"/>
                <a:cs typeface="Times New Roman"/>
                <a:hlinkClick r:id="rId4"/>
              </a:rPr>
              <a:t>presentation.pdf</a:t>
            </a:r>
            <a:endParaRPr lang="en-US" dirty="0" smtClean="0">
              <a:latin typeface="Times New Roman"/>
              <a:cs typeface="Times New Roman"/>
            </a:endParaRPr>
          </a:p>
          <a:p>
            <a:pPr lvl="1"/>
            <a:endParaRPr lang="en-US" dirty="0" smtClean="0">
              <a:latin typeface="Times New Roman"/>
              <a:cs typeface="Times New Roman"/>
            </a:endParaRPr>
          </a:p>
          <a:p>
            <a:pPr lvl="1"/>
            <a:endParaRPr lang="en-US" dirty="0">
              <a:latin typeface="Times New Roman"/>
              <a:cs typeface="Times New Roman"/>
            </a:endParaRPr>
          </a:p>
        </p:txBody>
      </p:sp>
    </p:spTree>
    <p:extLst>
      <p:ext uri="{BB962C8B-B14F-4D97-AF65-F5344CB8AC3E}">
        <p14:creationId xmlns:p14="http://schemas.microsoft.com/office/powerpoint/2010/main" val="3797211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a:cs typeface="Times New Roman"/>
              </a:rPr>
              <a:t>History – CSU GEAC</a:t>
            </a:r>
          </a:p>
        </p:txBody>
      </p:sp>
      <p:sp>
        <p:nvSpPr>
          <p:cNvPr id="3" name="Content Placeholder 2"/>
          <p:cNvSpPr>
            <a:spLocks noGrp="1"/>
          </p:cNvSpPr>
          <p:nvPr>
            <p:ph idx="1"/>
          </p:nvPr>
        </p:nvSpPr>
        <p:spPr/>
        <p:txBody>
          <a:bodyPr>
            <a:normAutofit/>
          </a:bodyPr>
          <a:lstStyle/>
          <a:p>
            <a:r>
              <a:rPr lang="en-US" dirty="0" smtClean="0">
                <a:latin typeface="Times New Roman"/>
                <a:cs typeface="Times New Roman"/>
              </a:rPr>
              <a:t>The CSU Council of Math Chairs reported to GEAC</a:t>
            </a:r>
          </a:p>
          <a:p>
            <a:pPr lvl="1"/>
            <a:r>
              <a:rPr lang="en-US" dirty="0" err="1" smtClean="0">
                <a:latin typeface="Times New Roman"/>
                <a:cs typeface="Times New Roman"/>
              </a:rPr>
              <a:t>Statway</a:t>
            </a:r>
            <a:r>
              <a:rPr lang="en-US" dirty="0" smtClean="0">
                <a:latin typeface="Times New Roman"/>
                <a:cs typeface="Times New Roman"/>
              </a:rPr>
              <a:t> at the CSU does not prepare students for college level courses</a:t>
            </a:r>
          </a:p>
          <a:p>
            <a:pPr lvl="2"/>
            <a:r>
              <a:rPr lang="en-US" dirty="0" smtClean="0">
                <a:latin typeface="Times New Roman"/>
                <a:cs typeface="Times New Roman"/>
              </a:rPr>
              <a:t>Not scalable</a:t>
            </a:r>
          </a:p>
          <a:p>
            <a:pPr lvl="2"/>
            <a:r>
              <a:rPr lang="en-US" dirty="0" smtClean="0">
                <a:latin typeface="Times New Roman"/>
                <a:cs typeface="Times New Roman"/>
              </a:rPr>
              <a:t>Poor outcomes</a:t>
            </a:r>
          </a:p>
          <a:p>
            <a:pPr lvl="1"/>
            <a:r>
              <a:rPr lang="en-US" dirty="0" smtClean="0">
                <a:latin typeface="Times New Roman"/>
                <a:cs typeface="Times New Roman"/>
              </a:rPr>
              <a:t>Study results of other remediation completers ELM scores versus </a:t>
            </a:r>
            <a:r>
              <a:rPr lang="en-US" dirty="0" err="1" smtClean="0">
                <a:latin typeface="Times New Roman"/>
                <a:cs typeface="Times New Roman"/>
              </a:rPr>
              <a:t>Statway</a:t>
            </a:r>
            <a:r>
              <a:rPr lang="en-US" dirty="0" smtClean="0">
                <a:latin typeface="Times New Roman"/>
                <a:cs typeface="Times New Roman"/>
              </a:rPr>
              <a:t> completer scores</a:t>
            </a:r>
          </a:p>
          <a:p>
            <a:pPr lvl="2"/>
            <a:r>
              <a:rPr lang="en-US" dirty="0" smtClean="0">
                <a:latin typeface="Times New Roman"/>
                <a:cs typeface="Times New Roman"/>
              </a:rPr>
              <a:t>Indicated </a:t>
            </a:r>
            <a:r>
              <a:rPr lang="en-US" dirty="0" err="1" smtClean="0">
                <a:latin typeface="Times New Roman"/>
                <a:cs typeface="Times New Roman"/>
              </a:rPr>
              <a:t>Statway</a:t>
            </a:r>
            <a:r>
              <a:rPr lang="en-US" dirty="0" smtClean="0">
                <a:latin typeface="Times New Roman"/>
                <a:cs typeface="Times New Roman"/>
              </a:rPr>
              <a:t> completers performed significantly lower on ELM than student body at large or other forms of remediation  </a:t>
            </a:r>
            <a:endParaRPr lang="en-US" dirty="0">
              <a:latin typeface="Times New Roman"/>
              <a:cs typeface="Times New Roman"/>
            </a:endParaRPr>
          </a:p>
          <a:p>
            <a:pPr lvl="1"/>
            <a:r>
              <a:rPr lang="en-US" dirty="0" smtClean="0">
                <a:latin typeface="Times New Roman"/>
                <a:cs typeface="Times New Roman"/>
              </a:rPr>
              <a:t>ELM – Entry Level Mathematics Test for all Freshmen at CSU</a:t>
            </a:r>
          </a:p>
          <a:p>
            <a:pPr lvl="2"/>
            <a:r>
              <a:rPr lang="en-US" dirty="0" smtClean="0">
                <a:latin typeface="Times New Roman"/>
                <a:cs typeface="Times New Roman"/>
              </a:rPr>
              <a:t>Arithmetic, geometry (area and volume), and beginning algebra skills</a:t>
            </a:r>
          </a:p>
          <a:p>
            <a:pPr marL="0" lvl="2" indent="0">
              <a:spcBef>
                <a:spcPts val="0"/>
              </a:spcBef>
              <a:buNone/>
            </a:pPr>
            <a:endParaRPr lang="en-US" sz="2000" dirty="0" smtClean="0">
              <a:latin typeface="Times New Roman"/>
              <a:cs typeface="Times New Roman"/>
            </a:endParaRPr>
          </a:p>
          <a:p>
            <a:pPr marL="0" lvl="2" indent="0">
              <a:spcBef>
                <a:spcPts val="0"/>
              </a:spcBef>
              <a:buNone/>
            </a:pPr>
            <a:r>
              <a:rPr lang="en-US" dirty="0" smtClean="0">
                <a:latin typeface="Times New Roman"/>
                <a:cs typeface="Times New Roman"/>
                <a:hlinkClick r:id="rId2"/>
              </a:rPr>
              <a:t>CSU Council of Math Chairs’ Statement on Entry Level Mathematics and Statway 30 April 2015 </a:t>
            </a:r>
            <a:endParaRPr lang="en-US" dirty="0" smtClean="0">
              <a:latin typeface="Times New Roman"/>
              <a:cs typeface="Times New Roman"/>
            </a:endParaRPr>
          </a:p>
          <a:p>
            <a:pPr marL="0" lvl="2" indent="0">
              <a:spcBef>
                <a:spcPts val="0"/>
              </a:spcBef>
              <a:buNone/>
            </a:pPr>
            <a:endParaRPr lang="en-US" dirty="0">
              <a:latin typeface="Times New Roman"/>
              <a:cs typeface="Times New Roman"/>
            </a:endParaRPr>
          </a:p>
        </p:txBody>
      </p:sp>
    </p:spTree>
    <p:extLst>
      <p:ext uri="{BB962C8B-B14F-4D97-AF65-F5344CB8AC3E}">
        <p14:creationId xmlns:p14="http://schemas.microsoft.com/office/powerpoint/2010/main" val="467576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a:cs typeface="Times New Roman"/>
              </a:rPr>
              <a:t>Recent History – CSU Academic Senate</a:t>
            </a:r>
            <a:endParaRPr lang="en-US" dirty="0">
              <a:latin typeface="Times New Roman"/>
              <a:cs typeface="Times New Roman"/>
            </a:endParaRPr>
          </a:p>
        </p:txBody>
      </p:sp>
      <p:sp>
        <p:nvSpPr>
          <p:cNvPr id="3" name="Content Placeholder 2"/>
          <p:cNvSpPr>
            <a:spLocks noGrp="1"/>
          </p:cNvSpPr>
          <p:nvPr>
            <p:ph idx="1"/>
          </p:nvPr>
        </p:nvSpPr>
        <p:spPr/>
        <p:txBody>
          <a:bodyPr/>
          <a:lstStyle/>
          <a:p>
            <a:pPr marL="0" indent="0">
              <a:buNone/>
            </a:pPr>
            <a:r>
              <a:rPr lang="en-US" dirty="0" smtClean="0">
                <a:latin typeface="Times New Roman"/>
                <a:cs typeface="Times New Roman"/>
              </a:rPr>
              <a:t>At the request of GEAC, the CSU-AS passed Resolution AS-3230-</a:t>
            </a:r>
            <a:r>
              <a:rPr lang="en-US" dirty="0">
                <a:latin typeface="Times New Roman"/>
                <a:cs typeface="Times New Roman"/>
              </a:rPr>
              <a:t>15 </a:t>
            </a:r>
            <a:r>
              <a:rPr lang="en-US" dirty="0">
                <a:latin typeface="Times New Roman"/>
                <a:cs typeface="Times New Roman"/>
                <a:hlinkClick r:id="rId2"/>
              </a:rPr>
              <a:t>http://www.calstate.edu/acadsen/Records/Resolutions/2015-2016/documents/3230.</a:t>
            </a:r>
            <a:r>
              <a:rPr lang="en-US" dirty="0" smtClean="0">
                <a:latin typeface="Times New Roman"/>
                <a:cs typeface="Times New Roman"/>
                <a:hlinkClick r:id="rId2"/>
              </a:rPr>
              <a:t>shtml</a:t>
            </a:r>
            <a:endParaRPr lang="en-US" dirty="0" smtClean="0">
              <a:latin typeface="Times New Roman"/>
              <a:cs typeface="Times New Roman"/>
            </a:endParaRPr>
          </a:p>
          <a:p>
            <a:pPr marL="0" indent="0">
              <a:buNone/>
            </a:pPr>
            <a:endParaRPr lang="en-US" dirty="0" smtClean="0">
              <a:latin typeface="Times New Roman"/>
              <a:cs typeface="Times New Roman"/>
            </a:endParaRPr>
          </a:p>
          <a:p>
            <a:r>
              <a:rPr lang="en-US" i="1" dirty="0" smtClean="0">
                <a:latin typeface="Times New Roman"/>
                <a:cs typeface="Times New Roman"/>
              </a:rPr>
              <a:t>Establishing a Task Force on the Requirements of CSU General Education Mathematics/Quantitative Reasoning (B4) Credit</a:t>
            </a:r>
          </a:p>
          <a:p>
            <a:endParaRPr lang="en-US" dirty="0" smtClean="0">
              <a:latin typeface="Times New Roman"/>
              <a:cs typeface="Times New Roman"/>
            </a:endParaRPr>
          </a:p>
          <a:p>
            <a:r>
              <a:rPr lang="en-US" dirty="0" smtClean="0">
                <a:latin typeface="Times New Roman"/>
                <a:cs typeface="Times New Roman"/>
              </a:rPr>
              <a:t>Recommends including UC, CCC, K-12, discipline experts in math, and a representative from CAP</a:t>
            </a:r>
            <a:endParaRPr lang="en-US" dirty="0">
              <a:latin typeface="Times New Roman"/>
              <a:cs typeface="Times New Roman"/>
            </a:endParaRPr>
          </a:p>
        </p:txBody>
      </p:sp>
    </p:spTree>
    <p:extLst>
      <p:ext uri="{BB962C8B-B14F-4D97-AF65-F5344CB8AC3E}">
        <p14:creationId xmlns:p14="http://schemas.microsoft.com/office/powerpoint/2010/main" val="702942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a:cs typeface="Times New Roman"/>
              </a:rPr>
              <a:t>Recent History – CSU Academic Senate</a:t>
            </a:r>
            <a:endParaRPr lang="en-US" dirty="0">
              <a:latin typeface="Times New Roman"/>
              <a:cs typeface="Times New Roman"/>
            </a:endParaRPr>
          </a:p>
        </p:txBody>
      </p:sp>
      <p:sp>
        <p:nvSpPr>
          <p:cNvPr id="3" name="Content Placeholder 2"/>
          <p:cNvSpPr>
            <a:spLocks noGrp="1"/>
          </p:cNvSpPr>
          <p:nvPr>
            <p:ph idx="1"/>
          </p:nvPr>
        </p:nvSpPr>
        <p:spPr/>
        <p:txBody>
          <a:bodyPr>
            <a:normAutofit/>
          </a:bodyPr>
          <a:lstStyle/>
          <a:p>
            <a:pPr marL="0" indent="0">
              <a:buNone/>
            </a:pPr>
            <a:r>
              <a:rPr lang="en-US" dirty="0">
                <a:latin typeface="Times New Roman"/>
                <a:cs typeface="Times New Roman"/>
              </a:rPr>
              <a:t>On the recommendation </a:t>
            </a:r>
            <a:r>
              <a:rPr lang="en-US" dirty="0" smtClean="0">
                <a:latin typeface="Times New Roman"/>
                <a:cs typeface="Times New Roman"/>
              </a:rPr>
              <a:t>of GEAC, </a:t>
            </a:r>
            <a:r>
              <a:rPr lang="en-US" dirty="0">
                <a:latin typeface="Times New Roman"/>
                <a:cs typeface="Times New Roman"/>
              </a:rPr>
              <a:t>the </a:t>
            </a:r>
            <a:r>
              <a:rPr lang="en-US" dirty="0" smtClean="0">
                <a:latin typeface="Times New Roman"/>
                <a:cs typeface="Times New Roman"/>
              </a:rPr>
              <a:t>CSU authorizes </a:t>
            </a:r>
            <a:r>
              <a:rPr lang="en-US" dirty="0">
                <a:latin typeface="Times New Roman"/>
                <a:cs typeface="Times New Roman"/>
              </a:rPr>
              <a:t>temporary recognition of statistics pathways curriculum in satisfaction of the Quantitative Reasoning requirement for transfer admission and completion of lower-division coursework in general education. </a:t>
            </a:r>
          </a:p>
          <a:p>
            <a:pPr marL="0" indent="0">
              <a:buNone/>
            </a:pPr>
            <a:r>
              <a:rPr lang="en-US" dirty="0" smtClean="0">
                <a:latin typeface="Times New Roman"/>
                <a:cs typeface="Times New Roman"/>
                <a:hlinkClick r:id="rId2"/>
              </a:rPr>
              <a:t>http</a:t>
            </a:r>
            <a:r>
              <a:rPr lang="en-US" dirty="0">
                <a:latin typeface="Times New Roman"/>
                <a:cs typeface="Times New Roman"/>
                <a:hlinkClick r:id="rId2"/>
              </a:rPr>
              <a:t>://www.calstate.edu/app/geac/documents/statistics-pathways-in-csu-quantitative-reasoning-fall2015.</a:t>
            </a:r>
            <a:r>
              <a:rPr lang="en-US" dirty="0" smtClean="0">
                <a:latin typeface="Times New Roman"/>
                <a:cs typeface="Times New Roman"/>
                <a:hlinkClick r:id="rId2"/>
              </a:rPr>
              <a:t>pdf</a:t>
            </a:r>
            <a:endParaRPr lang="en-US" dirty="0" smtClean="0">
              <a:latin typeface="Times New Roman"/>
              <a:cs typeface="Times New Roman"/>
            </a:endParaRPr>
          </a:p>
          <a:p>
            <a:pPr marL="0" indent="0">
              <a:buNone/>
            </a:pPr>
            <a:endParaRPr lang="en-US" dirty="0" smtClean="0">
              <a:latin typeface="Times New Roman"/>
              <a:cs typeface="Times New Roman"/>
            </a:endParaRPr>
          </a:p>
          <a:p>
            <a:r>
              <a:rPr lang="en-US" dirty="0" smtClean="0">
                <a:latin typeface="Times New Roman"/>
                <a:cs typeface="Times New Roman"/>
              </a:rPr>
              <a:t>Expires at the beginning of fall term 2019</a:t>
            </a:r>
          </a:p>
          <a:p>
            <a:r>
              <a:rPr lang="en-US" dirty="0" smtClean="0">
                <a:latin typeface="Times New Roman"/>
                <a:cs typeface="Times New Roman"/>
              </a:rPr>
              <a:t>Monitor efficacy of statistics pathways</a:t>
            </a:r>
          </a:p>
          <a:p>
            <a:r>
              <a:rPr lang="en-US" dirty="0" smtClean="0">
                <a:latin typeface="Times New Roman"/>
                <a:cs typeface="Times New Roman"/>
              </a:rPr>
              <a:t>Inform subsequent revision of permanent policy</a:t>
            </a:r>
          </a:p>
        </p:txBody>
      </p:sp>
    </p:spTree>
    <p:extLst>
      <p:ext uri="{BB962C8B-B14F-4D97-AF65-F5344CB8AC3E}">
        <p14:creationId xmlns:p14="http://schemas.microsoft.com/office/powerpoint/2010/main" val="762950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Humor Slide to Cut the Seriousness</a:t>
            </a:r>
            <a:endParaRPr lang="en-US" dirty="0"/>
          </a:p>
        </p:txBody>
      </p:sp>
      <p:pic>
        <p:nvPicPr>
          <p:cNvPr id="4" name="Content Placeholder 3" descr="scienceteachers.jpeg"/>
          <p:cNvPicPr>
            <a:picLocks noGrp="1" noChangeAspect="1"/>
          </p:cNvPicPr>
          <p:nvPr>
            <p:ph idx="1"/>
          </p:nvPr>
        </p:nvPicPr>
        <p:blipFill>
          <a:blip r:embed="rId2">
            <a:extLst>
              <a:ext uri="{28A0092B-C50C-407E-A947-70E740481C1C}">
                <a14:useLocalDpi xmlns:a14="http://schemas.microsoft.com/office/drawing/2010/main" val="0"/>
              </a:ext>
            </a:extLst>
          </a:blip>
          <a:srcRect l="-13200" r="-13200"/>
          <a:stretch>
            <a:fillRect/>
          </a:stretch>
        </p:blipFill>
        <p:spPr/>
      </p:pic>
    </p:spTree>
    <p:extLst>
      <p:ext uri="{BB962C8B-B14F-4D97-AF65-F5344CB8AC3E}">
        <p14:creationId xmlns:p14="http://schemas.microsoft.com/office/powerpoint/2010/main" val="3711214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Recent History – CCCs</a:t>
            </a:r>
            <a:endParaRPr lang="en-US" dirty="0">
              <a:latin typeface="Times New Roman"/>
              <a:cs typeface="Times New Roman"/>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a:cs typeface="Times New Roman"/>
              </a:rPr>
              <a:t>Simultaneously, community college faculty have worked to identify pathways to associate degree and transfer level mathematics…</a:t>
            </a:r>
          </a:p>
          <a:p>
            <a:r>
              <a:rPr lang="en-US" dirty="0" smtClean="0">
                <a:latin typeface="Times New Roman"/>
                <a:cs typeface="Times New Roman"/>
              </a:rPr>
              <a:t>The Academic Senate has made it clear that they will encourage discipline faculty to identify, design and/or implement pathways, but will not take a position on any particular pathway…</a:t>
            </a:r>
          </a:p>
          <a:p>
            <a:r>
              <a:rPr lang="en-US" dirty="0" smtClean="0">
                <a:latin typeface="Times New Roman"/>
                <a:cs typeface="Times New Roman"/>
              </a:rPr>
              <a:t>The Academic Senate encourages faculty to work with discipline experts and organizations such as AMATYC and CMC</a:t>
            </a:r>
            <a:r>
              <a:rPr lang="en-US" baseline="30000" dirty="0" smtClean="0">
                <a:latin typeface="Times New Roman"/>
                <a:cs typeface="Times New Roman"/>
              </a:rPr>
              <a:t>3</a:t>
            </a:r>
            <a:r>
              <a:rPr lang="en-US" dirty="0" smtClean="0">
                <a:latin typeface="Times New Roman"/>
                <a:cs typeface="Times New Roman"/>
              </a:rPr>
              <a:t> to help determine effective and appropriate pathways.</a:t>
            </a:r>
          </a:p>
          <a:p>
            <a:pPr marL="0" indent="0">
              <a:buNone/>
            </a:pPr>
            <a:endParaRPr lang="en-US" dirty="0" smtClean="0">
              <a:latin typeface="Times New Roman"/>
              <a:cs typeface="Times New Roman"/>
            </a:endParaRPr>
          </a:p>
          <a:p>
            <a:pPr marL="0" indent="0">
              <a:buNone/>
            </a:pPr>
            <a:r>
              <a:rPr lang="en-US" sz="2000" dirty="0" smtClean="0">
                <a:latin typeface="Times New Roman"/>
                <a:cs typeface="Times New Roman"/>
              </a:rPr>
              <a:t>CMC</a:t>
            </a:r>
            <a:r>
              <a:rPr lang="en-US" sz="2000" baseline="30000" dirty="0" smtClean="0">
                <a:latin typeface="Times New Roman"/>
                <a:cs typeface="Times New Roman"/>
              </a:rPr>
              <a:t>3</a:t>
            </a:r>
            <a:r>
              <a:rPr lang="en-US" sz="2000" dirty="0" smtClean="0">
                <a:latin typeface="Times New Roman"/>
                <a:cs typeface="Times New Roman"/>
              </a:rPr>
              <a:t> – California Mathematics Council of Community Colleges</a:t>
            </a:r>
          </a:p>
          <a:p>
            <a:pPr marL="0" indent="0">
              <a:buNone/>
            </a:pPr>
            <a:r>
              <a:rPr lang="en-US" sz="2000" dirty="0" smtClean="0">
                <a:latin typeface="Times New Roman"/>
                <a:cs typeface="Times New Roman"/>
              </a:rPr>
              <a:t>AMATYC – American Mathematics Association of Two Year Colleges</a:t>
            </a:r>
            <a:endParaRPr lang="en-US" sz="2000" dirty="0">
              <a:latin typeface="Times New Roman"/>
              <a:cs typeface="Times New Roman"/>
            </a:endParaRPr>
          </a:p>
        </p:txBody>
      </p:sp>
    </p:spTree>
    <p:extLst>
      <p:ext uri="{BB962C8B-B14F-4D97-AF65-F5344CB8AC3E}">
        <p14:creationId xmlns:p14="http://schemas.microsoft.com/office/powerpoint/2010/main" val="3496356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a:cs typeface="Times New Roman"/>
              </a:rPr>
              <a:t>AMATYC</a:t>
            </a:r>
            <a:r>
              <a:rPr lang="en-US" dirty="0">
                <a:latin typeface="Times New Roman"/>
                <a:cs typeface="Times New Roman"/>
              </a:rPr>
              <a:t> </a:t>
            </a:r>
            <a:r>
              <a:rPr lang="en-US" dirty="0" smtClean="0">
                <a:latin typeface="Times New Roman"/>
                <a:cs typeface="Times New Roman"/>
              </a:rPr>
              <a:t>– Position Statement</a:t>
            </a:r>
            <a:endParaRPr lang="en-US" dirty="0">
              <a:latin typeface="Times New Roman"/>
              <a:cs typeface="Times New Roman"/>
            </a:endParaRPr>
          </a:p>
        </p:txBody>
      </p:sp>
      <p:sp>
        <p:nvSpPr>
          <p:cNvPr id="3" name="Content Placeholder 2"/>
          <p:cNvSpPr>
            <a:spLocks noGrp="1"/>
          </p:cNvSpPr>
          <p:nvPr>
            <p:ph idx="1"/>
          </p:nvPr>
        </p:nvSpPr>
        <p:spPr/>
        <p:txBody>
          <a:bodyPr>
            <a:noAutofit/>
          </a:bodyPr>
          <a:lstStyle/>
          <a:p>
            <a:pPr marL="0" indent="0">
              <a:buNone/>
            </a:pPr>
            <a:r>
              <a:rPr lang="en-US" sz="1900" dirty="0" smtClean="0">
                <a:latin typeface="Times New Roman"/>
                <a:cs typeface="Times New Roman"/>
              </a:rPr>
              <a:t>The Appropriate Use of Intermediate Algebra as a Prerequisite Course</a:t>
            </a:r>
          </a:p>
          <a:p>
            <a:pPr marL="0" indent="0">
              <a:buNone/>
            </a:pPr>
            <a:r>
              <a:rPr lang="en-US" sz="1900" dirty="0" smtClean="0">
                <a:latin typeface="Times New Roman"/>
                <a:cs typeface="Times New Roman"/>
              </a:rPr>
              <a:t>WHEREAS, The prerequisites of a mathematics course should be those appropriate to providing a foundation for student success in that course;</a:t>
            </a:r>
          </a:p>
          <a:p>
            <a:pPr marL="0" indent="0">
              <a:buNone/>
            </a:pPr>
            <a:r>
              <a:rPr lang="en-US" sz="1900" dirty="0" smtClean="0">
                <a:latin typeface="Times New Roman"/>
                <a:cs typeface="Times New Roman"/>
              </a:rPr>
              <a:t>WHEREAS, The course description and learning outcomes of a mathematics course determine the level of mathematical literacy, skills, and knowledge necessary for successful completion of the course;</a:t>
            </a:r>
          </a:p>
          <a:p>
            <a:pPr marL="0" indent="0">
              <a:buNone/>
            </a:pPr>
            <a:r>
              <a:rPr lang="en-US" sz="1900" dirty="0" smtClean="0">
                <a:latin typeface="Times New Roman"/>
                <a:cs typeface="Times New Roman"/>
              </a:rPr>
              <a:t>WHEREAS, The equivalent content in intermediate algebra courses is generally required to master the content of algebra-based courses that lead to calculus;</a:t>
            </a:r>
          </a:p>
          <a:p>
            <a:pPr marL="0" indent="0">
              <a:buNone/>
            </a:pPr>
            <a:r>
              <a:rPr lang="en-US" sz="1900" dirty="0" smtClean="0">
                <a:latin typeface="Times New Roman"/>
                <a:cs typeface="Times New Roman"/>
              </a:rPr>
              <a:t>WHEREAS, The equivalent content in intermediate algebra courses is not required to master the content for most college-level mathematics courses that do not lead to calculus;</a:t>
            </a:r>
          </a:p>
          <a:p>
            <a:pPr marL="0" indent="0">
              <a:buNone/>
            </a:pPr>
            <a:r>
              <a:rPr lang="en-US" sz="1900" dirty="0" smtClean="0">
                <a:latin typeface="Times New Roman"/>
                <a:cs typeface="Times New Roman"/>
              </a:rPr>
              <a:t>NOW, THEREFORE, It is the position of AMATYC that:</a:t>
            </a:r>
          </a:p>
          <a:p>
            <a:pPr marL="0" indent="0">
              <a:buNone/>
            </a:pPr>
            <a:r>
              <a:rPr lang="en-US" sz="1900" dirty="0" smtClean="0">
                <a:latin typeface="Times New Roman"/>
                <a:cs typeface="Times New Roman"/>
              </a:rPr>
              <a:t>Prerequisite courses other than intermediate algebra can adequately prepare students for courses of study that do not lead to calculus.</a:t>
            </a:r>
          </a:p>
          <a:p>
            <a:pPr marL="0" indent="0" algn="r">
              <a:buNone/>
            </a:pPr>
            <a:r>
              <a:rPr lang="en-US" sz="1900" dirty="0" smtClean="0">
                <a:latin typeface="Times New Roman"/>
                <a:cs typeface="Times New Roman"/>
              </a:rPr>
              <a:t>Approved at the Delegate Assembly – November 15, 2014</a:t>
            </a:r>
          </a:p>
          <a:p>
            <a:pPr marL="0" indent="0" algn="r">
              <a:buNone/>
            </a:pPr>
            <a:endParaRPr lang="en-US" sz="1900" dirty="0">
              <a:latin typeface="Times New Roman"/>
              <a:cs typeface="Times New Roman"/>
            </a:endParaRPr>
          </a:p>
        </p:txBody>
      </p:sp>
    </p:spTree>
    <p:extLst>
      <p:ext uri="{BB962C8B-B14F-4D97-AF65-F5344CB8AC3E}">
        <p14:creationId xmlns:p14="http://schemas.microsoft.com/office/powerpoint/2010/main" val="3402572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Times New Roman"/>
                <a:cs typeface="Times New Roman"/>
              </a:rPr>
              <a:t>General Education: Quantitative Reasoning	</a:t>
            </a:r>
            <a:endParaRPr lang="en-US" dirty="0">
              <a:latin typeface="Times New Roman"/>
              <a:cs typeface="Times New Roman"/>
            </a:endParaRPr>
          </a:p>
        </p:txBody>
      </p:sp>
      <p:sp>
        <p:nvSpPr>
          <p:cNvPr id="3" name="Content Placeholder 2"/>
          <p:cNvSpPr>
            <a:spLocks noGrp="1"/>
          </p:cNvSpPr>
          <p:nvPr>
            <p:ph idx="1"/>
          </p:nvPr>
        </p:nvSpPr>
        <p:spPr/>
        <p:txBody>
          <a:bodyPr/>
          <a:lstStyle/>
          <a:p>
            <a:r>
              <a:rPr lang="en-US" dirty="0" smtClean="0">
                <a:latin typeface="Times New Roman"/>
                <a:cs typeface="Times New Roman"/>
              </a:rPr>
              <a:t>Quantitative Reasoning as part of the General Education pattern is the purview of </a:t>
            </a:r>
            <a:r>
              <a:rPr lang="en-US" b="1" dirty="0" smtClean="0">
                <a:latin typeface="Times New Roman"/>
                <a:cs typeface="Times New Roman"/>
              </a:rPr>
              <a:t>all</a:t>
            </a:r>
            <a:r>
              <a:rPr lang="en-US" dirty="0" smtClean="0">
                <a:latin typeface="Times New Roman"/>
                <a:cs typeface="Times New Roman"/>
              </a:rPr>
              <a:t> faculty,</a:t>
            </a:r>
          </a:p>
          <a:p>
            <a:r>
              <a:rPr lang="en-US" dirty="0" smtClean="0">
                <a:latin typeface="Times New Roman"/>
                <a:cs typeface="Times New Roman"/>
              </a:rPr>
              <a:t>We must engage in the </a:t>
            </a:r>
            <a:r>
              <a:rPr lang="en-US" dirty="0" err="1" smtClean="0">
                <a:latin typeface="Times New Roman"/>
                <a:cs typeface="Times New Roman"/>
              </a:rPr>
              <a:t>intersegmental</a:t>
            </a:r>
            <a:r>
              <a:rPr lang="en-US" dirty="0" smtClean="0">
                <a:latin typeface="Times New Roman"/>
                <a:cs typeface="Times New Roman"/>
              </a:rPr>
              <a:t> dialog – What are the expectations (in Quantitative Reasoning) for citizens holding a baccalaureate degree?</a:t>
            </a:r>
          </a:p>
          <a:p>
            <a:r>
              <a:rPr lang="en-US" dirty="0" smtClean="0">
                <a:latin typeface="Times New Roman"/>
                <a:cs typeface="Times New Roman"/>
              </a:rPr>
              <a:t>CSU Council of Math Chairs’ concern is that these pathways do not prepare students for college level courses. </a:t>
            </a:r>
          </a:p>
        </p:txBody>
      </p:sp>
    </p:spTree>
    <p:extLst>
      <p:ext uri="{BB962C8B-B14F-4D97-AF65-F5344CB8AC3E}">
        <p14:creationId xmlns:p14="http://schemas.microsoft.com/office/powerpoint/2010/main" val="3899318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General Education and Quantitative Reasoning </a:t>
            </a:r>
            <a:endParaRPr lang="en-US" sz="3200" dirty="0"/>
          </a:p>
        </p:txBody>
      </p:sp>
      <p:sp>
        <p:nvSpPr>
          <p:cNvPr id="3" name="Content Placeholder 2"/>
          <p:cNvSpPr>
            <a:spLocks noGrp="1"/>
          </p:cNvSpPr>
          <p:nvPr>
            <p:ph idx="1"/>
          </p:nvPr>
        </p:nvSpPr>
        <p:spPr/>
        <p:txBody>
          <a:bodyPr/>
          <a:lstStyle/>
          <a:p>
            <a:r>
              <a:rPr lang="en-US" dirty="0" smtClean="0"/>
              <a:t>So where does that leave us?</a:t>
            </a:r>
            <a:endParaRPr lang="en-US" dirty="0"/>
          </a:p>
        </p:txBody>
      </p:sp>
      <p:pic>
        <p:nvPicPr>
          <p:cNvPr id="4" name="Picture 3" descr="discussion.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5125" y="2365374"/>
            <a:ext cx="5654675" cy="3831923"/>
          </a:xfrm>
          <a:prstGeom prst="rect">
            <a:avLst/>
          </a:prstGeom>
        </p:spPr>
      </p:pic>
    </p:spTree>
    <p:extLst>
      <p:ext uri="{BB962C8B-B14F-4D97-AF65-F5344CB8AC3E}">
        <p14:creationId xmlns:p14="http://schemas.microsoft.com/office/powerpoint/2010/main" val="1984430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Outcomes</a:t>
            </a:r>
            <a:endParaRPr lang="en-US" dirty="0">
              <a:latin typeface="Times New Roman"/>
              <a:cs typeface="Times New Roman"/>
            </a:endParaRPr>
          </a:p>
        </p:txBody>
      </p:sp>
      <p:sp>
        <p:nvSpPr>
          <p:cNvPr id="3" name="Content Placeholder 2"/>
          <p:cNvSpPr>
            <a:spLocks noGrp="1"/>
          </p:cNvSpPr>
          <p:nvPr>
            <p:ph idx="1"/>
          </p:nvPr>
        </p:nvSpPr>
        <p:spPr/>
        <p:txBody>
          <a:bodyPr>
            <a:normAutofit/>
          </a:bodyPr>
          <a:lstStyle/>
          <a:p>
            <a:r>
              <a:rPr lang="en-US" sz="2200" dirty="0">
                <a:latin typeface="Times New Roman"/>
                <a:cs typeface="Times New Roman"/>
              </a:rPr>
              <a:t>Be informed of the California community college graduation requirement for math as stated in Title 5 and the history behind it;</a:t>
            </a:r>
          </a:p>
          <a:p>
            <a:r>
              <a:rPr lang="en-US" sz="2200" dirty="0" smtClean="0">
                <a:latin typeface="Times New Roman"/>
                <a:cs typeface="Times New Roman"/>
              </a:rPr>
              <a:t>Be apprised of the “happenings” regarding The </a:t>
            </a:r>
            <a:r>
              <a:rPr lang="en-US" sz="2200" dirty="0">
                <a:latin typeface="Times New Roman"/>
                <a:cs typeface="Times New Roman"/>
              </a:rPr>
              <a:t>CSU General Education Area </a:t>
            </a:r>
            <a:r>
              <a:rPr lang="en-US" sz="2200" dirty="0" smtClean="0">
                <a:latin typeface="Times New Roman"/>
                <a:cs typeface="Times New Roman"/>
              </a:rPr>
              <a:t>B4-Quantitative Reasoning as well as emerging pathways in the California community colleges;</a:t>
            </a:r>
          </a:p>
          <a:p>
            <a:r>
              <a:rPr lang="en-US" sz="2200" dirty="0" smtClean="0">
                <a:latin typeface="Times New Roman"/>
                <a:cs typeface="Times New Roman"/>
              </a:rPr>
              <a:t>Engage in </a:t>
            </a:r>
            <a:r>
              <a:rPr lang="en-US" sz="2200" dirty="0">
                <a:latin typeface="Times New Roman"/>
                <a:cs typeface="Times New Roman"/>
              </a:rPr>
              <a:t>lively discussion </a:t>
            </a:r>
            <a:r>
              <a:rPr lang="en-US" sz="2200" dirty="0" smtClean="0">
                <a:latin typeface="Times New Roman"/>
                <a:cs typeface="Times New Roman"/>
              </a:rPr>
              <a:t>regarding the ASCCC promise to </a:t>
            </a:r>
            <a:r>
              <a:rPr lang="en-US" sz="2200" dirty="0">
                <a:latin typeface="Times New Roman"/>
                <a:cs typeface="Times New Roman"/>
              </a:rPr>
              <a:t>encourage colleges to consider alternatives to intermediate algebra </a:t>
            </a:r>
            <a:r>
              <a:rPr lang="en-US" sz="2200" dirty="0" smtClean="0">
                <a:latin typeface="Times New Roman"/>
                <a:cs typeface="Times New Roman"/>
              </a:rPr>
              <a:t>and </a:t>
            </a:r>
            <a:r>
              <a:rPr lang="en-US" sz="2200" dirty="0">
                <a:latin typeface="Times New Roman"/>
                <a:cs typeface="Times New Roman"/>
              </a:rPr>
              <a:t>the </a:t>
            </a:r>
            <a:r>
              <a:rPr lang="en-US" sz="2200" dirty="0" smtClean="0">
                <a:latin typeface="Times New Roman"/>
                <a:cs typeface="Times New Roman"/>
              </a:rPr>
              <a:t>expectations </a:t>
            </a:r>
            <a:r>
              <a:rPr lang="en-US" sz="2200" dirty="0">
                <a:latin typeface="Times New Roman"/>
                <a:cs typeface="Times New Roman"/>
              </a:rPr>
              <a:t>for citizens holding a baccalaureate </a:t>
            </a:r>
            <a:r>
              <a:rPr lang="en-US" sz="2200" dirty="0" smtClean="0">
                <a:latin typeface="Times New Roman"/>
                <a:cs typeface="Times New Roman"/>
              </a:rPr>
              <a:t>degree.</a:t>
            </a:r>
          </a:p>
          <a:p>
            <a:pPr marL="0" indent="0">
              <a:buNone/>
            </a:pPr>
            <a:endParaRPr lang="en-US" sz="2200" dirty="0">
              <a:latin typeface="Times New Roman"/>
              <a:cs typeface="Times New Roman"/>
            </a:endParaRPr>
          </a:p>
          <a:p>
            <a:pPr marL="0" indent="0">
              <a:buNone/>
            </a:pPr>
            <a:endParaRPr lang="en-US" sz="2200" dirty="0">
              <a:latin typeface="Times New Roman"/>
              <a:cs typeface="Times New Roman"/>
            </a:endParaRPr>
          </a:p>
        </p:txBody>
      </p:sp>
      <p:pic>
        <p:nvPicPr>
          <p:cNvPr id="4" name="Picture 3"/>
          <p:cNvPicPr>
            <a:picLocks noChangeAspect="1"/>
          </p:cNvPicPr>
          <p:nvPr/>
        </p:nvPicPr>
        <p:blipFill>
          <a:blip r:embed="rId2"/>
          <a:stretch>
            <a:fillRect/>
          </a:stretch>
        </p:blipFill>
        <p:spPr>
          <a:xfrm>
            <a:off x="2957146" y="4724400"/>
            <a:ext cx="3100754" cy="1752600"/>
          </a:xfrm>
          <a:prstGeom prst="rect">
            <a:avLst/>
          </a:prstGeom>
        </p:spPr>
      </p:pic>
    </p:spTree>
    <p:extLst>
      <p:ext uri="{BB962C8B-B14F-4D97-AF65-F5344CB8AC3E}">
        <p14:creationId xmlns:p14="http://schemas.microsoft.com/office/powerpoint/2010/main" val="2762427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References and Questions	</a:t>
            </a:r>
            <a:endParaRPr lang="en-US" dirty="0"/>
          </a:p>
        </p:txBody>
      </p:sp>
      <p:sp>
        <p:nvSpPr>
          <p:cNvPr id="3" name="Content Placeholder 2"/>
          <p:cNvSpPr>
            <a:spLocks noGrp="1"/>
          </p:cNvSpPr>
          <p:nvPr>
            <p:ph idx="1"/>
          </p:nvPr>
        </p:nvSpPr>
        <p:spPr/>
        <p:txBody>
          <a:bodyPr/>
          <a:lstStyle/>
          <a:p>
            <a:r>
              <a:rPr lang="en-US" dirty="0" smtClean="0"/>
              <a:t>The most recent edition of the </a:t>
            </a:r>
            <a:r>
              <a:rPr lang="en-US" i="1" dirty="0" smtClean="0"/>
              <a:t>Rostrum</a:t>
            </a:r>
            <a:r>
              <a:rPr lang="en-US" dirty="0" smtClean="0"/>
              <a:t> has references at the end of the article and can be found at:</a:t>
            </a:r>
          </a:p>
          <a:p>
            <a:pPr marL="0" indent="0">
              <a:buNone/>
            </a:pPr>
            <a:r>
              <a:rPr lang="en-US" dirty="0">
                <a:hlinkClick r:id="rId2"/>
              </a:rPr>
              <a:t>http://asccc.org/content/quantitative-reasoning-baccalaureate-level-how-we-arrived-moment-and-need-further-</a:t>
            </a:r>
            <a:r>
              <a:rPr lang="en-US" dirty="0" smtClean="0">
                <a:hlinkClick r:id="rId2"/>
              </a:rPr>
              <a:t>dialog</a:t>
            </a:r>
            <a:r>
              <a:rPr lang="en-US" dirty="0" smtClean="0"/>
              <a:t> </a:t>
            </a:r>
          </a:p>
          <a:p>
            <a:pPr marL="0" indent="0">
              <a:buNone/>
            </a:pPr>
            <a:endParaRPr lang="en-US" dirty="0"/>
          </a:p>
          <a:p>
            <a:r>
              <a:rPr lang="en-US" dirty="0" err="1" smtClean="0"/>
              <a:t>Ginni</a:t>
            </a:r>
            <a:r>
              <a:rPr lang="en-US" dirty="0"/>
              <a:t> May		</a:t>
            </a:r>
            <a:r>
              <a:rPr lang="en-US" dirty="0" err="1"/>
              <a:t>MayV@scc.losrios.edu</a:t>
            </a:r>
            <a:endParaRPr lang="en-US" dirty="0" smtClean="0"/>
          </a:p>
          <a:p>
            <a:r>
              <a:rPr lang="en-US" dirty="0" smtClean="0"/>
              <a:t>John </a:t>
            </a:r>
            <a:r>
              <a:rPr lang="en-US" dirty="0" err="1" smtClean="0"/>
              <a:t>Stanskas</a:t>
            </a:r>
            <a:r>
              <a:rPr lang="en-US" dirty="0" smtClean="0"/>
              <a:t>	</a:t>
            </a:r>
            <a:r>
              <a:rPr lang="en-US" dirty="0" err="1" smtClean="0"/>
              <a:t>jstanskas@valleycollege.edu</a:t>
            </a:r>
            <a:r>
              <a:rPr lang="en-US" dirty="0" smtClean="0"/>
              <a:t> </a:t>
            </a:r>
            <a:endParaRPr lang="en-US" dirty="0"/>
          </a:p>
        </p:txBody>
      </p:sp>
    </p:spTree>
    <p:extLst>
      <p:ext uri="{BB962C8B-B14F-4D97-AF65-F5344CB8AC3E}">
        <p14:creationId xmlns:p14="http://schemas.microsoft.com/office/powerpoint/2010/main" val="2796921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CoolKidsMath.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33400"/>
            <a:ext cx="8229599" cy="6324600"/>
          </a:xfrm>
          <a:prstGeom prst="rect">
            <a:avLst/>
          </a:prstGeom>
        </p:spPr>
      </p:pic>
    </p:spTree>
    <p:extLst>
      <p:ext uri="{BB962C8B-B14F-4D97-AF65-F5344CB8AC3E}">
        <p14:creationId xmlns:p14="http://schemas.microsoft.com/office/powerpoint/2010/main" val="2752435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Acronym Tutorial</a:t>
            </a:r>
            <a:endParaRPr lang="en-US" dirty="0">
              <a:latin typeface="Times New Roman"/>
              <a:cs typeface="Times New Roman"/>
            </a:endParaRPr>
          </a:p>
        </p:txBody>
      </p:sp>
      <p:sp>
        <p:nvSpPr>
          <p:cNvPr id="3" name="Content Placeholder 2"/>
          <p:cNvSpPr>
            <a:spLocks noGrp="1"/>
          </p:cNvSpPr>
          <p:nvPr>
            <p:ph idx="1"/>
          </p:nvPr>
        </p:nvSpPr>
        <p:spPr/>
        <p:txBody>
          <a:bodyPr>
            <a:normAutofit/>
          </a:bodyPr>
          <a:lstStyle/>
          <a:p>
            <a:r>
              <a:rPr lang="en-US" sz="2200" dirty="0" smtClean="0">
                <a:latin typeface="Times New Roman"/>
                <a:cs typeface="Times New Roman"/>
              </a:rPr>
              <a:t>ASCCC – Academic Senate for California Community Colleges</a:t>
            </a:r>
          </a:p>
          <a:p>
            <a:r>
              <a:rPr lang="en-US" sz="2200" dirty="0" smtClean="0">
                <a:latin typeface="Times New Roman"/>
                <a:cs typeface="Times New Roman"/>
              </a:rPr>
              <a:t>CCC – California Community </a:t>
            </a:r>
            <a:r>
              <a:rPr lang="en-US" sz="2200" dirty="0">
                <a:latin typeface="Times New Roman"/>
                <a:cs typeface="Times New Roman"/>
              </a:rPr>
              <a:t>C</a:t>
            </a:r>
            <a:r>
              <a:rPr lang="en-US" sz="2200" dirty="0" smtClean="0">
                <a:latin typeface="Times New Roman"/>
                <a:cs typeface="Times New Roman"/>
              </a:rPr>
              <a:t>olleges</a:t>
            </a:r>
          </a:p>
          <a:p>
            <a:r>
              <a:rPr lang="en-US" sz="2200" dirty="0" smtClean="0">
                <a:latin typeface="Times New Roman"/>
                <a:cs typeface="Times New Roman"/>
              </a:rPr>
              <a:t>CSU – California State University</a:t>
            </a:r>
          </a:p>
          <a:p>
            <a:r>
              <a:rPr lang="en-US" sz="2200" dirty="0" smtClean="0">
                <a:latin typeface="Times New Roman"/>
                <a:cs typeface="Times New Roman"/>
              </a:rPr>
              <a:t>UC – University of California</a:t>
            </a:r>
          </a:p>
          <a:p>
            <a:r>
              <a:rPr lang="en-US" sz="2200" dirty="0" smtClean="0">
                <a:latin typeface="Times New Roman"/>
                <a:cs typeface="Times New Roman"/>
              </a:rPr>
              <a:t>CCCCO – California Community Colleges Chancellor’s Office</a:t>
            </a:r>
          </a:p>
          <a:p>
            <a:r>
              <a:rPr lang="en-US" sz="2200" dirty="0" smtClean="0">
                <a:latin typeface="Times New Roman"/>
                <a:cs typeface="Times New Roman"/>
              </a:rPr>
              <a:t>BOG – Board of Governors</a:t>
            </a:r>
          </a:p>
          <a:p>
            <a:r>
              <a:rPr lang="en-US" sz="2200" dirty="0" smtClean="0">
                <a:latin typeface="Times New Roman"/>
                <a:cs typeface="Times New Roman"/>
              </a:rPr>
              <a:t>GEAC – General Education Advisory Committee (to CSU Chancellor)</a:t>
            </a:r>
          </a:p>
          <a:p>
            <a:endParaRPr lang="en-US" sz="2200" dirty="0">
              <a:latin typeface="Times New Roman"/>
              <a:cs typeface="Times New Roman"/>
            </a:endParaRPr>
          </a:p>
          <a:p>
            <a:pPr marL="0" indent="0">
              <a:buNone/>
            </a:pPr>
            <a:endParaRPr lang="en-US" sz="2200" dirty="0">
              <a:latin typeface="Times New Roman"/>
              <a:cs typeface="Times New Roman"/>
            </a:endParaRPr>
          </a:p>
        </p:txBody>
      </p:sp>
      <p:pic>
        <p:nvPicPr>
          <p:cNvPr id="4" name="Picture 3" descr="Unknown.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5125" y="4368800"/>
            <a:ext cx="3276600" cy="2489200"/>
          </a:xfrm>
          <a:prstGeom prst="rect">
            <a:avLst/>
          </a:prstGeom>
        </p:spPr>
      </p:pic>
    </p:spTree>
    <p:extLst>
      <p:ext uri="{BB962C8B-B14F-4D97-AF65-F5344CB8AC3E}">
        <p14:creationId xmlns:p14="http://schemas.microsoft.com/office/powerpoint/2010/main" val="279914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a:cs typeface="Times New Roman"/>
              </a:rPr>
              <a:t>History – CCC Math Requirement</a:t>
            </a: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a:cs typeface="Times New Roman"/>
              </a:rPr>
              <a:t>Associate Degree Requirements increased to Freshman Composition and Intermediate Algebra in the CCC System:</a:t>
            </a:r>
          </a:p>
          <a:p>
            <a:pPr marL="0" indent="0">
              <a:buNone/>
            </a:pPr>
            <a:endParaRPr lang="en-US" dirty="0">
              <a:latin typeface="Times New Roman"/>
              <a:cs typeface="Times New Roman"/>
            </a:endParaRPr>
          </a:p>
          <a:p>
            <a:r>
              <a:rPr lang="en-US" dirty="0" smtClean="0">
                <a:latin typeface="Times New Roman"/>
                <a:cs typeface="Times New Roman"/>
              </a:rPr>
              <a:t>Adopted by the Academic Senate in Spring 2005</a:t>
            </a:r>
          </a:p>
          <a:p>
            <a:r>
              <a:rPr lang="en-US" dirty="0" smtClean="0">
                <a:latin typeface="Times New Roman"/>
                <a:cs typeface="Times New Roman"/>
              </a:rPr>
              <a:t>Approved the Board of Governors in September 2006</a:t>
            </a:r>
          </a:p>
          <a:p>
            <a:r>
              <a:rPr lang="en-US" dirty="0">
                <a:latin typeface="Times New Roman"/>
                <a:cs typeface="Times New Roman"/>
              </a:rPr>
              <a:t>Effective for all </a:t>
            </a:r>
            <a:r>
              <a:rPr lang="en-US" dirty="0" smtClean="0">
                <a:latin typeface="Times New Roman"/>
                <a:cs typeface="Times New Roman"/>
              </a:rPr>
              <a:t>students admitted to CCC beginning Fall </a:t>
            </a:r>
            <a:r>
              <a:rPr lang="en-US" dirty="0">
                <a:latin typeface="Times New Roman"/>
                <a:cs typeface="Times New Roman"/>
              </a:rPr>
              <a:t>2009</a:t>
            </a:r>
            <a:endParaRPr lang="en-US" dirty="0" smtClean="0">
              <a:latin typeface="Times New Roman"/>
              <a:cs typeface="Times New Roman"/>
            </a:endParaRPr>
          </a:p>
          <a:p>
            <a:endParaRPr lang="en-US" dirty="0">
              <a:latin typeface="Times New Roman"/>
              <a:cs typeface="Times New Roman"/>
            </a:endParaRPr>
          </a:p>
        </p:txBody>
      </p:sp>
    </p:spTree>
    <p:extLst>
      <p:ext uri="{BB962C8B-B14F-4D97-AF65-F5344CB8AC3E}">
        <p14:creationId xmlns:p14="http://schemas.microsoft.com/office/powerpoint/2010/main" val="2594317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History </a:t>
            </a:r>
            <a:r>
              <a:rPr lang="en-US" dirty="0">
                <a:latin typeface="Times New Roman"/>
                <a:cs typeface="Times New Roman"/>
              </a:rPr>
              <a:t>– CCC Math Requirement</a:t>
            </a: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a:cs typeface="Times New Roman"/>
              </a:rPr>
              <a:t>Title </a:t>
            </a:r>
            <a:r>
              <a:rPr lang="en-US" dirty="0">
                <a:latin typeface="Times New Roman"/>
                <a:cs typeface="Times New Roman"/>
              </a:rPr>
              <a:t>5 § </a:t>
            </a:r>
            <a:r>
              <a:rPr lang="en-US" dirty="0" smtClean="0">
                <a:latin typeface="Times New Roman"/>
                <a:cs typeface="Times New Roman"/>
              </a:rPr>
              <a:t>55063</a:t>
            </a:r>
          </a:p>
          <a:p>
            <a:pPr marL="0" indent="0">
              <a:buNone/>
            </a:pPr>
            <a:endParaRPr lang="en-US" dirty="0" smtClean="0">
              <a:latin typeface="Times New Roman"/>
              <a:cs typeface="Times New Roman"/>
            </a:endParaRPr>
          </a:p>
          <a:p>
            <a:r>
              <a:rPr lang="en-US" dirty="0" smtClean="0">
                <a:latin typeface="Times New Roman"/>
                <a:cs typeface="Times New Roman"/>
              </a:rPr>
              <a:t>Competency </a:t>
            </a:r>
            <a:r>
              <a:rPr lang="en-US" dirty="0">
                <a:latin typeface="Times New Roman"/>
                <a:cs typeface="Times New Roman"/>
              </a:rPr>
              <a:t>in mathematics shall be demonstrated by obtaining a satisfactory grade in a mathematics course at the level of the course typically known as Intermediate Algebra (either Intermediate Algebra or another mathematics course at the same level, with the same rigor and with Elementary Algebra as a prerequisite, approved locally), or by examination;</a:t>
            </a:r>
          </a:p>
          <a:p>
            <a:endParaRPr lang="en-US" dirty="0">
              <a:latin typeface="Times New Roman"/>
              <a:cs typeface="Times New Roman"/>
            </a:endParaRPr>
          </a:p>
        </p:txBody>
      </p:sp>
    </p:spTree>
    <p:extLst>
      <p:ext uri="{BB962C8B-B14F-4D97-AF65-F5344CB8AC3E}">
        <p14:creationId xmlns:p14="http://schemas.microsoft.com/office/powerpoint/2010/main" val="203582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a:cs typeface="Times New Roman"/>
              </a:rPr>
              <a:t>History – CCC Math Requirement</a:t>
            </a: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a:cs typeface="Times New Roman"/>
              </a:rPr>
              <a:t>In </a:t>
            </a:r>
            <a:r>
              <a:rPr lang="en-US" dirty="0">
                <a:latin typeface="Times New Roman"/>
                <a:cs typeface="Times New Roman"/>
              </a:rPr>
              <a:t>addition the Title </a:t>
            </a:r>
            <a:r>
              <a:rPr lang="en-US" dirty="0" smtClean="0">
                <a:latin typeface="Times New Roman"/>
                <a:cs typeface="Times New Roman"/>
              </a:rPr>
              <a:t>5 language includes…</a:t>
            </a:r>
          </a:p>
          <a:p>
            <a:pPr marL="0" indent="0">
              <a:buNone/>
            </a:pPr>
            <a:endParaRPr lang="en-US" dirty="0" smtClean="0">
              <a:latin typeface="Times New Roman"/>
              <a:cs typeface="Times New Roman"/>
            </a:endParaRPr>
          </a:p>
          <a:p>
            <a:r>
              <a:rPr lang="en-US" b="1" dirty="0">
                <a:latin typeface="Times New Roman"/>
                <a:cs typeface="Times New Roman"/>
              </a:rPr>
              <a:t>The competency requirements for</a:t>
            </a:r>
            <a:r>
              <a:rPr lang="en-US" dirty="0">
                <a:latin typeface="Times New Roman"/>
                <a:cs typeface="Times New Roman"/>
              </a:rPr>
              <a:t> written expression and </a:t>
            </a:r>
            <a:r>
              <a:rPr lang="en-US" b="1" dirty="0">
                <a:latin typeface="Times New Roman"/>
                <a:cs typeface="Times New Roman"/>
              </a:rPr>
              <a:t>mathematics may also be met by obtaining a satisfactory grade in courses in</a:t>
            </a:r>
            <a:r>
              <a:rPr lang="en-US" dirty="0">
                <a:latin typeface="Times New Roman"/>
                <a:cs typeface="Times New Roman"/>
              </a:rPr>
              <a:t> English and </a:t>
            </a:r>
            <a:r>
              <a:rPr lang="en-US" b="1" dirty="0">
                <a:latin typeface="Times New Roman"/>
                <a:cs typeface="Times New Roman"/>
              </a:rPr>
              <a:t>mathematics taught in or on behalf of other departments and which, as determined by the local governing board, require entrance skills at a level equivalent to those necessary for </a:t>
            </a:r>
            <a:r>
              <a:rPr lang="en-US" dirty="0">
                <a:latin typeface="Times New Roman"/>
                <a:cs typeface="Times New Roman"/>
              </a:rPr>
              <a:t>Freshman Composition and </a:t>
            </a:r>
            <a:r>
              <a:rPr lang="en-US" b="1" dirty="0">
                <a:latin typeface="Times New Roman"/>
                <a:cs typeface="Times New Roman"/>
              </a:rPr>
              <a:t>Intermediate Algebra </a:t>
            </a:r>
            <a:r>
              <a:rPr lang="en-US" dirty="0">
                <a:latin typeface="Times New Roman"/>
                <a:cs typeface="Times New Roman"/>
              </a:rPr>
              <a:t>respectively.</a:t>
            </a:r>
          </a:p>
          <a:p>
            <a:endParaRPr lang="en-US" dirty="0">
              <a:latin typeface="Times New Roman"/>
              <a:cs typeface="Times New Roman"/>
            </a:endParaRPr>
          </a:p>
        </p:txBody>
      </p:sp>
    </p:spTree>
    <p:extLst>
      <p:ext uri="{BB962C8B-B14F-4D97-AF65-F5344CB8AC3E}">
        <p14:creationId xmlns:p14="http://schemas.microsoft.com/office/powerpoint/2010/main" val="2383193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a:cs typeface="Times New Roman"/>
              </a:rPr>
              <a:t>History – CCC Math Requirement</a:t>
            </a:r>
          </a:p>
        </p:txBody>
      </p:sp>
      <p:sp>
        <p:nvSpPr>
          <p:cNvPr id="3" name="Content Placeholder 2"/>
          <p:cNvSpPr>
            <a:spLocks noGrp="1"/>
          </p:cNvSpPr>
          <p:nvPr>
            <p:ph idx="1"/>
          </p:nvPr>
        </p:nvSpPr>
        <p:spPr/>
        <p:txBody>
          <a:bodyPr>
            <a:normAutofit/>
          </a:bodyPr>
          <a:lstStyle/>
          <a:p>
            <a:pPr marL="0" indent="0">
              <a:buNone/>
            </a:pPr>
            <a:r>
              <a:rPr lang="en-US" b="1" dirty="0" smtClean="0">
                <a:latin typeface="Times New Roman"/>
                <a:cs typeface="Times New Roman"/>
              </a:rPr>
              <a:t>Alternative </a:t>
            </a:r>
            <a:r>
              <a:rPr lang="en-US" b="1" dirty="0">
                <a:latin typeface="Times New Roman"/>
                <a:cs typeface="Times New Roman"/>
              </a:rPr>
              <a:t>courses are permitted (encouraged) by Title 5</a:t>
            </a:r>
            <a:r>
              <a:rPr lang="en-US" dirty="0">
                <a:latin typeface="Times New Roman"/>
                <a:cs typeface="Times New Roman"/>
              </a:rPr>
              <a:t>:</a:t>
            </a:r>
          </a:p>
          <a:p>
            <a:pPr marL="342900" indent="-342900">
              <a:buFont typeface="Arial"/>
              <a:buChar char="•"/>
            </a:pPr>
            <a:r>
              <a:rPr lang="en-US" dirty="0">
                <a:latin typeface="Times New Roman"/>
                <a:cs typeface="Times New Roman"/>
              </a:rPr>
              <a:t>Leading up to the 2006 vote, many on the </a:t>
            </a:r>
            <a:r>
              <a:rPr lang="en-US" dirty="0" smtClean="0">
                <a:latin typeface="Times New Roman"/>
                <a:cs typeface="Times New Roman"/>
              </a:rPr>
              <a:t>Board of Governors </a:t>
            </a:r>
            <a:r>
              <a:rPr lang="en-US" dirty="0">
                <a:latin typeface="Times New Roman"/>
                <a:cs typeface="Times New Roman"/>
              </a:rPr>
              <a:t>were reluctant to approve the change in graduation competencies because they feared it would simply become another barrier to students (especially CTE)</a:t>
            </a:r>
            <a:r>
              <a:rPr lang="en-US" dirty="0" smtClean="0">
                <a:latin typeface="Times New Roman"/>
                <a:cs typeface="Times New Roman"/>
              </a:rPr>
              <a:t>.</a:t>
            </a:r>
          </a:p>
          <a:p>
            <a:pPr marL="0" indent="0">
              <a:buNone/>
            </a:pPr>
            <a:endParaRPr lang="en-US" dirty="0">
              <a:latin typeface="Times New Roman"/>
              <a:cs typeface="Times New Roman"/>
            </a:endParaRPr>
          </a:p>
          <a:p>
            <a:pPr marL="342900" indent="-342900">
              <a:buFont typeface="Arial"/>
              <a:buChar char="•"/>
            </a:pPr>
            <a:r>
              <a:rPr lang="en-US" dirty="0">
                <a:latin typeface="Times New Roman"/>
                <a:cs typeface="Times New Roman"/>
              </a:rPr>
              <a:t>The Academic Senate </a:t>
            </a:r>
            <a:r>
              <a:rPr lang="en-US" dirty="0" smtClean="0">
                <a:latin typeface="Times New Roman"/>
                <a:cs typeface="Times New Roman"/>
              </a:rPr>
              <a:t>for </a:t>
            </a:r>
            <a:r>
              <a:rPr lang="en-US" dirty="0">
                <a:latin typeface="Times New Roman"/>
                <a:cs typeface="Times New Roman"/>
              </a:rPr>
              <a:t>California Community Colleges made a commitment to the Board of Governors that it would actively encourage, support, and promote alternative </a:t>
            </a:r>
            <a:r>
              <a:rPr lang="en-US" dirty="0" smtClean="0">
                <a:latin typeface="Times New Roman"/>
                <a:cs typeface="Times New Roman"/>
              </a:rPr>
              <a:t>courses</a:t>
            </a:r>
            <a:r>
              <a:rPr lang="en-US" dirty="0">
                <a:latin typeface="Times New Roman"/>
                <a:cs typeface="Times New Roman"/>
              </a:rPr>
              <a:t>;</a:t>
            </a:r>
            <a:endParaRPr lang="en-US" dirty="0" smtClean="0">
              <a:latin typeface="Times New Roman"/>
              <a:cs typeface="Times New Roman"/>
            </a:endParaRPr>
          </a:p>
          <a:p>
            <a:pPr marL="0" indent="0">
              <a:buNone/>
            </a:pPr>
            <a:endParaRPr lang="en-US" dirty="0">
              <a:latin typeface="Times New Roman"/>
              <a:cs typeface="Times New Roman"/>
            </a:endParaRPr>
          </a:p>
          <a:p>
            <a:pPr marL="342900" indent="-342900">
              <a:buFont typeface="Arial"/>
              <a:buChar char="•"/>
            </a:pPr>
            <a:r>
              <a:rPr lang="en-US" dirty="0">
                <a:latin typeface="Times New Roman"/>
                <a:cs typeface="Times New Roman"/>
              </a:rPr>
              <a:t>That is, courses with content different from the traditional Intermediate Algebra curriculum may also be acceptable.</a:t>
            </a:r>
          </a:p>
          <a:p>
            <a:endParaRPr lang="en-US" dirty="0">
              <a:latin typeface="Times New Roman"/>
              <a:cs typeface="Times New Roman"/>
            </a:endParaRPr>
          </a:p>
        </p:txBody>
      </p:sp>
    </p:spTree>
    <p:extLst>
      <p:ext uri="{BB962C8B-B14F-4D97-AF65-F5344CB8AC3E}">
        <p14:creationId xmlns:p14="http://schemas.microsoft.com/office/powerpoint/2010/main" val="2084487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th2.jpeg"/>
          <p:cNvPicPr>
            <a:picLocks noGrp="1" noChangeAspect="1"/>
          </p:cNvPicPr>
          <p:nvPr>
            <p:ph idx="1"/>
          </p:nvPr>
        </p:nvPicPr>
        <p:blipFill>
          <a:blip r:embed="rId2">
            <a:extLst>
              <a:ext uri="{28A0092B-C50C-407E-A947-70E740481C1C}">
                <a14:useLocalDpi xmlns:a14="http://schemas.microsoft.com/office/drawing/2010/main" val="0"/>
              </a:ext>
            </a:extLst>
          </a:blip>
          <a:srcRect l="-67985" r="-67985"/>
          <a:stretch>
            <a:fillRect/>
          </a:stretch>
        </p:blipFill>
        <p:spPr>
          <a:xfrm>
            <a:off x="-1809751" y="381000"/>
            <a:ext cx="12112625" cy="5943600"/>
          </a:xfrm>
        </p:spPr>
      </p:pic>
    </p:spTree>
    <p:extLst>
      <p:ext uri="{BB962C8B-B14F-4D97-AF65-F5344CB8AC3E}">
        <p14:creationId xmlns:p14="http://schemas.microsoft.com/office/powerpoint/2010/main" val="617759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2500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Efforts to increase Completion</a:t>
            </a:r>
            <a:endParaRPr lang="en-US" dirty="0">
              <a:latin typeface="Times New Roman"/>
              <a:cs typeface="Times New Roman"/>
            </a:endParaRPr>
          </a:p>
        </p:txBody>
      </p:sp>
      <p:sp>
        <p:nvSpPr>
          <p:cNvPr id="3" name="Content Placeholder 2"/>
          <p:cNvSpPr>
            <a:spLocks noGrp="1"/>
          </p:cNvSpPr>
          <p:nvPr>
            <p:ph idx="1"/>
          </p:nvPr>
        </p:nvSpPr>
        <p:spPr/>
        <p:txBody>
          <a:bodyPr>
            <a:normAutofit/>
          </a:bodyPr>
          <a:lstStyle/>
          <a:p>
            <a:r>
              <a:rPr lang="en-US" dirty="0" smtClean="0">
                <a:latin typeface="Times New Roman"/>
                <a:cs typeface="Times New Roman"/>
              </a:rPr>
              <a:t>RP Group released </a:t>
            </a:r>
            <a:r>
              <a:rPr lang="en-US" i="1" dirty="0" smtClean="0">
                <a:latin typeface="Times New Roman"/>
                <a:cs typeface="Times New Roman"/>
              </a:rPr>
              <a:t>Basic Skills as a Foundation for Success in California Community Colleges</a:t>
            </a:r>
            <a:r>
              <a:rPr lang="en-US" dirty="0" smtClean="0">
                <a:latin typeface="Times New Roman"/>
                <a:cs typeface="Times New Roman"/>
              </a:rPr>
              <a:t> in 2007 – AKA </a:t>
            </a:r>
          </a:p>
          <a:p>
            <a:pPr lvl="1"/>
            <a:r>
              <a:rPr lang="en-US" dirty="0" smtClean="0">
                <a:latin typeface="Times New Roman"/>
                <a:cs typeface="Times New Roman"/>
              </a:rPr>
              <a:t>The Poppy Copy </a:t>
            </a:r>
            <a:r>
              <a:rPr lang="en-US" dirty="0" smtClean="0">
                <a:latin typeface="Times New Roman"/>
                <a:cs typeface="Times New Roman"/>
                <a:hlinkClick r:id="rId3"/>
              </a:rPr>
              <a:t>http</a:t>
            </a:r>
            <a:r>
              <a:rPr lang="en-US" dirty="0">
                <a:latin typeface="Times New Roman"/>
                <a:cs typeface="Times New Roman"/>
                <a:hlinkClick r:id="rId3"/>
              </a:rPr>
              <a:t>://rpgroup.org/content/</a:t>
            </a:r>
            <a:r>
              <a:rPr lang="en-US" dirty="0" smtClean="0">
                <a:latin typeface="Times New Roman"/>
                <a:cs typeface="Times New Roman"/>
                <a:hlinkClick r:id="rId3"/>
              </a:rPr>
              <a:t>poppycopy</a:t>
            </a:r>
            <a:endParaRPr lang="en-US" dirty="0" smtClean="0">
              <a:latin typeface="Times New Roman"/>
              <a:cs typeface="Times New Roman"/>
            </a:endParaRPr>
          </a:p>
          <a:p>
            <a:pPr lvl="1"/>
            <a:r>
              <a:rPr lang="en-US" dirty="0" smtClean="0">
                <a:latin typeface="Times New Roman"/>
                <a:cs typeface="Times New Roman"/>
              </a:rPr>
              <a:t>Prepared by a team of researchers, faculty, and administrators</a:t>
            </a:r>
          </a:p>
          <a:p>
            <a:r>
              <a:rPr lang="en-US" dirty="0" smtClean="0">
                <a:latin typeface="Times New Roman"/>
                <a:cs typeface="Times New Roman"/>
              </a:rPr>
              <a:t>Lots of experimentation in the system</a:t>
            </a:r>
          </a:p>
          <a:p>
            <a:pPr lvl="1"/>
            <a:r>
              <a:rPr lang="en-US" dirty="0" smtClean="0">
                <a:latin typeface="Times New Roman"/>
                <a:cs typeface="Times New Roman"/>
              </a:rPr>
              <a:t>Bridge Programs</a:t>
            </a:r>
          </a:p>
          <a:p>
            <a:pPr lvl="1"/>
            <a:r>
              <a:rPr lang="en-US" dirty="0" smtClean="0">
                <a:latin typeface="Times New Roman"/>
                <a:cs typeface="Times New Roman"/>
              </a:rPr>
              <a:t>Compressed or Accelerated Learning</a:t>
            </a:r>
          </a:p>
          <a:p>
            <a:pPr lvl="1"/>
            <a:r>
              <a:rPr lang="en-US" dirty="0" smtClean="0">
                <a:latin typeface="Times New Roman"/>
                <a:cs typeface="Times New Roman"/>
              </a:rPr>
              <a:t>Contextualized Basic Skills</a:t>
            </a:r>
            <a:endParaRPr lang="en-US" dirty="0">
              <a:latin typeface="Times New Roman"/>
              <a:cs typeface="Times New Roman"/>
            </a:endParaRPr>
          </a:p>
          <a:p>
            <a:r>
              <a:rPr lang="en-US" dirty="0" smtClean="0">
                <a:latin typeface="Times New Roman"/>
                <a:cs typeface="Times New Roman"/>
              </a:rPr>
              <a:t>Two projects in Acceleration Emerged (among many)</a:t>
            </a:r>
          </a:p>
          <a:p>
            <a:pPr lvl="1"/>
            <a:r>
              <a:rPr lang="en-US" dirty="0" err="1" smtClean="0">
                <a:latin typeface="Times New Roman"/>
                <a:cs typeface="Times New Roman"/>
              </a:rPr>
              <a:t>Statway</a:t>
            </a:r>
            <a:r>
              <a:rPr lang="en-US" dirty="0" smtClean="0">
                <a:latin typeface="Times New Roman"/>
                <a:cs typeface="Times New Roman"/>
              </a:rPr>
              <a:t> (Carnegie Foundation Model)</a:t>
            </a:r>
          </a:p>
          <a:p>
            <a:pPr lvl="1"/>
            <a:r>
              <a:rPr lang="en-US" dirty="0" smtClean="0">
                <a:latin typeface="Times New Roman"/>
                <a:cs typeface="Times New Roman"/>
              </a:rPr>
              <a:t>CAP (California Acceleration Project-3CSN)</a:t>
            </a:r>
          </a:p>
          <a:p>
            <a:pPr lvl="1"/>
            <a:r>
              <a:rPr lang="en-US" dirty="0" smtClean="0">
                <a:latin typeface="Times New Roman"/>
                <a:cs typeface="Times New Roman"/>
              </a:rPr>
              <a:t>Both involve fulfilling Quantitative Reasoning G.E. through Statistics</a:t>
            </a:r>
          </a:p>
        </p:txBody>
      </p:sp>
    </p:spTree>
    <p:extLst>
      <p:ext uri="{BB962C8B-B14F-4D97-AF65-F5344CB8AC3E}">
        <p14:creationId xmlns:p14="http://schemas.microsoft.com/office/powerpoint/2010/main" val="86156691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1172</TotalTime>
  <Words>1370</Words>
  <Application>Microsoft Macintosh PowerPoint</Application>
  <PresentationFormat>On-screen Show (4:3)</PresentationFormat>
  <Paragraphs>125</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Clarity</vt:lpstr>
      <vt:lpstr>   What is the Standard for Baccalaureate  Level Quantitative Reasoning?  Starting the Intersegmental  Conversation </vt:lpstr>
      <vt:lpstr>Outcomes</vt:lpstr>
      <vt:lpstr>Acronym Tutorial</vt:lpstr>
      <vt:lpstr>History – CCC Math Requirement</vt:lpstr>
      <vt:lpstr>History – CCC Math Requirement</vt:lpstr>
      <vt:lpstr>History – CCC Math Requirement</vt:lpstr>
      <vt:lpstr>History – CCC Math Requirement</vt:lpstr>
      <vt:lpstr>PowerPoint Presentation</vt:lpstr>
      <vt:lpstr>Efforts to increase Completion</vt:lpstr>
      <vt:lpstr>History – CSU GEAC</vt:lpstr>
      <vt:lpstr>History –  CSU GEAC </vt:lpstr>
      <vt:lpstr>History – CSU GEAC</vt:lpstr>
      <vt:lpstr>Recent History – CSU Academic Senate</vt:lpstr>
      <vt:lpstr>Recent History – CSU Academic Senate</vt:lpstr>
      <vt:lpstr>Humor Slide to Cut the Seriousness</vt:lpstr>
      <vt:lpstr>Recent History – CCCs</vt:lpstr>
      <vt:lpstr>AMATYC – Position Statement</vt:lpstr>
      <vt:lpstr>General Education: Quantitative Reasoning </vt:lpstr>
      <vt:lpstr>General Education and Quantitative Reasoning </vt:lpstr>
      <vt:lpstr>References and Questions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Virginia May</cp:lastModifiedBy>
  <cp:revision>55</cp:revision>
  <dcterms:created xsi:type="dcterms:W3CDTF">2015-10-21T19:14:41Z</dcterms:created>
  <dcterms:modified xsi:type="dcterms:W3CDTF">2015-11-03T02:19:21Z</dcterms:modified>
</cp:coreProperties>
</file>